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DDEC3-0406-4B5C-B262-956C8E93575F}" v="3" dt="2022-11-16T11:50:37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A50DE-6515-495A-9BFA-1250776AF5D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E3868A-6BDF-4BBB-974E-7609193C2ECD}">
      <dgm:prSet phldrT="[Text]"/>
      <dgm:spPr>
        <a:solidFill>
          <a:srgbClr val="0000FF"/>
        </a:solidFill>
      </dgm:spPr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A warm welcome</a:t>
          </a:r>
        </a:p>
      </dgm:t>
    </dgm:pt>
    <dgm:pt modelId="{29784BE9-87C4-4D7D-B4F9-0ADC347175E4}" type="parTrans" cxnId="{B215B5B1-EB07-465A-A2E3-CE930A110653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F8E4BEB4-ED40-400C-B3AB-F1655C08A444}" type="sibTrans" cxnId="{B215B5B1-EB07-465A-A2E3-CE930A110653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0B39C007-2DC0-4BE4-BF36-E8B583728360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Cup of tea</a:t>
          </a:r>
        </a:p>
      </dgm:t>
    </dgm:pt>
    <dgm:pt modelId="{CB104819-04BB-4596-9B25-B2333D53B28E}" type="parTrans" cxnId="{C77C765C-11F5-411F-B170-F6A750EB0596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52D5B067-CFD2-454A-B148-2308013018F7}" type="sibTrans" cxnId="{C77C765C-11F5-411F-B170-F6A750EB0596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5AA69499-533C-4C71-B217-D428791218B9}">
      <dgm:prSet phldrT="[Text]"/>
      <dgm:spPr>
        <a:solidFill>
          <a:srgbClr val="FF0066"/>
        </a:solidFill>
      </dgm:spPr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Intervention</a:t>
          </a:r>
        </a:p>
      </dgm:t>
    </dgm:pt>
    <dgm:pt modelId="{3E58B1C7-7EAD-4B50-92A6-D3D931F57AE1}" type="parTrans" cxnId="{EA3C9736-FE3A-44E7-AE35-4ACD12398673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D632DAFF-17E5-43BD-8B0A-4BFA78008666}" type="sibTrans" cxnId="{EA3C9736-FE3A-44E7-AE35-4ACD12398673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9B835C6B-5A55-4C4A-BBDA-9D59EB2EFBA0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If you need support, we will look at you as a person, with holistic needs</a:t>
          </a:r>
        </a:p>
      </dgm:t>
    </dgm:pt>
    <dgm:pt modelId="{6DBD6300-8A3C-41A2-B261-1E27238B15D6}" type="parTrans" cxnId="{BB8DB072-00DF-446C-B446-192F86FA68D5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543DEFE7-4194-4921-BE80-96CA2A340E18}" type="sibTrans" cxnId="{BB8DB072-00DF-446C-B446-192F86FA68D5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F6394464-480E-4AED-B9BC-827D57FC6407}">
      <dgm:prSet phldrT="[Text]"/>
      <dgm:spPr>
        <a:solidFill>
          <a:srgbClr val="66FFCC"/>
        </a:solidFill>
      </dgm:spPr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Follow Up</a:t>
          </a:r>
        </a:p>
      </dgm:t>
    </dgm:pt>
    <dgm:pt modelId="{D90847FB-B6E2-43FF-B6C1-AF8DC50B5748}" type="parTrans" cxnId="{EBEE9E4F-BED0-49BD-8AE1-823792AADF16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D3B35A44-21A6-4A03-9A0C-49CDC68345BA}" type="sibTrans" cxnId="{EBEE9E4F-BED0-49BD-8AE1-823792AADF16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E9CD132F-ADDE-46CC-8B19-2300780D69D5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We will always follow up with you to check how you are</a:t>
          </a:r>
        </a:p>
      </dgm:t>
    </dgm:pt>
    <dgm:pt modelId="{46362084-81FE-4EBA-AAE1-2419E65012CB}" type="parTrans" cxnId="{727CDF85-D011-4B4E-89E3-0C94F99398E3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B06AC1D2-64BD-4508-BC72-F75325C72D7C}" type="sibTrans" cxnId="{727CDF85-D011-4B4E-89E3-0C94F99398E3}">
      <dgm:prSet/>
      <dgm:spPr/>
      <dgm:t>
        <a:bodyPr/>
        <a:lstStyle/>
        <a:p>
          <a:endParaRPr lang="en-GB">
            <a:latin typeface="Mind Meridian" panose="020B0503030507020204" pitchFamily="34" charset="0"/>
            <a:cs typeface="Mind Meridian" panose="020B0503030507020204" pitchFamily="34" charset="0"/>
          </a:endParaRPr>
        </a:p>
      </dgm:t>
    </dgm:pt>
    <dgm:pt modelId="{C1B2A5E2-26E6-4B4F-84C4-4951B6A39D92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Refreshments</a:t>
          </a:r>
        </a:p>
      </dgm:t>
    </dgm:pt>
    <dgm:pt modelId="{4B361361-D9A1-46B4-BC59-F1014F9F2316}" type="parTrans" cxnId="{5F70802C-0BDD-4BF0-992B-8206BB077D32}">
      <dgm:prSet/>
      <dgm:spPr/>
      <dgm:t>
        <a:bodyPr/>
        <a:lstStyle/>
        <a:p>
          <a:endParaRPr lang="en-GB"/>
        </a:p>
      </dgm:t>
    </dgm:pt>
    <dgm:pt modelId="{64E48820-4095-485C-96B6-2EA1AC7E3060}" type="sibTrans" cxnId="{5F70802C-0BDD-4BF0-992B-8206BB077D32}">
      <dgm:prSet/>
      <dgm:spPr/>
      <dgm:t>
        <a:bodyPr/>
        <a:lstStyle/>
        <a:p>
          <a:endParaRPr lang="en-GB"/>
        </a:p>
      </dgm:t>
    </dgm:pt>
    <dgm:pt modelId="{ECA84E35-FC78-4EBD-A8FF-81C606207501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A place to freshen up</a:t>
          </a:r>
        </a:p>
      </dgm:t>
    </dgm:pt>
    <dgm:pt modelId="{5FC49E64-D133-445C-BA47-92EA199DB66F}" type="parTrans" cxnId="{55BA6DD8-44EE-40CB-89CE-220851C7A7E3}">
      <dgm:prSet/>
      <dgm:spPr/>
      <dgm:t>
        <a:bodyPr/>
        <a:lstStyle/>
        <a:p>
          <a:endParaRPr lang="en-GB"/>
        </a:p>
      </dgm:t>
    </dgm:pt>
    <dgm:pt modelId="{780D9426-13D1-42C1-A940-E6ECCE79DF78}" type="sibTrans" cxnId="{55BA6DD8-44EE-40CB-89CE-220851C7A7E3}">
      <dgm:prSet/>
      <dgm:spPr/>
      <dgm:t>
        <a:bodyPr/>
        <a:lstStyle/>
        <a:p>
          <a:endParaRPr lang="en-GB"/>
        </a:p>
      </dgm:t>
    </dgm:pt>
    <dgm:pt modelId="{2A8E1192-8A30-424E-83BB-AA0471CBE816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Homely, safe environment</a:t>
          </a:r>
        </a:p>
      </dgm:t>
    </dgm:pt>
    <dgm:pt modelId="{FF52FF47-A977-48EF-9A16-7A6AD1368F69}" type="parTrans" cxnId="{33CAAEF6-656E-46CC-AEDD-14B3BDC21CE4}">
      <dgm:prSet/>
      <dgm:spPr/>
      <dgm:t>
        <a:bodyPr/>
        <a:lstStyle/>
        <a:p>
          <a:endParaRPr lang="en-GB"/>
        </a:p>
      </dgm:t>
    </dgm:pt>
    <dgm:pt modelId="{F35EC0CB-EE28-4D5D-9395-AB02BF41E924}" type="sibTrans" cxnId="{33CAAEF6-656E-46CC-AEDD-14B3BDC21CE4}">
      <dgm:prSet/>
      <dgm:spPr/>
      <dgm:t>
        <a:bodyPr/>
        <a:lstStyle/>
        <a:p>
          <a:endParaRPr lang="en-GB"/>
        </a:p>
      </dgm:t>
    </dgm:pt>
    <dgm:pt modelId="{A34757DB-B80F-41CA-9285-17A3B2CD2CBD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A Covid-secure environment</a:t>
          </a:r>
        </a:p>
      </dgm:t>
    </dgm:pt>
    <dgm:pt modelId="{8651C0DD-E8A0-434D-A622-F4E07DA30282}" type="parTrans" cxnId="{2908D9D0-B08A-49AE-995C-CE822DC3B282}">
      <dgm:prSet/>
      <dgm:spPr/>
      <dgm:t>
        <a:bodyPr/>
        <a:lstStyle/>
        <a:p>
          <a:endParaRPr lang="en-GB"/>
        </a:p>
      </dgm:t>
    </dgm:pt>
    <dgm:pt modelId="{F539B2BA-3352-4C69-AC7A-EABFC18121EB}" type="sibTrans" cxnId="{2908D9D0-B08A-49AE-995C-CE822DC3B282}">
      <dgm:prSet/>
      <dgm:spPr/>
      <dgm:t>
        <a:bodyPr/>
        <a:lstStyle/>
        <a:p>
          <a:endParaRPr lang="en-GB"/>
        </a:p>
      </dgm:t>
    </dgm:pt>
    <dgm:pt modelId="{E65C4794-5216-44BD-A636-6F08F42A7622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A place to sit and be</a:t>
          </a:r>
        </a:p>
      </dgm:t>
    </dgm:pt>
    <dgm:pt modelId="{F383215A-DC2C-496C-9530-FE5A5D792171}" type="parTrans" cxnId="{8042151F-AEDF-43F8-A643-5B9505E33CD7}">
      <dgm:prSet/>
      <dgm:spPr/>
      <dgm:t>
        <a:bodyPr/>
        <a:lstStyle/>
        <a:p>
          <a:endParaRPr lang="en-GB"/>
        </a:p>
      </dgm:t>
    </dgm:pt>
    <dgm:pt modelId="{1A6A0542-ADB0-44BF-BFC1-49B7CDF96D31}" type="sibTrans" cxnId="{8042151F-AEDF-43F8-A643-5B9505E33CD7}">
      <dgm:prSet/>
      <dgm:spPr/>
      <dgm:t>
        <a:bodyPr/>
        <a:lstStyle/>
        <a:p>
          <a:endParaRPr lang="en-GB"/>
        </a:p>
      </dgm:t>
    </dgm:pt>
    <dgm:pt modelId="{26C567CF-8549-4251-A9C6-D41938A95BD9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A place to talk</a:t>
          </a:r>
        </a:p>
      </dgm:t>
    </dgm:pt>
    <dgm:pt modelId="{E330FE1F-938B-4A78-B1DE-D5DA24991A15}" type="parTrans" cxnId="{1EB730AA-0F54-4594-B727-0A6A5883759F}">
      <dgm:prSet/>
      <dgm:spPr/>
      <dgm:t>
        <a:bodyPr/>
        <a:lstStyle/>
        <a:p>
          <a:endParaRPr lang="en-GB"/>
        </a:p>
      </dgm:t>
    </dgm:pt>
    <dgm:pt modelId="{03165CB9-5990-4501-9DDD-7E456AFB91D8}" type="sibTrans" cxnId="{1EB730AA-0F54-4594-B727-0A6A5883759F}">
      <dgm:prSet/>
      <dgm:spPr/>
      <dgm:t>
        <a:bodyPr/>
        <a:lstStyle/>
        <a:p>
          <a:endParaRPr lang="en-GB"/>
        </a:p>
      </dgm:t>
    </dgm:pt>
    <dgm:pt modelId="{D725DB82-5A9E-485A-A0E9-B817123FE285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We will provide a listening ear </a:t>
          </a:r>
        </a:p>
      </dgm:t>
    </dgm:pt>
    <dgm:pt modelId="{8D1E0BA4-7585-4324-8CAC-37355580FDBE}" type="parTrans" cxnId="{7C7CF1F6-F930-4AC2-9D5F-A6D647241B78}">
      <dgm:prSet/>
      <dgm:spPr/>
      <dgm:t>
        <a:bodyPr/>
        <a:lstStyle/>
        <a:p>
          <a:endParaRPr lang="en-GB"/>
        </a:p>
      </dgm:t>
    </dgm:pt>
    <dgm:pt modelId="{70217498-3718-4B05-824D-8077C63CEE4F}" type="sibTrans" cxnId="{7C7CF1F6-F930-4AC2-9D5F-A6D647241B78}">
      <dgm:prSet/>
      <dgm:spPr/>
      <dgm:t>
        <a:bodyPr/>
        <a:lstStyle/>
        <a:p>
          <a:endParaRPr lang="en-GB"/>
        </a:p>
      </dgm:t>
    </dgm:pt>
    <dgm:pt modelId="{C83EFEAB-5BDE-43A2-854F-4EDEB315C8AD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We will help de-escalate your crisis</a:t>
          </a:r>
        </a:p>
      </dgm:t>
    </dgm:pt>
    <dgm:pt modelId="{44DF2EF4-3258-4DA5-A7F3-386D8C379337}" type="parTrans" cxnId="{523FA7EA-DD2D-49C8-8C2D-750B4C604C02}">
      <dgm:prSet/>
      <dgm:spPr/>
      <dgm:t>
        <a:bodyPr/>
        <a:lstStyle/>
        <a:p>
          <a:endParaRPr lang="en-GB"/>
        </a:p>
      </dgm:t>
    </dgm:pt>
    <dgm:pt modelId="{5E080841-8C8F-4A55-A172-63D377074A15}" type="sibTrans" cxnId="{523FA7EA-DD2D-49C8-8C2D-750B4C604C02}">
      <dgm:prSet/>
      <dgm:spPr/>
      <dgm:t>
        <a:bodyPr/>
        <a:lstStyle/>
        <a:p>
          <a:endParaRPr lang="en-GB"/>
        </a:p>
      </dgm:t>
    </dgm:pt>
    <dgm:pt modelId="{6B8B0DDD-7EA0-4B7D-8B81-DD30E913F5F8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We will do some planned activities</a:t>
          </a:r>
        </a:p>
      </dgm:t>
    </dgm:pt>
    <dgm:pt modelId="{6F493F74-C018-4E20-BA1C-3EE2EB2B4F5E}" type="parTrans" cxnId="{66134312-7388-4C3D-B38D-3C53B61B5839}">
      <dgm:prSet/>
      <dgm:spPr/>
      <dgm:t>
        <a:bodyPr/>
        <a:lstStyle/>
        <a:p>
          <a:endParaRPr lang="en-GB"/>
        </a:p>
      </dgm:t>
    </dgm:pt>
    <dgm:pt modelId="{65D5472B-60CD-4BAB-8C9E-9C242750496B}" type="sibTrans" cxnId="{66134312-7388-4C3D-B38D-3C53B61B5839}">
      <dgm:prSet/>
      <dgm:spPr/>
      <dgm:t>
        <a:bodyPr/>
        <a:lstStyle/>
        <a:p>
          <a:endParaRPr lang="en-GB"/>
        </a:p>
      </dgm:t>
    </dgm:pt>
    <dgm:pt modelId="{DB6905EE-827F-4D7D-BDCF-3DB260617B12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We will signpost and refer you to other services so you are not left without support</a:t>
          </a:r>
        </a:p>
      </dgm:t>
    </dgm:pt>
    <dgm:pt modelId="{902FD1AC-7E6F-4887-B190-28E7C3639788}" type="parTrans" cxnId="{8E177464-9EB6-4B42-A460-A8D8FBBCD6BB}">
      <dgm:prSet/>
      <dgm:spPr/>
      <dgm:t>
        <a:bodyPr/>
        <a:lstStyle/>
        <a:p>
          <a:endParaRPr lang="en-GB"/>
        </a:p>
      </dgm:t>
    </dgm:pt>
    <dgm:pt modelId="{E69CFF01-70B1-40BE-B3AB-88491E24A385}" type="sibTrans" cxnId="{8E177464-9EB6-4B42-A460-A8D8FBBCD6BB}">
      <dgm:prSet/>
      <dgm:spPr/>
      <dgm:t>
        <a:bodyPr/>
        <a:lstStyle/>
        <a:p>
          <a:endParaRPr lang="en-GB"/>
        </a:p>
      </dgm:t>
    </dgm:pt>
    <dgm:pt modelId="{1D2972AA-089F-45B1-A9AF-B90C5F206DF7}">
      <dgm:prSet phldrT="[Text]"/>
      <dgm:spPr/>
      <dgm:t>
        <a:bodyPr/>
        <a:lstStyle/>
        <a:p>
          <a:r>
            <a:rPr lang="en-GB" dirty="0">
              <a:latin typeface="Mind Meridian" panose="020B0503030507020204" pitchFamily="34" charset="0"/>
              <a:cs typeface="Mind Meridian" panose="020B0503030507020204" pitchFamily="34" charset="0"/>
            </a:rPr>
            <a:t>We work with CATT, SPA &amp; MINT if things need to be escalated</a:t>
          </a:r>
        </a:p>
      </dgm:t>
    </dgm:pt>
    <dgm:pt modelId="{17138EB4-696F-4F75-BD38-088C6FD21562}" type="parTrans" cxnId="{648610BA-D483-4BA5-94D1-F746C335A6DE}">
      <dgm:prSet/>
      <dgm:spPr/>
      <dgm:t>
        <a:bodyPr/>
        <a:lstStyle/>
        <a:p>
          <a:endParaRPr lang="en-GB"/>
        </a:p>
      </dgm:t>
    </dgm:pt>
    <dgm:pt modelId="{76FD295A-2150-4DE9-87E1-E0F7411A49CF}" type="sibTrans" cxnId="{648610BA-D483-4BA5-94D1-F746C335A6DE}">
      <dgm:prSet/>
      <dgm:spPr/>
      <dgm:t>
        <a:bodyPr/>
        <a:lstStyle/>
        <a:p>
          <a:endParaRPr lang="en-GB"/>
        </a:p>
      </dgm:t>
    </dgm:pt>
    <dgm:pt modelId="{AD5ECA18-7437-47B3-A79B-03B94CE96E94}" type="pres">
      <dgm:prSet presAssocID="{253A50DE-6515-495A-9BFA-1250776AF5D3}" presName="Name0" presStyleCnt="0">
        <dgm:presLayoutVars>
          <dgm:dir/>
          <dgm:animLvl val="lvl"/>
          <dgm:resizeHandles val="exact"/>
        </dgm:presLayoutVars>
      </dgm:prSet>
      <dgm:spPr/>
    </dgm:pt>
    <dgm:pt modelId="{2C84C3E5-CBCC-4FCF-8A4B-73485261F537}" type="pres">
      <dgm:prSet presAssocID="{253A50DE-6515-495A-9BFA-1250776AF5D3}" presName="tSp" presStyleCnt="0"/>
      <dgm:spPr/>
    </dgm:pt>
    <dgm:pt modelId="{B5B003C6-8535-4B73-91AE-C9254AAE6281}" type="pres">
      <dgm:prSet presAssocID="{253A50DE-6515-495A-9BFA-1250776AF5D3}" presName="bSp" presStyleCnt="0"/>
      <dgm:spPr/>
    </dgm:pt>
    <dgm:pt modelId="{A3DB31EF-B68F-4165-99A5-6485D69ED0DC}" type="pres">
      <dgm:prSet presAssocID="{253A50DE-6515-495A-9BFA-1250776AF5D3}" presName="process" presStyleCnt="0"/>
      <dgm:spPr/>
    </dgm:pt>
    <dgm:pt modelId="{A11C87AF-F1A1-41E9-8B97-482FC782D25E}" type="pres">
      <dgm:prSet presAssocID="{D9E3868A-6BDF-4BBB-974E-7609193C2ECD}" presName="composite1" presStyleCnt="0"/>
      <dgm:spPr/>
    </dgm:pt>
    <dgm:pt modelId="{A0A69FE8-5ABD-45AB-A542-DD1595B20EE6}" type="pres">
      <dgm:prSet presAssocID="{D9E3868A-6BDF-4BBB-974E-7609193C2ECD}" presName="dummyNode1" presStyleLbl="node1" presStyleIdx="0" presStyleCnt="3"/>
      <dgm:spPr/>
    </dgm:pt>
    <dgm:pt modelId="{93BB8382-A363-4245-BD89-6D981FEA7FA2}" type="pres">
      <dgm:prSet presAssocID="{D9E3868A-6BDF-4BBB-974E-7609193C2ECD}" presName="childNode1" presStyleLbl="bgAcc1" presStyleIdx="0" presStyleCnt="3" custLinFactNeighborX="-44130" custLinFactNeighborY="-14266">
        <dgm:presLayoutVars>
          <dgm:bulletEnabled val="1"/>
        </dgm:presLayoutVars>
      </dgm:prSet>
      <dgm:spPr/>
    </dgm:pt>
    <dgm:pt modelId="{94A49BBB-D569-43AC-AABB-5145B8B5B035}" type="pres">
      <dgm:prSet presAssocID="{D9E3868A-6BDF-4BBB-974E-7609193C2ECD}" presName="childNode1tx" presStyleLbl="bgAcc1" presStyleIdx="0" presStyleCnt="3">
        <dgm:presLayoutVars>
          <dgm:bulletEnabled val="1"/>
        </dgm:presLayoutVars>
      </dgm:prSet>
      <dgm:spPr/>
    </dgm:pt>
    <dgm:pt modelId="{BFA322B4-B04A-42BC-AC79-5288DFDFF09B}" type="pres">
      <dgm:prSet presAssocID="{D9E3868A-6BDF-4BBB-974E-7609193C2ECD}" presName="parentNode1" presStyleLbl="node1" presStyleIdx="0" presStyleCnt="3" custLinFactNeighborX="2017" custLinFactNeighborY="-8877">
        <dgm:presLayoutVars>
          <dgm:chMax val="1"/>
          <dgm:bulletEnabled val="1"/>
        </dgm:presLayoutVars>
      </dgm:prSet>
      <dgm:spPr/>
    </dgm:pt>
    <dgm:pt modelId="{9B855BD0-133D-48A1-9EED-8AD22CE58585}" type="pres">
      <dgm:prSet presAssocID="{D9E3868A-6BDF-4BBB-974E-7609193C2ECD}" presName="connSite1" presStyleCnt="0"/>
      <dgm:spPr/>
    </dgm:pt>
    <dgm:pt modelId="{A65075B8-5DD9-48A6-9D7D-EC24C9EC2002}" type="pres">
      <dgm:prSet presAssocID="{F8E4BEB4-ED40-400C-B3AB-F1655C08A444}" presName="Name9" presStyleLbl="sibTrans2D1" presStyleIdx="0" presStyleCnt="2"/>
      <dgm:spPr/>
    </dgm:pt>
    <dgm:pt modelId="{0ED31764-2301-404B-8D8B-4203FE38235B}" type="pres">
      <dgm:prSet presAssocID="{5AA69499-533C-4C71-B217-D428791218B9}" presName="composite2" presStyleCnt="0"/>
      <dgm:spPr/>
    </dgm:pt>
    <dgm:pt modelId="{8E6D8D86-5AE0-4891-BC2E-0BEC08C7389E}" type="pres">
      <dgm:prSet presAssocID="{5AA69499-533C-4C71-B217-D428791218B9}" presName="dummyNode2" presStyleLbl="node1" presStyleIdx="0" presStyleCnt="3"/>
      <dgm:spPr/>
    </dgm:pt>
    <dgm:pt modelId="{AE373EBB-B0E9-49DC-95E6-EDC688A2E9BA}" type="pres">
      <dgm:prSet presAssocID="{5AA69499-533C-4C71-B217-D428791218B9}" presName="childNode2" presStyleLbl="bgAcc1" presStyleIdx="1" presStyleCnt="3">
        <dgm:presLayoutVars>
          <dgm:bulletEnabled val="1"/>
        </dgm:presLayoutVars>
      </dgm:prSet>
      <dgm:spPr/>
    </dgm:pt>
    <dgm:pt modelId="{0DA6E142-692F-4018-BC0D-D62871FAB0D5}" type="pres">
      <dgm:prSet presAssocID="{5AA69499-533C-4C71-B217-D428791218B9}" presName="childNode2tx" presStyleLbl="bgAcc1" presStyleIdx="1" presStyleCnt="3">
        <dgm:presLayoutVars>
          <dgm:bulletEnabled val="1"/>
        </dgm:presLayoutVars>
      </dgm:prSet>
      <dgm:spPr/>
    </dgm:pt>
    <dgm:pt modelId="{E1849AE5-8FE8-4646-8F2F-6950A3A82703}" type="pres">
      <dgm:prSet presAssocID="{5AA69499-533C-4C71-B217-D428791218B9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E9BE4685-4E38-45BE-BB19-98EC9BBAD6EA}" type="pres">
      <dgm:prSet presAssocID="{5AA69499-533C-4C71-B217-D428791218B9}" presName="connSite2" presStyleCnt="0"/>
      <dgm:spPr/>
    </dgm:pt>
    <dgm:pt modelId="{285BAB27-9858-41CB-8178-D75B0168746D}" type="pres">
      <dgm:prSet presAssocID="{D632DAFF-17E5-43BD-8B0A-4BFA78008666}" presName="Name18" presStyleLbl="sibTrans2D1" presStyleIdx="1" presStyleCnt="2"/>
      <dgm:spPr/>
    </dgm:pt>
    <dgm:pt modelId="{E34AD7CF-A645-4831-B286-D55FFFB581F3}" type="pres">
      <dgm:prSet presAssocID="{F6394464-480E-4AED-B9BC-827D57FC6407}" presName="composite1" presStyleCnt="0"/>
      <dgm:spPr/>
    </dgm:pt>
    <dgm:pt modelId="{C170C476-F534-446E-A569-CA11BAC7F9AA}" type="pres">
      <dgm:prSet presAssocID="{F6394464-480E-4AED-B9BC-827D57FC6407}" presName="dummyNode1" presStyleLbl="node1" presStyleIdx="1" presStyleCnt="3"/>
      <dgm:spPr/>
    </dgm:pt>
    <dgm:pt modelId="{6B32995E-323D-437E-9287-4E64779CF327}" type="pres">
      <dgm:prSet presAssocID="{F6394464-480E-4AED-B9BC-827D57FC6407}" presName="childNode1" presStyleLbl="bgAcc1" presStyleIdx="2" presStyleCnt="3">
        <dgm:presLayoutVars>
          <dgm:bulletEnabled val="1"/>
        </dgm:presLayoutVars>
      </dgm:prSet>
      <dgm:spPr/>
    </dgm:pt>
    <dgm:pt modelId="{EB417684-687C-4085-9A4F-E4A61F49BB52}" type="pres">
      <dgm:prSet presAssocID="{F6394464-480E-4AED-B9BC-827D57FC6407}" presName="childNode1tx" presStyleLbl="bgAcc1" presStyleIdx="2" presStyleCnt="3">
        <dgm:presLayoutVars>
          <dgm:bulletEnabled val="1"/>
        </dgm:presLayoutVars>
      </dgm:prSet>
      <dgm:spPr/>
    </dgm:pt>
    <dgm:pt modelId="{BB92748D-7DDC-45E6-844F-4FE1C7C4307B}" type="pres">
      <dgm:prSet presAssocID="{F6394464-480E-4AED-B9BC-827D57FC6407}" presName="parentNode1" presStyleLbl="node1" presStyleIdx="2" presStyleCnt="3" custLinFactNeighborX="-3930">
        <dgm:presLayoutVars>
          <dgm:chMax val="1"/>
          <dgm:bulletEnabled val="1"/>
        </dgm:presLayoutVars>
      </dgm:prSet>
      <dgm:spPr/>
    </dgm:pt>
    <dgm:pt modelId="{6AA52C00-6CBF-4826-801C-310A2D5F54ED}" type="pres">
      <dgm:prSet presAssocID="{F6394464-480E-4AED-B9BC-827D57FC6407}" presName="connSite1" presStyleCnt="0"/>
      <dgm:spPr/>
    </dgm:pt>
  </dgm:ptLst>
  <dgm:cxnLst>
    <dgm:cxn modelId="{B437C905-1579-4DC6-96D6-38D0BC237BEE}" type="presOf" srcId="{2A8E1192-8A30-424E-83BB-AA0471CBE816}" destId="{93BB8382-A363-4245-BD89-6D981FEA7FA2}" srcOrd="0" destOrd="3" presId="urn:microsoft.com/office/officeart/2005/8/layout/hProcess4"/>
    <dgm:cxn modelId="{8AA11A12-46C0-46F8-9A4F-C3F642D1DEB0}" type="presOf" srcId="{0B39C007-2DC0-4BE4-BF36-E8B583728360}" destId="{93BB8382-A363-4245-BD89-6D981FEA7FA2}" srcOrd="0" destOrd="0" presId="urn:microsoft.com/office/officeart/2005/8/layout/hProcess4"/>
    <dgm:cxn modelId="{66134312-7388-4C3D-B38D-3C53B61B5839}" srcId="{5AA69499-533C-4C71-B217-D428791218B9}" destId="{6B8B0DDD-7EA0-4B7D-8B81-DD30E913F5F8}" srcOrd="3" destOrd="0" parTransId="{6F493F74-C018-4E20-BA1C-3EE2EB2B4F5E}" sibTransId="{65D5472B-60CD-4BAB-8C9E-9C242750496B}"/>
    <dgm:cxn modelId="{0A13A918-98E9-4724-8602-0ECC68F89E36}" type="presOf" srcId="{26C567CF-8549-4251-A9C6-D41938A95BD9}" destId="{94A49BBB-D569-43AC-AABB-5145B8B5B035}" srcOrd="1" destOrd="6" presId="urn:microsoft.com/office/officeart/2005/8/layout/hProcess4"/>
    <dgm:cxn modelId="{902C9919-8574-43B3-9A70-5F95B0C2C02E}" type="presOf" srcId="{D9E3868A-6BDF-4BBB-974E-7609193C2ECD}" destId="{BFA322B4-B04A-42BC-AC79-5288DFDFF09B}" srcOrd="0" destOrd="0" presId="urn:microsoft.com/office/officeart/2005/8/layout/hProcess4"/>
    <dgm:cxn modelId="{9084A11A-618B-4130-BABF-ADE998F4A36D}" type="presOf" srcId="{1D2972AA-089F-45B1-A9AF-B90C5F206DF7}" destId="{6B32995E-323D-437E-9287-4E64779CF327}" srcOrd="0" destOrd="2" presId="urn:microsoft.com/office/officeart/2005/8/layout/hProcess4"/>
    <dgm:cxn modelId="{C1A89E1B-D3E0-4FA0-A258-40592C9A15BF}" type="presOf" srcId="{2A8E1192-8A30-424E-83BB-AA0471CBE816}" destId="{94A49BBB-D569-43AC-AABB-5145B8B5B035}" srcOrd="1" destOrd="3" presId="urn:microsoft.com/office/officeart/2005/8/layout/hProcess4"/>
    <dgm:cxn modelId="{0B63AE1C-69CF-48BF-94DE-F078BB54EEA3}" type="presOf" srcId="{253A50DE-6515-495A-9BFA-1250776AF5D3}" destId="{AD5ECA18-7437-47B3-A79B-03B94CE96E94}" srcOrd="0" destOrd="0" presId="urn:microsoft.com/office/officeart/2005/8/layout/hProcess4"/>
    <dgm:cxn modelId="{8042151F-AEDF-43F8-A643-5B9505E33CD7}" srcId="{D9E3868A-6BDF-4BBB-974E-7609193C2ECD}" destId="{E65C4794-5216-44BD-A636-6F08F42A7622}" srcOrd="5" destOrd="0" parTransId="{F383215A-DC2C-496C-9530-FE5A5D792171}" sibTransId="{1A6A0542-ADB0-44BF-BFC1-49B7CDF96D31}"/>
    <dgm:cxn modelId="{5F70802C-0BDD-4BF0-992B-8206BB077D32}" srcId="{D9E3868A-6BDF-4BBB-974E-7609193C2ECD}" destId="{C1B2A5E2-26E6-4B4F-84C4-4951B6A39D92}" srcOrd="1" destOrd="0" parTransId="{4B361361-D9A1-46B4-BC59-F1014F9F2316}" sibTransId="{64E48820-4095-485C-96B6-2EA1AC7E3060}"/>
    <dgm:cxn modelId="{C2B7B22E-CB65-463D-8520-B641A6486A73}" type="presOf" srcId="{0B39C007-2DC0-4BE4-BF36-E8B583728360}" destId="{94A49BBB-D569-43AC-AABB-5145B8B5B035}" srcOrd="1" destOrd="0" presId="urn:microsoft.com/office/officeart/2005/8/layout/hProcess4"/>
    <dgm:cxn modelId="{2F633D32-6314-447B-9D8B-FEA0A6E4194B}" type="presOf" srcId="{D632DAFF-17E5-43BD-8B0A-4BFA78008666}" destId="{285BAB27-9858-41CB-8178-D75B0168746D}" srcOrd="0" destOrd="0" presId="urn:microsoft.com/office/officeart/2005/8/layout/hProcess4"/>
    <dgm:cxn modelId="{225D1634-CF7B-4CE0-BDEF-87F30EEEE2A5}" type="presOf" srcId="{E65C4794-5216-44BD-A636-6F08F42A7622}" destId="{94A49BBB-D569-43AC-AABB-5145B8B5B035}" srcOrd="1" destOrd="5" presId="urn:microsoft.com/office/officeart/2005/8/layout/hProcess4"/>
    <dgm:cxn modelId="{EA3C9736-FE3A-44E7-AE35-4ACD12398673}" srcId="{253A50DE-6515-495A-9BFA-1250776AF5D3}" destId="{5AA69499-533C-4C71-B217-D428791218B9}" srcOrd="1" destOrd="0" parTransId="{3E58B1C7-7EAD-4B50-92A6-D3D931F57AE1}" sibTransId="{D632DAFF-17E5-43BD-8B0A-4BFA78008666}"/>
    <dgm:cxn modelId="{A7CCFC36-2168-48FD-B429-512CFF5175EF}" type="presOf" srcId="{9B835C6B-5A55-4C4A-BBDA-9D59EB2EFBA0}" destId="{AE373EBB-B0E9-49DC-95E6-EDC688A2E9BA}" srcOrd="0" destOrd="0" presId="urn:microsoft.com/office/officeart/2005/8/layout/hProcess4"/>
    <dgm:cxn modelId="{C77C765C-11F5-411F-B170-F6A750EB0596}" srcId="{D9E3868A-6BDF-4BBB-974E-7609193C2ECD}" destId="{0B39C007-2DC0-4BE4-BF36-E8B583728360}" srcOrd="0" destOrd="0" parTransId="{CB104819-04BB-4596-9B25-B2333D53B28E}" sibTransId="{52D5B067-CFD2-454A-B148-2308013018F7}"/>
    <dgm:cxn modelId="{65776460-7A3C-4992-AAE1-5C8AB4D02E64}" type="presOf" srcId="{DB6905EE-827F-4D7D-BDCF-3DB260617B12}" destId="{6B32995E-323D-437E-9287-4E64779CF327}" srcOrd="0" destOrd="1" presId="urn:microsoft.com/office/officeart/2005/8/layout/hProcess4"/>
    <dgm:cxn modelId="{8E177464-9EB6-4B42-A460-A8D8FBBCD6BB}" srcId="{F6394464-480E-4AED-B9BC-827D57FC6407}" destId="{DB6905EE-827F-4D7D-BDCF-3DB260617B12}" srcOrd="1" destOrd="0" parTransId="{902FD1AC-7E6F-4887-B190-28E7C3639788}" sibTransId="{E69CFF01-70B1-40BE-B3AB-88491E24A385}"/>
    <dgm:cxn modelId="{E068ED45-DEAD-48DC-A232-8FC0F48D2D89}" type="presOf" srcId="{F8E4BEB4-ED40-400C-B3AB-F1655C08A444}" destId="{A65075B8-5DD9-48A6-9D7D-EC24C9EC2002}" srcOrd="0" destOrd="0" presId="urn:microsoft.com/office/officeart/2005/8/layout/hProcess4"/>
    <dgm:cxn modelId="{1D390E6D-6415-4567-AB68-383B420ED326}" type="presOf" srcId="{D725DB82-5A9E-485A-A0E9-B817123FE285}" destId="{0DA6E142-692F-4018-BC0D-D62871FAB0D5}" srcOrd="1" destOrd="1" presId="urn:microsoft.com/office/officeart/2005/8/layout/hProcess4"/>
    <dgm:cxn modelId="{EBEE9E4F-BED0-49BD-8AE1-823792AADF16}" srcId="{253A50DE-6515-495A-9BFA-1250776AF5D3}" destId="{F6394464-480E-4AED-B9BC-827D57FC6407}" srcOrd="2" destOrd="0" parTransId="{D90847FB-B6E2-43FF-B6C1-AF8DC50B5748}" sibTransId="{D3B35A44-21A6-4A03-9A0C-49CDC68345BA}"/>
    <dgm:cxn modelId="{BB8DB072-00DF-446C-B446-192F86FA68D5}" srcId="{5AA69499-533C-4C71-B217-D428791218B9}" destId="{9B835C6B-5A55-4C4A-BBDA-9D59EB2EFBA0}" srcOrd="0" destOrd="0" parTransId="{6DBD6300-8A3C-41A2-B261-1E27238B15D6}" sibTransId="{543DEFE7-4194-4921-BE80-96CA2A340E18}"/>
    <dgm:cxn modelId="{93EE6D53-2231-40B9-8A49-983BBA9BF802}" type="presOf" srcId="{6B8B0DDD-7EA0-4B7D-8B81-DD30E913F5F8}" destId="{0DA6E142-692F-4018-BC0D-D62871FAB0D5}" srcOrd="1" destOrd="3" presId="urn:microsoft.com/office/officeart/2005/8/layout/hProcess4"/>
    <dgm:cxn modelId="{B7E47554-CF20-4C28-936D-3C4F049F40DB}" type="presOf" srcId="{D725DB82-5A9E-485A-A0E9-B817123FE285}" destId="{AE373EBB-B0E9-49DC-95E6-EDC688A2E9BA}" srcOrd="0" destOrd="1" presId="urn:microsoft.com/office/officeart/2005/8/layout/hProcess4"/>
    <dgm:cxn modelId="{50E77F76-DB9D-47AC-9BED-830F9A5FD04F}" type="presOf" srcId="{E65C4794-5216-44BD-A636-6F08F42A7622}" destId="{93BB8382-A363-4245-BD89-6D981FEA7FA2}" srcOrd="0" destOrd="5" presId="urn:microsoft.com/office/officeart/2005/8/layout/hProcess4"/>
    <dgm:cxn modelId="{0E040E7A-E81D-4FF8-AB6F-6C43BF7AED7F}" type="presOf" srcId="{C1B2A5E2-26E6-4B4F-84C4-4951B6A39D92}" destId="{94A49BBB-D569-43AC-AABB-5145B8B5B035}" srcOrd="1" destOrd="1" presId="urn:microsoft.com/office/officeart/2005/8/layout/hProcess4"/>
    <dgm:cxn modelId="{D3428C7C-F886-49AA-B7C1-67D4B36F0548}" type="presOf" srcId="{ECA84E35-FC78-4EBD-A8FF-81C606207501}" destId="{93BB8382-A363-4245-BD89-6D981FEA7FA2}" srcOrd="0" destOrd="2" presId="urn:microsoft.com/office/officeart/2005/8/layout/hProcess4"/>
    <dgm:cxn modelId="{C5BE9C85-7F20-488E-9248-4A1B44888E57}" type="presOf" srcId="{C1B2A5E2-26E6-4B4F-84C4-4951B6A39D92}" destId="{93BB8382-A363-4245-BD89-6D981FEA7FA2}" srcOrd="0" destOrd="1" presId="urn:microsoft.com/office/officeart/2005/8/layout/hProcess4"/>
    <dgm:cxn modelId="{727CDF85-D011-4B4E-89E3-0C94F99398E3}" srcId="{F6394464-480E-4AED-B9BC-827D57FC6407}" destId="{E9CD132F-ADDE-46CC-8B19-2300780D69D5}" srcOrd="0" destOrd="0" parTransId="{46362084-81FE-4EBA-AAE1-2419E65012CB}" sibTransId="{B06AC1D2-64BD-4508-BC72-F75325C72D7C}"/>
    <dgm:cxn modelId="{421ABA91-F570-4724-90C9-DC2FAA5ABA3C}" type="presOf" srcId="{6B8B0DDD-7EA0-4B7D-8B81-DD30E913F5F8}" destId="{AE373EBB-B0E9-49DC-95E6-EDC688A2E9BA}" srcOrd="0" destOrd="3" presId="urn:microsoft.com/office/officeart/2005/8/layout/hProcess4"/>
    <dgm:cxn modelId="{1EB730AA-0F54-4594-B727-0A6A5883759F}" srcId="{D9E3868A-6BDF-4BBB-974E-7609193C2ECD}" destId="{26C567CF-8549-4251-A9C6-D41938A95BD9}" srcOrd="6" destOrd="0" parTransId="{E330FE1F-938B-4A78-B1DE-D5DA24991A15}" sibTransId="{03165CB9-5990-4501-9DDD-7E456AFB91D8}"/>
    <dgm:cxn modelId="{B215B5B1-EB07-465A-A2E3-CE930A110653}" srcId="{253A50DE-6515-495A-9BFA-1250776AF5D3}" destId="{D9E3868A-6BDF-4BBB-974E-7609193C2ECD}" srcOrd="0" destOrd="0" parTransId="{29784BE9-87C4-4D7D-B4F9-0ADC347175E4}" sibTransId="{F8E4BEB4-ED40-400C-B3AB-F1655C08A444}"/>
    <dgm:cxn modelId="{3CF6CFB3-A211-4D85-8C4A-22F3F2232AC9}" type="presOf" srcId="{C83EFEAB-5BDE-43A2-854F-4EDEB315C8AD}" destId="{0DA6E142-692F-4018-BC0D-D62871FAB0D5}" srcOrd="1" destOrd="2" presId="urn:microsoft.com/office/officeart/2005/8/layout/hProcess4"/>
    <dgm:cxn modelId="{648610BA-D483-4BA5-94D1-F746C335A6DE}" srcId="{F6394464-480E-4AED-B9BC-827D57FC6407}" destId="{1D2972AA-089F-45B1-A9AF-B90C5F206DF7}" srcOrd="2" destOrd="0" parTransId="{17138EB4-696F-4F75-BD38-088C6FD21562}" sibTransId="{76FD295A-2150-4DE9-87E1-E0F7411A49CF}"/>
    <dgm:cxn modelId="{D3DD57BD-267D-45D3-BD57-62382E86D9B4}" type="presOf" srcId="{E9CD132F-ADDE-46CC-8B19-2300780D69D5}" destId="{6B32995E-323D-437E-9287-4E64779CF327}" srcOrd="0" destOrd="0" presId="urn:microsoft.com/office/officeart/2005/8/layout/hProcess4"/>
    <dgm:cxn modelId="{3AD0E2BD-9E7A-4835-AEF7-A1CDBC6026AB}" type="presOf" srcId="{A34757DB-B80F-41CA-9285-17A3B2CD2CBD}" destId="{94A49BBB-D569-43AC-AABB-5145B8B5B035}" srcOrd="1" destOrd="4" presId="urn:microsoft.com/office/officeart/2005/8/layout/hProcess4"/>
    <dgm:cxn modelId="{852C13C6-EA36-48D7-8544-92F91AF9A14B}" type="presOf" srcId="{A34757DB-B80F-41CA-9285-17A3B2CD2CBD}" destId="{93BB8382-A363-4245-BD89-6D981FEA7FA2}" srcOrd="0" destOrd="4" presId="urn:microsoft.com/office/officeart/2005/8/layout/hProcess4"/>
    <dgm:cxn modelId="{99D6BECB-BA00-47CC-A533-F2BA1E763DE1}" type="presOf" srcId="{F6394464-480E-4AED-B9BC-827D57FC6407}" destId="{BB92748D-7DDC-45E6-844F-4FE1C7C4307B}" srcOrd="0" destOrd="0" presId="urn:microsoft.com/office/officeart/2005/8/layout/hProcess4"/>
    <dgm:cxn modelId="{55164BCC-1E74-417D-AD9F-A033FFD759E4}" type="presOf" srcId="{E9CD132F-ADDE-46CC-8B19-2300780D69D5}" destId="{EB417684-687C-4085-9A4F-E4A61F49BB52}" srcOrd="1" destOrd="0" presId="urn:microsoft.com/office/officeart/2005/8/layout/hProcess4"/>
    <dgm:cxn modelId="{2908D9D0-B08A-49AE-995C-CE822DC3B282}" srcId="{D9E3868A-6BDF-4BBB-974E-7609193C2ECD}" destId="{A34757DB-B80F-41CA-9285-17A3B2CD2CBD}" srcOrd="4" destOrd="0" parTransId="{8651C0DD-E8A0-434D-A622-F4E07DA30282}" sibTransId="{F539B2BA-3352-4C69-AC7A-EABFC18121EB}"/>
    <dgm:cxn modelId="{63FED9D1-1C87-442F-91AF-5231BA6B6ABF}" type="presOf" srcId="{C83EFEAB-5BDE-43A2-854F-4EDEB315C8AD}" destId="{AE373EBB-B0E9-49DC-95E6-EDC688A2E9BA}" srcOrd="0" destOrd="2" presId="urn:microsoft.com/office/officeart/2005/8/layout/hProcess4"/>
    <dgm:cxn modelId="{55BA6DD8-44EE-40CB-89CE-220851C7A7E3}" srcId="{D9E3868A-6BDF-4BBB-974E-7609193C2ECD}" destId="{ECA84E35-FC78-4EBD-A8FF-81C606207501}" srcOrd="2" destOrd="0" parTransId="{5FC49E64-D133-445C-BA47-92EA199DB66F}" sibTransId="{780D9426-13D1-42C1-A940-E6ECCE79DF78}"/>
    <dgm:cxn modelId="{523FA7EA-DD2D-49C8-8C2D-750B4C604C02}" srcId="{5AA69499-533C-4C71-B217-D428791218B9}" destId="{C83EFEAB-5BDE-43A2-854F-4EDEB315C8AD}" srcOrd="2" destOrd="0" parTransId="{44DF2EF4-3258-4DA5-A7F3-386D8C379337}" sibTransId="{5E080841-8C8F-4A55-A172-63D377074A15}"/>
    <dgm:cxn modelId="{49F485F3-CC45-45F8-B3E6-7E52AB6D487B}" type="presOf" srcId="{DB6905EE-827F-4D7D-BDCF-3DB260617B12}" destId="{EB417684-687C-4085-9A4F-E4A61F49BB52}" srcOrd="1" destOrd="1" presId="urn:microsoft.com/office/officeart/2005/8/layout/hProcess4"/>
    <dgm:cxn modelId="{33CAAEF6-656E-46CC-AEDD-14B3BDC21CE4}" srcId="{D9E3868A-6BDF-4BBB-974E-7609193C2ECD}" destId="{2A8E1192-8A30-424E-83BB-AA0471CBE816}" srcOrd="3" destOrd="0" parTransId="{FF52FF47-A977-48EF-9A16-7A6AD1368F69}" sibTransId="{F35EC0CB-EE28-4D5D-9395-AB02BF41E924}"/>
    <dgm:cxn modelId="{7C7CF1F6-F930-4AC2-9D5F-A6D647241B78}" srcId="{5AA69499-533C-4C71-B217-D428791218B9}" destId="{D725DB82-5A9E-485A-A0E9-B817123FE285}" srcOrd="1" destOrd="0" parTransId="{8D1E0BA4-7585-4324-8CAC-37355580FDBE}" sibTransId="{70217498-3718-4B05-824D-8077C63CEE4F}"/>
    <dgm:cxn modelId="{3CF81CF7-E048-4B95-8C1E-205B226DDBDD}" type="presOf" srcId="{5AA69499-533C-4C71-B217-D428791218B9}" destId="{E1849AE5-8FE8-4646-8F2F-6950A3A82703}" srcOrd="0" destOrd="0" presId="urn:microsoft.com/office/officeart/2005/8/layout/hProcess4"/>
    <dgm:cxn modelId="{0A5D66FC-A1B9-44F1-AC01-5F86A57C73D7}" type="presOf" srcId="{1D2972AA-089F-45B1-A9AF-B90C5F206DF7}" destId="{EB417684-687C-4085-9A4F-E4A61F49BB52}" srcOrd="1" destOrd="2" presId="urn:microsoft.com/office/officeart/2005/8/layout/hProcess4"/>
    <dgm:cxn modelId="{C8C8B2FC-5D7B-48B4-B92A-E254939285F4}" type="presOf" srcId="{ECA84E35-FC78-4EBD-A8FF-81C606207501}" destId="{94A49BBB-D569-43AC-AABB-5145B8B5B035}" srcOrd="1" destOrd="2" presId="urn:microsoft.com/office/officeart/2005/8/layout/hProcess4"/>
    <dgm:cxn modelId="{76FC94FE-B4FC-4EDE-891A-5FB41C8D285F}" type="presOf" srcId="{26C567CF-8549-4251-A9C6-D41938A95BD9}" destId="{93BB8382-A363-4245-BD89-6D981FEA7FA2}" srcOrd="0" destOrd="6" presId="urn:microsoft.com/office/officeart/2005/8/layout/hProcess4"/>
    <dgm:cxn modelId="{3B28B1FE-86EF-4268-BFB9-F05EBC897824}" type="presOf" srcId="{9B835C6B-5A55-4C4A-BBDA-9D59EB2EFBA0}" destId="{0DA6E142-692F-4018-BC0D-D62871FAB0D5}" srcOrd="1" destOrd="0" presId="urn:microsoft.com/office/officeart/2005/8/layout/hProcess4"/>
    <dgm:cxn modelId="{713978A9-54BA-4C50-BEFB-FAF2C66AFB41}" type="presParOf" srcId="{AD5ECA18-7437-47B3-A79B-03B94CE96E94}" destId="{2C84C3E5-CBCC-4FCF-8A4B-73485261F537}" srcOrd="0" destOrd="0" presId="urn:microsoft.com/office/officeart/2005/8/layout/hProcess4"/>
    <dgm:cxn modelId="{FDF3BD3F-8FC0-47AB-BA21-B92EFECBE90B}" type="presParOf" srcId="{AD5ECA18-7437-47B3-A79B-03B94CE96E94}" destId="{B5B003C6-8535-4B73-91AE-C9254AAE6281}" srcOrd="1" destOrd="0" presId="urn:microsoft.com/office/officeart/2005/8/layout/hProcess4"/>
    <dgm:cxn modelId="{040DD622-C1C7-4AC8-BD16-DE1EB86C3443}" type="presParOf" srcId="{AD5ECA18-7437-47B3-A79B-03B94CE96E94}" destId="{A3DB31EF-B68F-4165-99A5-6485D69ED0DC}" srcOrd="2" destOrd="0" presId="urn:microsoft.com/office/officeart/2005/8/layout/hProcess4"/>
    <dgm:cxn modelId="{0738FB8C-5EC9-4711-AAFF-B9F076B276DE}" type="presParOf" srcId="{A3DB31EF-B68F-4165-99A5-6485D69ED0DC}" destId="{A11C87AF-F1A1-41E9-8B97-482FC782D25E}" srcOrd="0" destOrd="0" presId="urn:microsoft.com/office/officeart/2005/8/layout/hProcess4"/>
    <dgm:cxn modelId="{AD8AE5F3-E782-40C5-8815-DD2F86E998CA}" type="presParOf" srcId="{A11C87AF-F1A1-41E9-8B97-482FC782D25E}" destId="{A0A69FE8-5ABD-45AB-A542-DD1595B20EE6}" srcOrd="0" destOrd="0" presId="urn:microsoft.com/office/officeart/2005/8/layout/hProcess4"/>
    <dgm:cxn modelId="{80EA2373-668F-47D3-8B38-1EBC290A0F61}" type="presParOf" srcId="{A11C87AF-F1A1-41E9-8B97-482FC782D25E}" destId="{93BB8382-A363-4245-BD89-6D981FEA7FA2}" srcOrd="1" destOrd="0" presId="urn:microsoft.com/office/officeart/2005/8/layout/hProcess4"/>
    <dgm:cxn modelId="{3C189040-C6EB-4E2D-9AD8-60A6075553D7}" type="presParOf" srcId="{A11C87AF-F1A1-41E9-8B97-482FC782D25E}" destId="{94A49BBB-D569-43AC-AABB-5145B8B5B035}" srcOrd="2" destOrd="0" presId="urn:microsoft.com/office/officeart/2005/8/layout/hProcess4"/>
    <dgm:cxn modelId="{7C112E5F-9D59-4042-BB2B-603FD25371E2}" type="presParOf" srcId="{A11C87AF-F1A1-41E9-8B97-482FC782D25E}" destId="{BFA322B4-B04A-42BC-AC79-5288DFDFF09B}" srcOrd="3" destOrd="0" presId="urn:microsoft.com/office/officeart/2005/8/layout/hProcess4"/>
    <dgm:cxn modelId="{FB603ABF-4E74-42C1-A71F-5D4D1F69038B}" type="presParOf" srcId="{A11C87AF-F1A1-41E9-8B97-482FC782D25E}" destId="{9B855BD0-133D-48A1-9EED-8AD22CE58585}" srcOrd="4" destOrd="0" presId="urn:microsoft.com/office/officeart/2005/8/layout/hProcess4"/>
    <dgm:cxn modelId="{9C33F6AF-2EA9-4FEE-AAB5-B92FE795AD91}" type="presParOf" srcId="{A3DB31EF-B68F-4165-99A5-6485D69ED0DC}" destId="{A65075B8-5DD9-48A6-9D7D-EC24C9EC2002}" srcOrd="1" destOrd="0" presId="urn:microsoft.com/office/officeart/2005/8/layout/hProcess4"/>
    <dgm:cxn modelId="{14B53203-4456-45F8-B122-7B79E62E2F2B}" type="presParOf" srcId="{A3DB31EF-B68F-4165-99A5-6485D69ED0DC}" destId="{0ED31764-2301-404B-8D8B-4203FE38235B}" srcOrd="2" destOrd="0" presId="urn:microsoft.com/office/officeart/2005/8/layout/hProcess4"/>
    <dgm:cxn modelId="{F128D05F-84D1-4436-BC96-DC1BEC8906CF}" type="presParOf" srcId="{0ED31764-2301-404B-8D8B-4203FE38235B}" destId="{8E6D8D86-5AE0-4891-BC2E-0BEC08C7389E}" srcOrd="0" destOrd="0" presId="urn:microsoft.com/office/officeart/2005/8/layout/hProcess4"/>
    <dgm:cxn modelId="{71E0BDAE-3ECE-4155-9C4B-E53E5727116C}" type="presParOf" srcId="{0ED31764-2301-404B-8D8B-4203FE38235B}" destId="{AE373EBB-B0E9-49DC-95E6-EDC688A2E9BA}" srcOrd="1" destOrd="0" presId="urn:microsoft.com/office/officeart/2005/8/layout/hProcess4"/>
    <dgm:cxn modelId="{977212C5-AA70-45BF-9ADA-71E3A216CE34}" type="presParOf" srcId="{0ED31764-2301-404B-8D8B-4203FE38235B}" destId="{0DA6E142-692F-4018-BC0D-D62871FAB0D5}" srcOrd="2" destOrd="0" presId="urn:microsoft.com/office/officeart/2005/8/layout/hProcess4"/>
    <dgm:cxn modelId="{182D5EEC-2E8C-4A80-AD30-2077C0895F08}" type="presParOf" srcId="{0ED31764-2301-404B-8D8B-4203FE38235B}" destId="{E1849AE5-8FE8-4646-8F2F-6950A3A82703}" srcOrd="3" destOrd="0" presId="urn:microsoft.com/office/officeart/2005/8/layout/hProcess4"/>
    <dgm:cxn modelId="{7DE537AE-2D47-4257-BDD4-7246A8A4DFDA}" type="presParOf" srcId="{0ED31764-2301-404B-8D8B-4203FE38235B}" destId="{E9BE4685-4E38-45BE-BB19-98EC9BBAD6EA}" srcOrd="4" destOrd="0" presId="urn:microsoft.com/office/officeart/2005/8/layout/hProcess4"/>
    <dgm:cxn modelId="{5109EB9E-73AC-46B2-8CFB-6F42BA3632FA}" type="presParOf" srcId="{A3DB31EF-B68F-4165-99A5-6485D69ED0DC}" destId="{285BAB27-9858-41CB-8178-D75B0168746D}" srcOrd="3" destOrd="0" presId="urn:microsoft.com/office/officeart/2005/8/layout/hProcess4"/>
    <dgm:cxn modelId="{3A4D1C4B-2F54-4682-8A62-872F653F717D}" type="presParOf" srcId="{A3DB31EF-B68F-4165-99A5-6485D69ED0DC}" destId="{E34AD7CF-A645-4831-B286-D55FFFB581F3}" srcOrd="4" destOrd="0" presId="urn:microsoft.com/office/officeart/2005/8/layout/hProcess4"/>
    <dgm:cxn modelId="{96FE3431-6EDF-459F-87B5-79989E01B429}" type="presParOf" srcId="{E34AD7CF-A645-4831-B286-D55FFFB581F3}" destId="{C170C476-F534-446E-A569-CA11BAC7F9AA}" srcOrd="0" destOrd="0" presId="urn:microsoft.com/office/officeart/2005/8/layout/hProcess4"/>
    <dgm:cxn modelId="{128462E6-5BC1-4C6F-880D-FE1F15577CAF}" type="presParOf" srcId="{E34AD7CF-A645-4831-B286-D55FFFB581F3}" destId="{6B32995E-323D-437E-9287-4E64779CF327}" srcOrd="1" destOrd="0" presId="urn:microsoft.com/office/officeart/2005/8/layout/hProcess4"/>
    <dgm:cxn modelId="{E88EE215-B6E1-48E1-BBBE-D4C9B7475F4C}" type="presParOf" srcId="{E34AD7CF-A645-4831-B286-D55FFFB581F3}" destId="{EB417684-687C-4085-9A4F-E4A61F49BB52}" srcOrd="2" destOrd="0" presId="urn:microsoft.com/office/officeart/2005/8/layout/hProcess4"/>
    <dgm:cxn modelId="{6B9A7986-AD3C-4D0D-BD40-E86A381E7F67}" type="presParOf" srcId="{E34AD7CF-A645-4831-B286-D55FFFB581F3}" destId="{BB92748D-7DDC-45E6-844F-4FE1C7C4307B}" srcOrd="3" destOrd="0" presId="urn:microsoft.com/office/officeart/2005/8/layout/hProcess4"/>
    <dgm:cxn modelId="{CEF612C6-2381-4515-AA6F-499E6E61B880}" type="presParOf" srcId="{E34AD7CF-A645-4831-B286-D55FFFB581F3}" destId="{6AA52C00-6CBF-4826-801C-310A2D5F54E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B8382-A363-4245-BD89-6D981FEA7FA2}">
      <dsp:nvSpPr>
        <dsp:cNvPr id="0" name=""/>
        <dsp:cNvSpPr/>
      </dsp:nvSpPr>
      <dsp:spPr>
        <a:xfrm>
          <a:off x="0" y="1481049"/>
          <a:ext cx="2726562" cy="2248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Cup of tea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Refreshments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A place to freshen up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Homely, safe environment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A Covid-secure environment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A place to sit and be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A place to talk</a:t>
          </a:r>
        </a:p>
      </dsp:txBody>
      <dsp:txXfrm>
        <a:off x="51752" y="1532801"/>
        <a:ext cx="2623058" cy="1663444"/>
      </dsp:txXfrm>
    </dsp:sp>
    <dsp:sp modelId="{A65075B8-5DD9-48A6-9D7D-EC24C9EC2002}">
      <dsp:nvSpPr>
        <dsp:cNvPr id="0" name=""/>
        <dsp:cNvSpPr/>
      </dsp:nvSpPr>
      <dsp:spPr>
        <a:xfrm>
          <a:off x="1633400" y="2405854"/>
          <a:ext cx="2848966" cy="2848966"/>
        </a:xfrm>
        <a:prstGeom prst="leftCircularArrow">
          <a:avLst>
            <a:gd name="adj1" fmla="val 2854"/>
            <a:gd name="adj2" fmla="val 348722"/>
            <a:gd name="adj3" fmla="val 2250809"/>
            <a:gd name="adj4" fmla="val 9151065"/>
            <a:gd name="adj5" fmla="val 33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322B4-B04A-42BC-AC79-5288DFDFF09B}">
      <dsp:nvSpPr>
        <dsp:cNvPr id="0" name=""/>
        <dsp:cNvSpPr/>
      </dsp:nvSpPr>
      <dsp:spPr>
        <a:xfrm>
          <a:off x="660481" y="3483263"/>
          <a:ext cx="2423611" cy="963790"/>
        </a:xfrm>
        <a:prstGeom prst="roundRect">
          <a:avLst>
            <a:gd name="adj" fmla="val 10000"/>
          </a:avLst>
        </a:prstGeom>
        <a:solidFill>
          <a:srgbClr val="00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A warm welcome</a:t>
          </a:r>
        </a:p>
      </dsp:txBody>
      <dsp:txXfrm>
        <a:off x="688709" y="3511491"/>
        <a:ext cx="2367155" cy="907334"/>
      </dsp:txXfrm>
    </dsp:sp>
    <dsp:sp modelId="{AE373EBB-B0E9-49DC-95E6-EDC688A2E9BA}">
      <dsp:nvSpPr>
        <dsp:cNvPr id="0" name=""/>
        <dsp:cNvSpPr/>
      </dsp:nvSpPr>
      <dsp:spPr>
        <a:xfrm>
          <a:off x="3422367" y="1801870"/>
          <a:ext cx="2726562" cy="2248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If you need support, we will look at you as a person, with holistic needs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We will provide a listening ear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We will help de-escalate your crisis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We will do some planned activities</a:t>
          </a:r>
        </a:p>
      </dsp:txBody>
      <dsp:txXfrm>
        <a:off x="3474119" y="2335517"/>
        <a:ext cx="2623058" cy="1663444"/>
      </dsp:txXfrm>
    </dsp:sp>
    <dsp:sp modelId="{285BAB27-9858-41CB-8178-D75B0168746D}">
      <dsp:nvSpPr>
        <dsp:cNvPr id="0" name=""/>
        <dsp:cNvSpPr/>
      </dsp:nvSpPr>
      <dsp:spPr>
        <a:xfrm>
          <a:off x="4951414" y="453487"/>
          <a:ext cx="3251766" cy="3251766"/>
        </a:xfrm>
        <a:prstGeom prst="circularArrow">
          <a:avLst>
            <a:gd name="adj1" fmla="val 2500"/>
            <a:gd name="adj2" fmla="val 303020"/>
            <a:gd name="adj3" fmla="val 19521469"/>
            <a:gd name="adj4" fmla="val 12575511"/>
            <a:gd name="adj5" fmla="val 29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49AE5-8FE8-4646-8F2F-6950A3A82703}">
      <dsp:nvSpPr>
        <dsp:cNvPr id="0" name=""/>
        <dsp:cNvSpPr/>
      </dsp:nvSpPr>
      <dsp:spPr>
        <a:xfrm>
          <a:off x="4028270" y="1319974"/>
          <a:ext cx="2423611" cy="963790"/>
        </a:xfrm>
        <a:prstGeom prst="roundRect">
          <a:avLst>
            <a:gd name="adj" fmla="val 10000"/>
          </a:avLst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Intervention</a:t>
          </a:r>
        </a:p>
      </dsp:txBody>
      <dsp:txXfrm>
        <a:off x="4056498" y="1348202"/>
        <a:ext cx="2367155" cy="907334"/>
      </dsp:txXfrm>
    </dsp:sp>
    <dsp:sp modelId="{6B32995E-323D-437E-9287-4E64779CF327}">
      <dsp:nvSpPr>
        <dsp:cNvPr id="0" name=""/>
        <dsp:cNvSpPr/>
      </dsp:nvSpPr>
      <dsp:spPr>
        <a:xfrm>
          <a:off x="6839041" y="1801870"/>
          <a:ext cx="2726562" cy="2248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We will always follow up with you to check how you are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We will signpost and refer you to other services so you are not left without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We work with CATT, SPA &amp; MINT if things need to be escalated</a:t>
          </a:r>
        </a:p>
      </dsp:txBody>
      <dsp:txXfrm>
        <a:off x="6890793" y="1853622"/>
        <a:ext cx="2623058" cy="1663444"/>
      </dsp:txXfrm>
    </dsp:sp>
    <dsp:sp modelId="{BB92748D-7DDC-45E6-844F-4FE1C7C4307B}">
      <dsp:nvSpPr>
        <dsp:cNvPr id="0" name=""/>
        <dsp:cNvSpPr/>
      </dsp:nvSpPr>
      <dsp:spPr>
        <a:xfrm>
          <a:off x="7349696" y="3568818"/>
          <a:ext cx="2423611" cy="963790"/>
        </a:xfrm>
        <a:prstGeom prst="roundRect">
          <a:avLst>
            <a:gd name="adj" fmla="val 10000"/>
          </a:avLst>
        </a:prstGeom>
        <a:solidFill>
          <a:srgbClr val="66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Mind Meridian" panose="020B0503030507020204" pitchFamily="34" charset="0"/>
              <a:cs typeface="Mind Meridian" panose="020B0503030507020204" pitchFamily="34" charset="0"/>
            </a:rPr>
            <a:t>Follow Up</a:t>
          </a:r>
        </a:p>
      </dsp:txBody>
      <dsp:txXfrm>
        <a:off x="7377924" y="3597046"/>
        <a:ext cx="2367155" cy="907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32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055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51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56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94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7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8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0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1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8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0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6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71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4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B6639-370D-4246-A7A8-DD72FD813E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4F57-0E9E-4D93-8DC0-6473C32BD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fespacehf@hfehmind.org.uk" TargetMode="External"/><Relationship Id="rId2" Type="http://schemas.openxmlformats.org/officeDocument/2006/relationships/hyperlink" Target="mailto:crisishelplinehounslow@hfehmind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fespacehounslow@hfehmind.org.uk" TargetMode="External"/><Relationship Id="rId4" Type="http://schemas.openxmlformats.org/officeDocument/2006/relationships/hyperlink" Target="mailto:safespaceealing@hfehmind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risishelplinehounslow@hfehmind.org.u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fehmind.org.uk/get-support/hounslow-safe-space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C851-C97D-42B3-912A-302B20FF0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260" y="1244188"/>
            <a:ext cx="10915650" cy="1723777"/>
          </a:xfrm>
        </p:spPr>
        <p:txBody>
          <a:bodyPr>
            <a:normAutofit/>
          </a:bodyPr>
          <a:lstStyle/>
          <a:p>
            <a:pPr algn="ctr"/>
            <a:r>
              <a:rPr lang="en-GB" sz="5600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Safe Space Crisis Helpline (Hounslow)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2541C-380A-4F03-88A9-7B3DCA1C4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2395" y="3178340"/>
            <a:ext cx="8428515" cy="784226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Mind Meridian" panose="020B0503030507020204" pitchFamily="34" charset="0"/>
                <a:cs typeface="Mind Meridian" panose="020B0503030507020204" pitchFamily="34" charset="0"/>
              </a:rPr>
              <a:t>Keeley Tickner – Service Manager </a:t>
            </a:r>
          </a:p>
          <a:p>
            <a:endParaRPr lang="en-GB" sz="1700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endParaRPr lang="en-GB" sz="1700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E8FBE-D386-435E-A215-2A9CCC83D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10" y="3890035"/>
            <a:ext cx="9172575" cy="71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6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C596-DE04-D116-63D4-D61EFD5B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Safe space during q2…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8418-8283-1A93-706B-F7F9D90A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392 clients supported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1,660 sessions delivered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On average, we support clients between 4-6 sessions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98% clients avoided A&amp;E admission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100% clients recommended the service</a:t>
            </a:r>
          </a:p>
        </p:txBody>
      </p:sp>
    </p:spTree>
    <p:extLst>
      <p:ext uri="{BB962C8B-B14F-4D97-AF65-F5344CB8AC3E}">
        <p14:creationId xmlns:p14="http://schemas.microsoft.com/office/powerpoint/2010/main" val="3534030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D8AA-EA10-4204-5E2F-1B69B691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refer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D91C6-67AE-CCE8-F2B8-94210007E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0" y="1810140"/>
            <a:ext cx="10899710" cy="44085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Helpline: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signpost or encourage clients to call </a:t>
            </a:r>
            <a:r>
              <a:rPr lang="en-GB" b="1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  <a:cs typeface="Mind Meridian" panose="020B0503030507020204" pitchFamily="34" charset="0"/>
              </a:rPr>
              <a:t>020 3475 5185 </a:t>
            </a: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  <a:cs typeface="Mind Meridian" panose="020B0503030507020204" pitchFamily="34" charset="0"/>
              </a:rPr>
              <a:t>between 11am-11pm</a:t>
            </a:r>
          </a:p>
          <a:p>
            <a:pPr marL="0" indent="0">
              <a:buNone/>
            </a:pP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  <a:cs typeface="Mind Meridian" panose="020B0503030507020204" pitchFamily="34" charset="0"/>
              </a:rPr>
              <a:t>Or email to arrange a call back: </a:t>
            </a: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  <a:cs typeface="Mind Meridian" panose="020B0503030507020204" pitchFamily="34" charset="0"/>
                <a:hlinkClick r:id="rId2"/>
              </a:rPr>
              <a:t>crisishelplinehounslow@hfehmind.org.uk</a:t>
            </a: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  <a:cs typeface="Mind Meridian" panose="020B0503030507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Safe Space: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Ask a client to visit us during our drop-in hours, 5-7pm at any of our three locations: </a:t>
            </a:r>
          </a:p>
          <a:p>
            <a:endParaRPr lang="en-GB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H&amp;F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– 309 Lillie Road, London, SW6 7LL </a:t>
            </a:r>
          </a:p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Ealing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– Lido Centre, 63 Mattock Lane, London, W13 9LA </a:t>
            </a:r>
          </a:p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Hounslow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– </a:t>
            </a:r>
            <a:r>
              <a:rPr lang="en-GB" dirty="0" err="1">
                <a:latin typeface="Mind Meridian" panose="020B0503030507020204" pitchFamily="34" charset="0"/>
                <a:cs typeface="Mind Meridian" panose="020B0503030507020204" pitchFamily="34" charset="0"/>
              </a:rPr>
              <a:t>Southville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Community Centre, </a:t>
            </a:r>
            <a:r>
              <a:rPr lang="en-GB" dirty="0" err="1">
                <a:latin typeface="Mind Meridian" panose="020B0503030507020204" pitchFamily="34" charset="0"/>
                <a:cs typeface="Mind Meridian" panose="020B0503030507020204" pitchFamily="34" charset="0"/>
              </a:rPr>
              <a:t>Southville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Road, Feltham, TW14 8AP</a:t>
            </a:r>
            <a:endParaRPr lang="en-GB" sz="3200" b="1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endParaRPr lang="en-GB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Contact us : </a:t>
            </a:r>
          </a:p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H&amp;F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-  0207 471 0582 /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  <a:hlinkClick r:id="rId3"/>
              </a:rPr>
              <a:t>safespacehf@hfehmind.org.uk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</a:t>
            </a:r>
            <a:endParaRPr lang="en-US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Ealing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– 0207 471 0583 /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  <a:hlinkClick r:id="rId4"/>
              </a:rPr>
              <a:t>safespaceealing@hfehmind.org.uk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</a:t>
            </a:r>
          </a:p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Hounslow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– 0207 471 0584 /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  <a:hlinkClick r:id="rId5"/>
              </a:rPr>
              <a:t>safespacehounslow@hfehmind.org.uk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937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817BFA-9939-42FC-97E6-1DDD23A38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C4F977-CDDE-402E-B4F0-84B5572E7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02555-D018-4EA5-827F-BF469D4A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170" y="332994"/>
            <a:ext cx="6116217" cy="1600200"/>
          </a:xfrm>
        </p:spPr>
        <p:txBody>
          <a:bodyPr anchor="b">
            <a:normAutofit/>
          </a:bodyPr>
          <a:lstStyle/>
          <a:p>
            <a:pPr algn="ctr"/>
            <a:r>
              <a:rPr lang="en-GB" sz="3200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Helpline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0109F-2182-4B54-8068-475EB5873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 lnSpcReduction="10000"/>
          </a:bodyPr>
          <a:lstStyle/>
          <a:p>
            <a:r>
              <a:rPr lang="en-GB" sz="1600" dirty="0">
                <a:latin typeface="Mind Meridian" panose="020B0503030507020204" pitchFamily="34" charset="0"/>
                <a:cs typeface="Mind Meridian" panose="020B0503030507020204" pitchFamily="34" charset="0"/>
              </a:rPr>
              <a:t>Telephone crisis line that operates during the day and out of hours 11am-11pm, 365 days a year </a:t>
            </a:r>
          </a:p>
          <a:p>
            <a:r>
              <a:rPr lang="en-GB" sz="1600" dirty="0">
                <a:latin typeface="Mind Meridian" panose="020B0503030507020204" pitchFamily="34" charset="0"/>
                <a:cs typeface="Mind Meridian" panose="020B0503030507020204" pitchFamily="34" charset="0"/>
              </a:rPr>
              <a:t>Aim is to reduce A&amp;E admission and burden on NHS crisis services and offer holistic support </a:t>
            </a:r>
          </a:p>
          <a:p>
            <a:r>
              <a:rPr lang="en-GB" sz="1600" dirty="0">
                <a:latin typeface="Mind Meridian" panose="020B0503030507020204" pitchFamily="34" charset="0"/>
                <a:cs typeface="Mind Meridian" panose="020B0503030507020204" pitchFamily="34" charset="0"/>
              </a:rPr>
              <a:t>Available for all Hounslow residents 18+ </a:t>
            </a:r>
          </a:p>
          <a:p>
            <a:r>
              <a:rPr lang="en-GB" sz="1600" dirty="0">
                <a:latin typeface="Mind Meridian" panose="020B0503030507020204" pitchFamily="34" charset="0"/>
                <a:cs typeface="Mind Meridian" panose="020B0503030507020204" pitchFamily="34" charset="0"/>
              </a:rPr>
              <a:t>Trained call handlers who have experience in crisis care and knowledge of borough</a:t>
            </a:r>
          </a:p>
          <a:p>
            <a:r>
              <a:rPr lang="en-GB" sz="1600" dirty="0">
                <a:latin typeface="Mind Meridian" panose="020B0503030507020204" pitchFamily="34" charset="0"/>
                <a:cs typeface="Mind Meridian" panose="020B0503030507020204" pitchFamily="34" charset="0"/>
              </a:rPr>
              <a:t>Receive de-escalation support and advice there and then over the phone </a:t>
            </a:r>
          </a:p>
          <a:p>
            <a:r>
              <a:rPr lang="en-GB" sz="1600" dirty="0">
                <a:latin typeface="Mind Meridian" panose="020B0503030507020204" pitchFamily="34" charset="0"/>
                <a:cs typeface="Mind Meridian" panose="020B0503030507020204" pitchFamily="34" charset="0"/>
              </a:rPr>
              <a:t>If face to face or further support is required, a referral will be made to sister service - Safe Space </a:t>
            </a:r>
          </a:p>
          <a:p>
            <a:endParaRPr lang="en-GB" sz="1600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endParaRPr lang="en-GB" sz="1600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endParaRPr lang="en-GB" sz="1600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endParaRPr lang="en-GB" sz="1600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endParaRPr lang="en-GB" sz="1600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07561-3377-44B6-B7C3-0E99407D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482" y="1259268"/>
            <a:ext cx="5641811" cy="54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36DC-07F7-4073-A462-59654F9E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902" y="988308"/>
            <a:ext cx="8610600" cy="1293028"/>
          </a:xfrm>
        </p:spPr>
        <p:txBody>
          <a:bodyPr/>
          <a:lstStyle/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What can a caller expect?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561A65-B6BB-496E-81C4-4A029EFF8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We offer up to 45-60min phone support per session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Mind Meridian" panose="020B0503030507020204" pitchFamily="34" charset="0"/>
              </a:rPr>
              <a:t>Unpick the crises </a:t>
            </a:r>
            <a:r>
              <a:rPr lang="en-GB">
                <a:solidFill>
                  <a:srgbClr val="000000"/>
                </a:solidFill>
                <a:latin typeface="Mind Meridian" panose="020B0503030507020204" pitchFamily="34" charset="0"/>
              </a:rPr>
              <a:t>and e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stablish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a personalised support plan </a:t>
            </a:r>
            <a:r>
              <a:rPr lang="en-US" b="0" i="0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Develop positive coping mechanisms</a:t>
            </a:r>
            <a:r>
              <a:rPr lang="en-US" b="0" i="0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Advice </a:t>
            </a:r>
            <a:r>
              <a:rPr lang="en-US" b="0" i="0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A friendly, listening ear</a:t>
            </a:r>
            <a:r>
              <a:rPr lang="en-US" b="0" i="0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Signposting to appropriate services </a:t>
            </a:r>
            <a:r>
              <a:rPr lang="en-US" b="0" i="0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Mind Meridian" panose="020B0503030507020204" pitchFamily="34" charset="0"/>
              </a:rPr>
              <a:t>Safety planning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ind Meridian" panose="020B0503030507020204" pitchFamily="34" charset="0"/>
              </a:rPr>
              <a:t>To be treated with respect and kindness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Mind Meridian" panose="020B0503030507020204" pitchFamily="34" charset="0"/>
              </a:rPr>
              <a:t>Linked in with our crisis alternative service – Safe Space – for longer term support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4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8E14-0B8F-2C22-38C5-7249F934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1367" y="1101557"/>
            <a:ext cx="8610600" cy="1293028"/>
          </a:xfrm>
        </p:spPr>
        <p:txBody>
          <a:bodyPr/>
          <a:lstStyle/>
          <a:p>
            <a:pPr algn="ctr"/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D9FCE-01EB-0951-B01F-92EBE645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600825" cy="451104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Client signposted from our day service Know My Mind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Called helpline during the day as struggling with suicidal thoughts and panic attacks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During the 1hr phone session, we explored safety planning, breathing techniques, coping strategies and devised a weekly schedule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We also referred to Safe Space for further support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Has had two follow up appointments with safe space; exploring DBT coping skills and reinforcing the routine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Has not called helpline since and has not attended A&amp;E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D54AE-3CCB-4B7C-9531-9E27A1837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234"/>
          <a:stretch/>
        </p:blipFill>
        <p:spPr>
          <a:xfrm>
            <a:off x="6968388" y="1101557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3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82929-5CBD-C8B7-3498-542933D2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AE9D-DE01-3C24-2DBE-A9B98E5BA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29 clients have called so far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Majority called for support managing anxiety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Emotional support and breathing techniques have been the used intervention </a:t>
            </a:r>
          </a:p>
          <a:p>
            <a:r>
              <a:rPr lang="en-GB" dirty="0"/>
              <a:t>16 out of 29 clients consented to being referred into Safe Space Community for longer term support </a:t>
            </a:r>
          </a:p>
          <a:p>
            <a:r>
              <a:rPr lang="en-GB" dirty="0"/>
              <a:t>The rest </a:t>
            </a:r>
            <a:r>
              <a:rPr lang="en-GB"/>
              <a:t>of the clients </a:t>
            </a:r>
            <a:r>
              <a:rPr lang="en-GB" dirty="0"/>
              <a:t>required only one session from the helpline </a:t>
            </a:r>
          </a:p>
        </p:txBody>
      </p:sp>
    </p:spTree>
    <p:extLst>
      <p:ext uri="{BB962C8B-B14F-4D97-AF65-F5344CB8AC3E}">
        <p14:creationId xmlns:p14="http://schemas.microsoft.com/office/powerpoint/2010/main" val="94429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155F-FE84-4B08-9FB6-B26B14BE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535" y="901533"/>
            <a:ext cx="8610600" cy="1293028"/>
          </a:xfrm>
        </p:spPr>
        <p:txBody>
          <a:bodyPr/>
          <a:lstStyle/>
          <a:p>
            <a:pPr algn="l"/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91480-6CC9-47E1-A4EF-A5F23E92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10996127" cy="3329161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18+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Residing or connected to a GP in Hounslow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In or nearing crisis 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Carers welcome</a:t>
            </a:r>
          </a:p>
          <a:p>
            <a:pPr marL="0" indent="0">
              <a:buNone/>
            </a:pPr>
            <a:endParaRPr lang="en-GB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Clients can call us directly on: </a:t>
            </a:r>
            <a:r>
              <a:rPr lang="en-GB" b="1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</a:rPr>
              <a:t>020 3475 5185 </a:t>
            </a: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</a:rPr>
              <a:t>between 11am-11pm</a:t>
            </a:r>
          </a:p>
          <a:p>
            <a:pPr marL="0" indent="0" algn="ctr">
              <a:buNone/>
            </a:pP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</a:rPr>
              <a:t>Or email to arrange a call back: </a:t>
            </a: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  <a:hlinkClick r:id="rId2"/>
              </a:rPr>
              <a:t>crisishelplinehounslow@hfehmind.org.uk</a:t>
            </a:r>
            <a:r>
              <a:rPr lang="en-GB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77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6F36-6BD0-DF36-DCEA-594F47E7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975" y="901531"/>
            <a:ext cx="8610600" cy="1293028"/>
          </a:xfrm>
        </p:spPr>
        <p:txBody>
          <a:bodyPr/>
          <a:lstStyle/>
          <a:p>
            <a:pPr algn="ctr"/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Safe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EFCFA-2ABD-3D1D-40D0-E5700CAA9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We have created a Hub called Safe Space where visitors can come if they are in or nearing a mental health crisis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The space will operate 365 days a year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Core hours are</a:t>
            </a:r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 5pm-10:30pm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but we are onsite until 11:30pm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We will offer telephone and virtual appointments too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Can be signposted/referred directing from Helpline</a:t>
            </a:r>
          </a:p>
          <a:p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We have a space in every borough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3DEAAB-91D2-C048-04AD-2248ABD38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8102" y="2446486"/>
            <a:ext cx="5334000" cy="40241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Drop in between 5-7pm: </a:t>
            </a:r>
          </a:p>
          <a:p>
            <a:pPr marL="0" indent="0" algn="ctr">
              <a:buNone/>
            </a:pPr>
            <a:r>
              <a:rPr lang="en-GB" dirty="0" err="1">
                <a:latin typeface="Mind Meridian" panose="020B0503030507020204" pitchFamily="34" charset="0"/>
                <a:cs typeface="Mind Meridian" panose="020B0503030507020204" pitchFamily="34" charset="0"/>
              </a:rPr>
              <a:t>Southville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Community Centre</a:t>
            </a:r>
          </a:p>
          <a:p>
            <a:pPr marL="0" indent="0" algn="ctr">
              <a:buNone/>
            </a:pP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TW14 8AP</a:t>
            </a:r>
          </a:p>
          <a:p>
            <a:pPr marL="0" indent="0" algn="ctr">
              <a:buNone/>
            </a:pPr>
            <a:endParaRPr lang="en-GB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Call us: </a:t>
            </a:r>
            <a:r>
              <a:rPr lang="en-GB" b="0" i="0" dirty="0">
                <a:solidFill>
                  <a:srgbClr val="333333"/>
                </a:solidFill>
                <a:effectLst/>
                <a:latin typeface="Mind Meridian" panose="020B0503030507020204" pitchFamily="34" charset="0"/>
                <a:cs typeface="Mind Meridian" panose="020B0503030507020204" pitchFamily="34" charset="0"/>
              </a:rPr>
              <a:t>0207 471 0584</a:t>
            </a:r>
            <a:endParaRPr lang="en-GB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pPr marL="0" indent="0" algn="ctr">
              <a:buNone/>
            </a:pPr>
            <a:endParaRPr lang="en-GB" dirty="0">
              <a:latin typeface="Mind Meridian" panose="020B0503030507020204" pitchFamily="34" charset="0"/>
              <a:cs typeface="Mind Meridian" panose="020B0503030507020204" pitchFamily="34" charset="0"/>
            </a:endParaRPr>
          </a:p>
          <a:p>
            <a:pPr marL="0" indent="0" algn="ctr">
              <a:buNone/>
            </a:pPr>
            <a:r>
              <a:rPr lang="en-GB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Or refer via our website: 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  <a:hlinkClick r:id="rId2"/>
              </a:rPr>
              <a:t>https://www.hfehmind.org.uk/get-support/hounslow-safe-space/</a:t>
            </a:r>
            <a:r>
              <a:rPr lang="en-GB" dirty="0">
                <a:latin typeface="Mind Meridian" panose="020B0503030507020204" pitchFamily="34" charset="0"/>
                <a:cs typeface="Mind Meridian" panose="020B0503030507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16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5EC222-B869-4FE4-05AA-CD715F662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83614"/>
              </p:ext>
            </p:extLst>
          </p:nvPr>
        </p:nvGraphicFramePr>
        <p:xfrm>
          <a:off x="1108710" y="1005416"/>
          <a:ext cx="9874250" cy="585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85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651B19-D619-AF9E-A4F0-B7C0201EF9AC}"/>
              </a:ext>
            </a:extLst>
          </p:cNvPr>
          <p:cNvGrpSpPr/>
          <p:nvPr/>
        </p:nvGrpSpPr>
        <p:grpSpPr>
          <a:xfrm>
            <a:off x="317635" y="321733"/>
            <a:ext cx="11566525" cy="6214533"/>
            <a:chOff x="317635" y="321733"/>
            <a:chExt cx="11566525" cy="6214533"/>
          </a:xfrm>
        </p:grpSpPr>
        <p:pic>
          <p:nvPicPr>
            <p:cNvPr id="3" name="Picture 2" descr="A picture containing indoor, window, wall, floor&#10;&#10;Description automatically generated">
              <a:extLst>
                <a:ext uri="{FF2B5EF4-FFF2-40B4-BE49-F238E27FC236}">
                  <a16:creationId xmlns:a16="http://schemas.microsoft.com/office/drawing/2014/main" id="{71045D8E-1B10-F9CF-4B67-3FE707D87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2" r="-2" b="-2"/>
            <a:stretch/>
          </p:blipFill>
          <p:spPr>
            <a:xfrm>
              <a:off x="326966" y="321733"/>
              <a:ext cx="4151681" cy="3026834"/>
            </a:xfrm>
            <a:prstGeom prst="rect">
              <a:avLst/>
            </a:prstGeom>
          </p:spPr>
        </p:pic>
        <p:pic>
          <p:nvPicPr>
            <p:cNvPr id="4" name="Picture 3" descr="A table and chairs in a room&#10;&#10;Description automatically generated with medium confidence">
              <a:extLst>
                <a:ext uri="{FF2B5EF4-FFF2-40B4-BE49-F238E27FC236}">
                  <a16:creationId xmlns:a16="http://schemas.microsoft.com/office/drawing/2014/main" id="{44B94075-4235-F265-19E5-DFA5B3506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37" r="1" b="6704"/>
            <a:stretch/>
          </p:blipFill>
          <p:spPr>
            <a:xfrm>
              <a:off x="4638955" y="321733"/>
              <a:ext cx="3539976" cy="2985818"/>
            </a:xfrm>
            <a:prstGeom prst="rect">
              <a:avLst/>
            </a:prstGeom>
          </p:spPr>
        </p:pic>
        <p:pic>
          <p:nvPicPr>
            <p:cNvPr id="5" name="Picture 4" descr="A picture containing shelf, indoor, ceiling&#10;&#10;Description automatically generated">
              <a:extLst>
                <a:ext uri="{FF2B5EF4-FFF2-40B4-BE49-F238E27FC236}">
                  <a16:creationId xmlns:a16="http://schemas.microsoft.com/office/drawing/2014/main" id="{1B642459-27FD-562E-50BB-D128A6E1D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69" r="-3" b="4592"/>
            <a:stretch/>
          </p:blipFill>
          <p:spPr>
            <a:xfrm>
              <a:off x="8348570" y="321734"/>
              <a:ext cx="3535590" cy="2985818"/>
            </a:xfrm>
            <a:prstGeom prst="rect">
              <a:avLst/>
            </a:prstGeom>
          </p:spPr>
        </p:pic>
        <p:pic>
          <p:nvPicPr>
            <p:cNvPr id="6" name="Picture 5" descr="A picture containing indoor, wall, seat, furniture&#10;&#10;Description automatically generated">
              <a:extLst>
                <a:ext uri="{FF2B5EF4-FFF2-40B4-BE49-F238E27FC236}">
                  <a16:creationId xmlns:a16="http://schemas.microsoft.com/office/drawing/2014/main" id="{45B17CF8-00BC-9AD1-E1BB-60B88176D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72" r="-1" b="5463"/>
            <a:stretch/>
          </p:blipFill>
          <p:spPr>
            <a:xfrm>
              <a:off x="317635" y="3509433"/>
              <a:ext cx="4160452" cy="302683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436C39-20D1-FD1A-9C11-6851CA7B5E10}"/>
              </a:ext>
            </a:extLst>
          </p:cNvPr>
          <p:cNvSpPr txBox="1"/>
          <p:nvPr/>
        </p:nvSpPr>
        <p:spPr>
          <a:xfrm>
            <a:off x="5215812" y="4292082"/>
            <a:ext cx="654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latin typeface="Mind Meridian" panose="020B0503030507020204" pitchFamily="34" charset="0"/>
                <a:cs typeface="Mind Meridian" panose="020B0503030507020204" pitchFamily="34" charset="0"/>
              </a:rPr>
              <a:t>The Space</a:t>
            </a:r>
          </a:p>
        </p:txBody>
      </p:sp>
    </p:spTree>
    <p:extLst>
      <p:ext uri="{BB962C8B-B14F-4D97-AF65-F5344CB8AC3E}">
        <p14:creationId xmlns:p14="http://schemas.microsoft.com/office/powerpoint/2010/main" val="352817418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507</TotalTime>
  <Words>734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Mind Meridian</vt:lpstr>
      <vt:lpstr>Vapor Trail</vt:lpstr>
      <vt:lpstr>Safe Space Crisis Helpline (Hounslow) </vt:lpstr>
      <vt:lpstr>Helpline overview</vt:lpstr>
      <vt:lpstr>What can a caller expect? </vt:lpstr>
      <vt:lpstr>Case study</vt:lpstr>
      <vt:lpstr>So far…</vt:lpstr>
      <vt:lpstr>Eligibility </vt:lpstr>
      <vt:lpstr>Safe space</vt:lpstr>
      <vt:lpstr>PowerPoint Presentation</vt:lpstr>
      <vt:lpstr>PowerPoint Presentation</vt:lpstr>
      <vt:lpstr>Safe space during q2…</vt:lpstr>
      <vt:lpstr>How to refer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Hounslow Crisis Helpline</dc:title>
  <dc:creator>Keeley Tickner</dc:creator>
  <cp:lastModifiedBy>Catherine Williams1</cp:lastModifiedBy>
  <cp:revision>3</cp:revision>
  <dcterms:created xsi:type="dcterms:W3CDTF">2022-04-20T13:16:54Z</dcterms:created>
  <dcterms:modified xsi:type="dcterms:W3CDTF">2022-12-06T10:16:45Z</dcterms:modified>
</cp:coreProperties>
</file>