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comments/modernComment_174_80B04AC7.xml" ContentType="application/vnd.ms-powerpoint.comment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8.xml" ContentType="application/vnd.openxmlformats-officedocument.presentationml.notesSlide+xml"/>
  <Override PartName="/ppt/comments/modernComment_20B_1DBC582D.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3" r:id="rId5"/>
    <p:sldMasterId id="2147483732" r:id="rId6"/>
    <p:sldMasterId id="2147484622" r:id="rId7"/>
  </p:sldMasterIdLst>
  <p:notesMasterIdLst>
    <p:notesMasterId r:id="rId53"/>
  </p:notesMasterIdLst>
  <p:handoutMasterIdLst>
    <p:handoutMasterId r:id="rId54"/>
  </p:handoutMasterIdLst>
  <p:sldIdLst>
    <p:sldId id="303" r:id="rId8"/>
    <p:sldId id="261" r:id="rId9"/>
    <p:sldId id="374" r:id="rId10"/>
    <p:sldId id="508" r:id="rId11"/>
    <p:sldId id="292" r:id="rId12"/>
    <p:sldId id="308" r:id="rId13"/>
    <p:sldId id="480" r:id="rId14"/>
    <p:sldId id="512" r:id="rId15"/>
    <p:sldId id="474" r:id="rId16"/>
    <p:sldId id="431" r:id="rId17"/>
    <p:sldId id="432" r:id="rId18"/>
    <p:sldId id="388" r:id="rId19"/>
    <p:sldId id="518" r:id="rId20"/>
    <p:sldId id="337" r:id="rId21"/>
    <p:sldId id="519" r:id="rId22"/>
    <p:sldId id="379" r:id="rId23"/>
    <p:sldId id="346" r:id="rId24"/>
    <p:sldId id="492" r:id="rId25"/>
    <p:sldId id="347" r:id="rId26"/>
    <p:sldId id="453" r:id="rId27"/>
    <p:sldId id="455" r:id="rId28"/>
    <p:sldId id="456" r:id="rId29"/>
    <p:sldId id="522" r:id="rId30"/>
    <p:sldId id="372" r:id="rId31"/>
    <p:sldId id="436" r:id="rId32"/>
    <p:sldId id="468" r:id="rId33"/>
    <p:sldId id="523" r:id="rId34"/>
    <p:sldId id="524" r:id="rId35"/>
    <p:sldId id="356" r:id="rId36"/>
    <p:sldId id="493" r:id="rId37"/>
    <p:sldId id="357" r:id="rId38"/>
    <p:sldId id="439" r:id="rId39"/>
    <p:sldId id="442" r:id="rId40"/>
    <p:sldId id="443" r:id="rId41"/>
    <p:sldId id="437" r:id="rId42"/>
    <p:sldId id="525" r:id="rId43"/>
    <p:sldId id="527" r:id="rId44"/>
    <p:sldId id="526" r:id="rId45"/>
    <p:sldId id="340" r:id="rId46"/>
    <p:sldId id="496" r:id="rId47"/>
    <p:sldId id="479" r:id="rId48"/>
    <p:sldId id="482" r:id="rId49"/>
    <p:sldId id="345" r:id="rId50"/>
    <p:sldId id="517" r:id="rId51"/>
    <p:sldId id="279" r:id="rId52"/>
  </p:sldIdLst>
  <p:sldSz cx="6858000" cy="9906000" type="A4"/>
  <p:notesSz cx="6958013" cy="9947275"/>
  <p:defaultTextStyle>
    <a:defPPr>
      <a:defRPr lang="en-US"/>
    </a:defPPr>
    <a:lvl1pPr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5pPr>
    <a:lvl6pPr marL="2286000" algn="l" defTabSz="914400" rtl="0" eaLnBrk="1" latinLnBrk="0" hangingPunct="1">
      <a:defRPr kern="1200">
        <a:solidFill>
          <a:schemeClr val="tx1"/>
        </a:solidFill>
        <a:latin typeface="Poppins Light" panose="00000400000000000000" pitchFamily="2" charset="0"/>
        <a:ea typeface="+mn-ea"/>
        <a:cs typeface="+mn-cs"/>
      </a:defRPr>
    </a:lvl6pPr>
    <a:lvl7pPr marL="2743200" algn="l" defTabSz="914400" rtl="0" eaLnBrk="1" latinLnBrk="0" hangingPunct="1">
      <a:defRPr kern="1200">
        <a:solidFill>
          <a:schemeClr val="tx1"/>
        </a:solidFill>
        <a:latin typeface="Poppins Light" panose="00000400000000000000" pitchFamily="2" charset="0"/>
        <a:ea typeface="+mn-ea"/>
        <a:cs typeface="+mn-cs"/>
      </a:defRPr>
    </a:lvl7pPr>
    <a:lvl8pPr marL="3200400" algn="l" defTabSz="914400" rtl="0" eaLnBrk="1" latinLnBrk="0" hangingPunct="1">
      <a:defRPr kern="1200">
        <a:solidFill>
          <a:schemeClr val="tx1"/>
        </a:solidFill>
        <a:latin typeface="Poppins Light" panose="00000400000000000000" pitchFamily="2" charset="0"/>
        <a:ea typeface="+mn-ea"/>
        <a:cs typeface="+mn-cs"/>
      </a:defRPr>
    </a:lvl8pPr>
    <a:lvl9pPr marL="3657600" algn="l" defTabSz="914400" rtl="0" eaLnBrk="1" latinLnBrk="0" hangingPunct="1">
      <a:defRPr kern="1200">
        <a:solidFill>
          <a:schemeClr val="tx1"/>
        </a:solidFill>
        <a:latin typeface="Poppins Light" panose="00000400000000000000" pitchFamily="2"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3">
          <p15:clr>
            <a:srgbClr val="A4A3A4"/>
          </p15:clr>
        </p15:guide>
        <p15:guide id="2" pos="219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344414-6C1C-5BCE-718F-4EF5079A86CD}" name="Peter Goulding" initials="PG" userId="c4ba00e3ab26ebdf" providerId="Windows Live"/>
  <p188:author id="{A7898A8A-60AB-0BB4-C9DD-AF65E7AC3F4D}" name="Lila Rozario" initials="LR" userId="4a2035e28e3c5e2c" providerId="Windows Live"/>
  <p188:author id="{3D58AACA-5221-4EB5-73FC-D1A83EAE8C2B}" name="Idhil  Hirsi" initials="IH" userId="S::idhil@healthwatchhounslow.co.uk::59eb191c-6e68-40d9-886b-5e72b24e771a" providerId="AD"/>
  <p188:author id="{FFC3D7CA-E9E7-CC70-C7A2-22D23A8E145F}" name="Aastha Binjrajka" initials="AB" userId="S::aastha@healthwatchhounslow.co.uk::219a0c52-e3b3-477e-9e65-bf86f4dc35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la Rozar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0D3F6"/>
    <a:srgbClr val="5CD600"/>
    <a:srgbClr val="DB1B80"/>
    <a:srgbClr val="ACFF6D"/>
    <a:srgbClr val="388600"/>
    <a:srgbClr val="DA5487"/>
    <a:srgbClr val="DF4FAF"/>
    <a:srgbClr val="003399"/>
    <a:srgbClr val="D5E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1" autoAdjust="0"/>
    <p:restoredTop sz="95712" autoAdjust="0"/>
  </p:normalViewPr>
  <p:slideViewPr>
    <p:cSldViewPr snapToGrid="0">
      <p:cViewPr>
        <p:scale>
          <a:sx n="135" d="100"/>
          <a:sy n="135" d="100"/>
        </p:scale>
        <p:origin x="3824" y="11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33"/>
        <p:guide pos="219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3974394483181"/>
          <c:y val="4.292360442696054E-2"/>
          <c:w val="0.81754527623225426"/>
          <c:h val="0.76503789260831001"/>
        </c:manualLayout>
      </c:layout>
      <c:barChart>
        <c:barDir val="col"/>
        <c:grouping val="clustered"/>
        <c:varyColors val="0"/>
        <c:ser>
          <c:idx val="0"/>
          <c:order val="0"/>
          <c:tx>
            <c:strRef>
              <c:f>'Question 2'!$B$3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2'!$A$4:$A$8</c:f>
              <c:strCache>
                <c:ptCount val="5"/>
                <c:pt idx="0">
                  <c:v>Very easy</c:v>
                </c:pt>
                <c:pt idx="1">
                  <c:v>Easy</c:v>
                </c:pt>
                <c:pt idx="2">
                  <c:v>Fairly easy</c:v>
                </c:pt>
                <c:pt idx="3">
                  <c:v>Difficult</c:v>
                </c:pt>
                <c:pt idx="4">
                  <c:v>Very difficult</c:v>
                </c:pt>
              </c:strCache>
            </c:strRef>
          </c:cat>
          <c:val>
            <c:numRef>
              <c:f>'Question 2'!$B$4:$B$8</c:f>
              <c:numCache>
                <c:formatCode>0.00%</c:formatCode>
                <c:ptCount val="5"/>
                <c:pt idx="0">
                  <c:v>0.16800000000000001</c:v>
                </c:pt>
                <c:pt idx="1">
                  <c:v>0.47399999999999998</c:v>
                </c:pt>
                <c:pt idx="2">
                  <c:v>0.185</c:v>
                </c:pt>
                <c:pt idx="3">
                  <c:v>0.13400000000000001</c:v>
                </c:pt>
                <c:pt idx="4">
                  <c:v>3.9E-2</c:v>
                </c:pt>
              </c:numCache>
            </c:numRef>
          </c:val>
          <c:extLst>
            <c:ext xmlns:c16="http://schemas.microsoft.com/office/drawing/2014/chart" uri="{C3380CC4-5D6E-409C-BE32-E72D297353CC}">
              <c16:uniqueId val="{00000000-6CFE-4110-9034-BA770DE1AF55}"/>
            </c:ext>
          </c:extLst>
        </c:ser>
        <c:dLbls>
          <c:showLegendKey val="0"/>
          <c:showVal val="0"/>
          <c:showCatName val="0"/>
          <c:showSerName val="0"/>
          <c:showPercent val="0"/>
          <c:showBubbleSize val="0"/>
        </c:dLbls>
        <c:gapWidth val="100"/>
        <c:overlap val="-24"/>
        <c:axId val="216113232"/>
        <c:axId val="1"/>
      </c:barChart>
      <c:catAx>
        <c:axId val="216113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6113232"/>
        <c:crosses val="autoZero"/>
        <c:crossBetween val="between"/>
        <c:majorUnit val="0.1"/>
        <c:minorUnit val="2.0000000000000004E-2"/>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3'!$B$3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3'!$A$4:$A$8</c:f>
              <c:strCache>
                <c:ptCount val="5"/>
                <c:pt idx="0">
                  <c:v>Easy</c:v>
                </c:pt>
                <c:pt idx="1">
                  <c:v>Fairly easy</c:v>
                </c:pt>
                <c:pt idx="2">
                  <c:v>Difficult</c:v>
                </c:pt>
                <c:pt idx="3">
                  <c:v>Very difficult</c:v>
                </c:pt>
                <c:pt idx="4">
                  <c:v>N/A (Not applicable)</c:v>
                </c:pt>
              </c:strCache>
            </c:strRef>
          </c:cat>
          <c:val>
            <c:numRef>
              <c:f>'Question 3'!$B$4:$B$8</c:f>
              <c:numCache>
                <c:formatCode>0.00%</c:formatCode>
                <c:ptCount val="5"/>
                <c:pt idx="0">
                  <c:v>7.2999999999999995E-2</c:v>
                </c:pt>
                <c:pt idx="1">
                  <c:v>0.13400000000000001</c:v>
                </c:pt>
                <c:pt idx="2">
                  <c:v>6.0999999999999999E-2</c:v>
                </c:pt>
                <c:pt idx="3">
                  <c:v>6.0999999999999999E-2</c:v>
                </c:pt>
                <c:pt idx="4">
                  <c:v>0.67100000000000004</c:v>
                </c:pt>
              </c:numCache>
            </c:numRef>
          </c:val>
          <c:extLst>
            <c:ext xmlns:c16="http://schemas.microsoft.com/office/drawing/2014/chart" uri="{C3380CC4-5D6E-409C-BE32-E72D297353CC}">
              <c16:uniqueId val="{00000000-3690-4E20-AB6A-2A06F3C423C2}"/>
            </c:ext>
          </c:extLst>
        </c:ser>
        <c:dLbls>
          <c:showLegendKey val="0"/>
          <c:showVal val="0"/>
          <c:showCatName val="0"/>
          <c:showSerName val="0"/>
          <c:showPercent val="0"/>
          <c:showBubbleSize val="0"/>
        </c:dLbls>
        <c:gapWidth val="100"/>
        <c:overlap val="-24"/>
        <c:axId val="205625232"/>
        <c:axId val="1"/>
      </c:barChart>
      <c:catAx>
        <c:axId val="205625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5625232"/>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1666666666666"/>
          <c:y val="3.1216129270759757E-2"/>
          <c:w val="0.79391532297464718"/>
          <c:h val="0.64926861278038384"/>
        </c:manualLayout>
      </c:layout>
      <c:barChart>
        <c:barDir val="col"/>
        <c:grouping val="clustered"/>
        <c:varyColors val="0"/>
        <c:ser>
          <c:idx val="0"/>
          <c:order val="0"/>
          <c:tx>
            <c:strRef>
              <c:f>'Question 4'!$B$3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4'!$A$4:$A$9</c:f>
              <c:strCache>
                <c:ptCount val="6"/>
                <c:pt idx="0">
                  <c:v>5 = Excellent</c:v>
                </c:pt>
                <c:pt idx="1">
                  <c:v>4 = Good</c:v>
                </c:pt>
                <c:pt idx="2">
                  <c:v>3 = Okay</c:v>
                </c:pt>
                <c:pt idx="3">
                  <c:v>2 = Poor</c:v>
                </c:pt>
                <c:pt idx="4">
                  <c:v>1 = Terrible</c:v>
                </c:pt>
                <c:pt idx="5">
                  <c:v>N/A (Not applicable)</c:v>
                </c:pt>
              </c:strCache>
            </c:strRef>
          </c:cat>
          <c:val>
            <c:numRef>
              <c:f>'Question 4'!$B$4:$B$9</c:f>
              <c:numCache>
                <c:formatCode>0.00%</c:formatCode>
                <c:ptCount val="6"/>
                <c:pt idx="0">
                  <c:v>6.0999999999999999E-2</c:v>
                </c:pt>
                <c:pt idx="1">
                  <c:v>0.30499999999999999</c:v>
                </c:pt>
                <c:pt idx="2">
                  <c:v>0.26700000000000002</c:v>
                </c:pt>
                <c:pt idx="3">
                  <c:v>0.20699999999999999</c:v>
                </c:pt>
                <c:pt idx="4">
                  <c:v>3.6999999999999998E-2</c:v>
                </c:pt>
                <c:pt idx="5">
                  <c:v>0.122</c:v>
                </c:pt>
              </c:numCache>
            </c:numRef>
          </c:val>
          <c:extLst>
            <c:ext xmlns:c16="http://schemas.microsoft.com/office/drawing/2014/chart" uri="{C3380CC4-5D6E-409C-BE32-E72D297353CC}">
              <c16:uniqueId val="{00000000-BFBE-4B57-B902-90572CDBE1A5}"/>
            </c:ext>
          </c:extLst>
        </c:ser>
        <c:dLbls>
          <c:showLegendKey val="0"/>
          <c:showVal val="0"/>
          <c:showCatName val="0"/>
          <c:showSerName val="0"/>
          <c:showPercent val="0"/>
          <c:showBubbleSize val="0"/>
        </c:dLbls>
        <c:gapWidth val="100"/>
        <c:overlap val="-24"/>
        <c:axId val="213733072"/>
        <c:axId val="1"/>
      </c:barChart>
      <c:catAx>
        <c:axId val="2137330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3733072"/>
        <c:crosses val="autoZero"/>
        <c:crossBetween val="between"/>
        <c:majorUnit val="0.1"/>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6964264872519"/>
          <c:y val="4.8362292001855683E-2"/>
          <c:w val="0.73024483907821369"/>
          <c:h val="0.52209995413601851"/>
        </c:manualLayout>
      </c:layout>
      <c:barChart>
        <c:barDir val="col"/>
        <c:grouping val="clustered"/>
        <c:varyColors val="0"/>
        <c:ser>
          <c:idx val="0"/>
          <c:order val="0"/>
          <c:tx>
            <c:strRef>
              <c:f>'Question 5'!$B$3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5'!$A$4:$A$9</c:f>
              <c:strCache>
                <c:ptCount val="6"/>
                <c:pt idx="0">
                  <c:v>5 = Excellent</c:v>
                </c:pt>
                <c:pt idx="1">
                  <c:v>4 = Good</c:v>
                </c:pt>
                <c:pt idx="2">
                  <c:v>3 = Okay</c:v>
                </c:pt>
                <c:pt idx="3">
                  <c:v>2 = Poor</c:v>
                </c:pt>
                <c:pt idx="4">
                  <c:v>1 = Terrible</c:v>
                </c:pt>
                <c:pt idx="5">
                  <c:v>N/A (Not applicable)</c:v>
                </c:pt>
              </c:strCache>
            </c:strRef>
          </c:cat>
          <c:val>
            <c:numRef>
              <c:f>'Question 5'!$B$4:$B$9</c:f>
              <c:numCache>
                <c:formatCode>0.00%</c:formatCode>
                <c:ptCount val="6"/>
                <c:pt idx="0">
                  <c:v>0.122</c:v>
                </c:pt>
                <c:pt idx="1">
                  <c:v>0.51200000000000001</c:v>
                </c:pt>
                <c:pt idx="2">
                  <c:v>0.159</c:v>
                </c:pt>
                <c:pt idx="3">
                  <c:v>0.122</c:v>
                </c:pt>
                <c:pt idx="4">
                  <c:v>1.2E-2</c:v>
                </c:pt>
                <c:pt idx="5">
                  <c:v>7.2999999999999995E-2</c:v>
                </c:pt>
              </c:numCache>
            </c:numRef>
          </c:val>
          <c:extLst>
            <c:ext xmlns:c16="http://schemas.microsoft.com/office/drawing/2014/chart" uri="{C3380CC4-5D6E-409C-BE32-E72D297353CC}">
              <c16:uniqueId val="{00000000-F97C-40BE-ADB2-00009E9E7269}"/>
            </c:ext>
          </c:extLst>
        </c:ser>
        <c:dLbls>
          <c:showLegendKey val="0"/>
          <c:showVal val="0"/>
          <c:showCatName val="0"/>
          <c:showSerName val="0"/>
          <c:showPercent val="0"/>
          <c:showBubbleSize val="0"/>
        </c:dLbls>
        <c:gapWidth val="100"/>
        <c:overlap val="-24"/>
        <c:axId val="213468200"/>
        <c:axId val="1"/>
      </c:barChart>
      <c:catAx>
        <c:axId val="2134682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3468200"/>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34807674145065"/>
          <c:y val="4.3233889486825307E-2"/>
          <c:w val="0.77790216525540778"/>
          <c:h val="0.62289536064280826"/>
        </c:manualLayout>
      </c:layout>
      <c:barChart>
        <c:barDir val="col"/>
        <c:grouping val="clustered"/>
        <c:varyColors val="0"/>
        <c:ser>
          <c:idx val="0"/>
          <c:order val="0"/>
          <c:tx>
            <c:strRef>
              <c:f>'Question 5'!$B$3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5'!$A$4:$A$9</c:f>
              <c:strCache>
                <c:ptCount val="6"/>
                <c:pt idx="0">
                  <c:v>5 = Excellent</c:v>
                </c:pt>
                <c:pt idx="1">
                  <c:v>4 = Good</c:v>
                </c:pt>
                <c:pt idx="2">
                  <c:v>3 = Okay</c:v>
                </c:pt>
                <c:pt idx="3">
                  <c:v>2 = Poor</c:v>
                </c:pt>
                <c:pt idx="4">
                  <c:v>1 = Terrible</c:v>
                </c:pt>
                <c:pt idx="5">
                  <c:v>N/A (Not applicable)</c:v>
                </c:pt>
              </c:strCache>
            </c:strRef>
          </c:cat>
          <c:val>
            <c:numRef>
              <c:f>'Question 5'!$B$4:$B$9</c:f>
              <c:numCache>
                <c:formatCode>0.00%</c:formatCode>
                <c:ptCount val="6"/>
                <c:pt idx="0">
                  <c:v>0.14599999999999999</c:v>
                </c:pt>
                <c:pt idx="1">
                  <c:v>0.64600000000000002</c:v>
                </c:pt>
                <c:pt idx="2">
                  <c:v>0.11</c:v>
                </c:pt>
                <c:pt idx="3">
                  <c:v>7.2999999999999995E-2</c:v>
                </c:pt>
                <c:pt idx="4">
                  <c:v>1.2E-2</c:v>
                </c:pt>
                <c:pt idx="5">
                  <c:v>1.2E-2</c:v>
                </c:pt>
              </c:numCache>
            </c:numRef>
          </c:val>
          <c:extLst>
            <c:ext xmlns:c16="http://schemas.microsoft.com/office/drawing/2014/chart" uri="{C3380CC4-5D6E-409C-BE32-E72D297353CC}">
              <c16:uniqueId val="{00000000-6ADC-47B7-AADD-C1B1EAFC96D3}"/>
            </c:ext>
          </c:extLst>
        </c:ser>
        <c:dLbls>
          <c:showLegendKey val="0"/>
          <c:showVal val="0"/>
          <c:showCatName val="0"/>
          <c:showSerName val="0"/>
          <c:showPercent val="0"/>
          <c:showBubbleSize val="0"/>
        </c:dLbls>
        <c:gapWidth val="100"/>
        <c:overlap val="-24"/>
        <c:axId val="202057424"/>
        <c:axId val="1"/>
      </c:barChart>
      <c:catAx>
        <c:axId val="2020574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2057424"/>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7'!$B$3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7'!$A$4:$A$8</c:f>
              <c:strCache>
                <c:ptCount val="5"/>
                <c:pt idx="0">
                  <c:v>5 = Excellent</c:v>
                </c:pt>
                <c:pt idx="1">
                  <c:v>4 = Good</c:v>
                </c:pt>
                <c:pt idx="2">
                  <c:v>3 = Okay</c:v>
                </c:pt>
                <c:pt idx="3">
                  <c:v>2 = Poor</c:v>
                </c:pt>
                <c:pt idx="4">
                  <c:v>1 = Terrible</c:v>
                </c:pt>
              </c:strCache>
            </c:strRef>
          </c:cat>
          <c:val>
            <c:numRef>
              <c:f>'Question 7'!$B$4:$B$8</c:f>
              <c:numCache>
                <c:formatCode>0.00%</c:formatCode>
                <c:ptCount val="5"/>
                <c:pt idx="0">
                  <c:v>0.17100000000000001</c:v>
                </c:pt>
                <c:pt idx="1">
                  <c:v>0.63400000000000001</c:v>
                </c:pt>
                <c:pt idx="2">
                  <c:v>0.122</c:v>
                </c:pt>
                <c:pt idx="3">
                  <c:v>4.9000000000000002E-2</c:v>
                </c:pt>
                <c:pt idx="4">
                  <c:v>2.4E-2</c:v>
                </c:pt>
              </c:numCache>
            </c:numRef>
          </c:val>
          <c:extLst>
            <c:ext xmlns:c16="http://schemas.microsoft.com/office/drawing/2014/chart" uri="{C3380CC4-5D6E-409C-BE32-E72D297353CC}">
              <c16:uniqueId val="{00000000-816B-4540-8C07-44E37EB5C70B}"/>
            </c:ext>
          </c:extLst>
        </c:ser>
        <c:dLbls>
          <c:showLegendKey val="0"/>
          <c:showVal val="0"/>
          <c:showCatName val="0"/>
          <c:showSerName val="0"/>
          <c:showPercent val="0"/>
          <c:showBubbleSize val="0"/>
        </c:dLbls>
        <c:gapWidth val="100"/>
        <c:overlap val="-24"/>
        <c:axId val="201769848"/>
        <c:axId val="1"/>
      </c:barChart>
      <c:catAx>
        <c:axId val="2017698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1769848"/>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8'!$B$3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8'!$A$4:$A$8</c:f>
              <c:strCache>
                <c:ptCount val="5"/>
                <c:pt idx="0">
                  <c:v>5 = Excellent</c:v>
                </c:pt>
                <c:pt idx="1">
                  <c:v>4 = Good</c:v>
                </c:pt>
                <c:pt idx="2">
                  <c:v>3 = Okay</c:v>
                </c:pt>
                <c:pt idx="3">
                  <c:v>2 = Poor</c:v>
                </c:pt>
                <c:pt idx="4">
                  <c:v>1 = Terrible</c:v>
                </c:pt>
              </c:strCache>
            </c:strRef>
          </c:cat>
          <c:val>
            <c:numRef>
              <c:f>'Question 8'!$B$4:$B$8</c:f>
              <c:numCache>
                <c:formatCode>0.00%</c:formatCode>
                <c:ptCount val="5"/>
                <c:pt idx="0">
                  <c:v>0.122</c:v>
                </c:pt>
                <c:pt idx="1">
                  <c:v>0.5</c:v>
                </c:pt>
                <c:pt idx="2">
                  <c:v>0.28100000000000003</c:v>
                </c:pt>
                <c:pt idx="3">
                  <c:v>6.0999999999999999E-2</c:v>
                </c:pt>
                <c:pt idx="4">
                  <c:v>3.6999999999999998E-2</c:v>
                </c:pt>
              </c:numCache>
            </c:numRef>
          </c:val>
          <c:extLst>
            <c:ext xmlns:c16="http://schemas.microsoft.com/office/drawing/2014/chart" uri="{C3380CC4-5D6E-409C-BE32-E72D297353CC}">
              <c16:uniqueId val="{00000000-B5DA-4621-9284-19E5B835021B}"/>
            </c:ext>
          </c:extLst>
        </c:ser>
        <c:dLbls>
          <c:showLegendKey val="0"/>
          <c:showVal val="0"/>
          <c:showCatName val="0"/>
          <c:showSerName val="0"/>
          <c:showPercent val="0"/>
          <c:showBubbleSize val="0"/>
        </c:dLbls>
        <c:gapWidth val="100"/>
        <c:overlap val="-24"/>
        <c:axId val="210316168"/>
        <c:axId val="1"/>
      </c:barChart>
      <c:catAx>
        <c:axId val="2103161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0316168"/>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dirty="0">
                <a:solidFill>
                  <a:srgbClr val="004C6B"/>
                </a:solidFill>
              </a:rPr>
              <a:t>Total reviews per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778153796714556"/>
          <c:y val="0.13329796689256751"/>
          <c:w val="0.66160681008393329"/>
          <c:h val="0.55467086990334402"/>
        </c:manualLayout>
      </c:layout>
      <c:pieChart>
        <c:varyColors val="1"/>
        <c:ser>
          <c:idx val="0"/>
          <c:order val="0"/>
          <c:tx>
            <c:strRef>
              <c:f>Sheet1!$B$1</c:f>
              <c:strCache>
                <c:ptCount val="1"/>
                <c:pt idx="0">
                  <c:v>Total Reviews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09-4062-B42E-1A75CEA9C8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09-4062-B42E-1A75CEA9C8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09-4062-B42E-1A75CEA9C8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09-4062-B42E-1A75CEA9C8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09-4062-B42E-1A75CEA9C8F4}"/>
              </c:ext>
            </c:extLst>
          </c:dPt>
          <c:dPt>
            <c:idx val="5"/>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A-46FE-4D08-9DD4-647A5B582372}"/>
              </c:ext>
            </c:extLst>
          </c:dPt>
          <c:dLbls>
            <c:dLbl>
              <c:idx val="0"/>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09-4062-B42E-1A75CEA9C8F4}"/>
                </c:ext>
              </c:extLst>
            </c:dLbl>
            <c:dLbl>
              <c:idx val="1"/>
              <c:layout>
                <c:manualLayout>
                  <c:x val="0.13338565251890183"/>
                  <c:y val="0.1078173284383475"/>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4993331909796628"/>
                      <c:h val="0.14050649950122038"/>
                    </c:manualLayout>
                  </c15:layout>
                </c:ext>
                <c:ext xmlns:c16="http://schemas.microsoft.com/office/drawing/2014/chart" uri="{C3380CC4-5D6E-409C-BE32-E72D297353CC}">
                  <c16:uniqueId val="{00000003-B709-4062-B42E-1A75CEA9C8F4}"/>
                </c:ext>
              </c:extLst>
            </c:dLbl>
            <c:dLbl>
              <c:idx val="2"/>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09-4062-B42E-1A75CEA9C8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Sheet1!$A$3:$A$5</c:f>
              <c:strCache>
                <c:ptCount val="3"/>
                <c:pt idx="0">
                  <c:v>West Middlesex University Hospital</c:v>
                </c:pt>
                <c:pt idx="1">
                  <c:v>Chelsea and Westminister Hospital</c:v>
                </c:pt>
                <c:pt idx="2">
                  <c:v>Other Hospitals Outside The Borough</c:v>
                </c:pt>
              </c:strCache>
            </c:strRef>
          </c:cat>
          <c:val>
            <c:numRef>
              <c:f>Sheet1!$B$3:$B$5</c:f>
              <c:numCache>
                <c:formatCode>General</c:formatCode>
                <c:ptCount val="3"/>
                <c:pt idx="0">
                  <c:v>67</c:v>
                </c:pt>
                <c:pt idx="1">
                  <c:v>7</c:v>
                </c:pt>
                <c:pt idx="2">
                  <c:v>8</c:v>
                </c:pt>
              </c:numCache>
            </c:numRef>
          </c:val>
          <c:extLst>
            <c:ext xmlns:c16="http://schemas.microsoft.com/office/drawing/2014/chart" uri="{C3380CC4-5D6E-409C-BE32-E72D297353CC}">
              <c16:uniqueId val="{0000000A-B709-4062-B42E-1A75CEA9C8F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300" b="0" i="0" u="none" strike="noStrike" kern="1200" baseline="0">
                <a:solidFill>
                  <a:srgbClr val="004C6B"/>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rgbClr val="004C6B"/>
                </a:solidFill>
                <a:latin typeface="+mn-lt"/>
                <a:ea typeface="+mn-ea"/>
                <a:cs typeface="+mn-cs"/>
              </a:defRPr>
            </a:pPr>
            <a:endParaRPr lang="en-US"/>
          </a:p>
        </c:txPr>
      </c:legendEntry>
      <c:legendEntry>
        <c:idx val="2"/>
        <c:txPr>
          <a:bodyPr rot="0" spcFirstLastPara="1" vertOverflow="ellipsis" vert="horz" wrap="square" anchor="ctr" anchorCtr="1"/>
          <a:lstStyle/>
          <a:p>
            <a:pPr>
              <a:defRPr sz="1300" b="0" i="0" u="none" strike="noStrike" kern="1200" baseline="0">
                <a:solidFill>
                  <a:srgbClr val="004C6B"/>
                </a:solidFill>
                <a:latin typeface="+mn-lt"/>
                <a:ea typeface="+mn-ea"/>
                <a:cs typeface="+mn-cs"/>
              </a:defRPr>
            </a:pPr>
            <a:endParaRPr lang="en-US"/>
          </a:p>
        </c:txPr>
      </c:legendEntry>
      <c:layout>
        <c:manualLayout>
          <c:xMode val="edge"/>
          <c:yMode val="edge"/>
          <c:x val="0"/>
          <c:y val="0.71066588530786567"/>
          <c:w val="0.99877776973624932"/>
          <c:h val="0.28531118105411607"/>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04C6B"/>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1'!$A$4:$A$8</c:f>
              <c:strCache>
                <c:ptCount val="5"/>
                <c:pt idx="0">
                  <c:v>Easy</c:v>
                </c:pt>
                <c:pt idx="1">
                  <c:v>Fairly easy</c:v>
                </c:pt>
                <c:pt idx="2">
                  <c:v>Difficult</c:v>
                </c:pt>
                <c:pt idx="3">
                  <c:v>Very difficult</c:v>
                </c:pt>
                <c:pt idx="4">
                  <c:v>N/A (Not applicable)</c:v>
                </c:pt>
              </c:strCache>
            </c:strRef>
          </c:cat>
          <c:val>
            <c:numRef>
              <c:f>'Question 1'!$B$4:$B$8</c:f>
              <c:numCache>
                <c:formatCode>0.00%</c:formatCode>
                <c:ptCount val="5"/>
                <c:pt idx="0">
                  <c:v>0.25</c:v>
                </c:pt>
                <c:pt idx="1">
                  <c:v>0.25</c:v>
                </c:pt>
                <c:pt idx="2">
                  <c:v>0.05</c:v>
                </c:pt>
                <c:pt idx="3">
                  <c:v>0</c:v>
                </c:pt>
                <c:pt idx="4">
                  <c:v>0.45</c:v>
                </c:pt>
              </c:numCache>
            </c:numRef>
          </c:val>
          <c:extLst>
            <c:ext xmlns:c16="http://schemas.microsoft.com/office/drawing/2014/chart" uri="{C3380CC4-5D6E-409C-BE32-E72D297353CC}">
              <c16:uniqueId val="{00000000-E24A-420A-9769-3C84A2BA6081}"/>
            </c:ext>
          </c:extLst>
        </c:ser>
        <c:dLbls>
          <c:showLegendKey val="0"/>
          <c:showVal val="0"/>
          <c:showCatName val="0"/>
          <c:showSerName val="0"/>
          <c:showPercent val="0"/>
          <c:showBubbleSize val="0"/>
        </c:dLbls>
        <c:gapWidth val="100"/>
        <c:overlap val="-24"/>
        <c:axId val="209822864"/>
        <c:axId val="1"/>
      </c:barChart>
      <c:catAx>
        <c:axId val="2098228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9822864"/>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2'!$A$4:$A$8</c:f>
              <c:strCache>
                <c:ptCount val="5"/>
                <c:pt idx="0">
                  <c:v>Easy</c:v>
                </c:pt>
                <c:pt idx="1">
                  <c:v>Fairly easy</c:v>
                </c:pt>
                <c:pt idx="2">
                  <c:v>Difficult</c:v>
                </c:pt>
                <c:pt idx="3">
                  <c:v>Very difficult</c:v>
                </c:pt>
                <c:pt idx="4">
                  <c:v>N/A (Not applicable)</c:v>
                </c:pt>
              </c:strCache>
            </c:strRef>
          </c:cat>
          <c:val>
            <c:numRef>
              <c:f>'Question 2'!$B$4:$B$8</c:f>
              <c:numCache>
                <c:formatCode>0.00%</c:formatCode>
                <c:ptCount val="5"/>
                <c:pt idx="0">
                  <c:v>0.4</c:v>
                </c:pt>
                <c:pt idx="1">
                  <c:v>0.55000000000000004</c:v>
                </c:pt>
                <c:pt idx="2">
                  <c:v>0.05</c:v>
                </c:pt>
                <c:pt idx="3">
                  <c:v>0</c:v>
                </c:pt>
                <c:pt idx="4">
                  <c:v>0</c:v>
                </c:pt>
              </c:numCache>
            </c:numRef>
          </c:val>
          <c:extLst>
            <c:ext xmlns:c16="http://schemas.microsoft.com/office/drawing/2014/chart" uri="{C3380CC4-5D6E-409C-BE32-E72D297353CC}">
              <c16:uniqueId val="{00000000-1865-47FD-A6EB-B32A46ED89D3}"/>
            </c:ext>
          </c:extLst>
        </c:ser>
        <c:dLbls>
          <c:showLegendKey val="0"/>
          <c:showVal val="0"/>
          <c:showCatName val="0"/>
          <c:showSerName val="0"/>
          <c:showPercent val="0"/>
          <c:showBubbleSize val="0"/>
        </c:dLbls>
        <c:gapWidth val="100"/>
        <c:overlap val="-24"/>
        <c:axId val="201738040"/>
        <c:axId val="1"/>
      </c:barChart>
      <c:catAx>
        <c:axId val="2017380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1738040"/>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3'!$B$3</c:f>
              <c:strCache>
                <c:ptCount val="1"/>
                <c:pt idx="0">
                  <c:v>Responses</c:v>
                </c:pt>
              </c:strCache>
            </c:strRef>
          </c:tx>
          <c:spPr>
            <a:solidFill>
              <a:schemeClr val="accent1"/>
            </a:solidFill>
            <a:ln w="25400" cap="flat" cmpd="sng" algn="ctr">
              <a:solidFill>
                <a:schemeClr val="accent1"/>
              </a:solidFill>
              <a:prstDash val="solid"/>
            </a:ln>
            <a:effectLst/>
          </c:spPr>
          <c:invertIfNegative val="0"/>
          <c:cat>
            <c:strRef>
              <c:f>'Question 3'!$A$4:$A$10</c:f>
              <c:strCache>
                <c:ptCount val="7"/>
                <c:pt idx="0">
                  <c:v>Extremely clear</c:v>
                </c:pt>
                <c:pt idx="1">
                  <c:v>Very clear</c:v>
                </c:pt>
                <c:pt idx="2">
                  <c:v>Somewhat clear</c:v>
                </c:pt>
                <c:pt idx="3">
                  <c:v>Not at all clear</c:v>
                </c:pt>
                <c:pt idx="4">
                  <c:v>No explanation provided</c:v>
                </c:pt>
                <c:pt idx="5">
                  <c:v>I do not pay for my treatment</c:v>
                </c:pt>
                <c:pt idx="6">
                  <c:v>N/A (Not applicable)</c:v>
                </c:pt>
              </c:strCache>
            </c:strRef>
          </c:cat>
          <c:val>
            <c:numRef>
              <c:f>'Question 3'!$B$4:$B$10</c:f>
              <c:numCache>
                <c:formatCode>0.00%</c:formatCode>
                <c:ptCount val="7"/>
                <c:pt idx="0">
                  <c:v>0.25</c:v>
                </c:pt>
                <c:pt idx="1">
                  <c:v>0.15</c:v>
                </c:pt>
                <c:pt idx="2">
                  <c:v>0.4</c:v>
                </c:pt>
                <c:pt idx="3">
                  <c:v>0</c:v>
                </c:pt>
                <c:pt idx="4">
                  <c:v>0</c:v>
                </c:pt>
                <c:pt idx="5">
                  <c:v>0.15</c:v>
                </c:pt>
                <c:pt idx="6">
                  <c:v>0.05</c:v>
                </c:pt>
              </c:numCache>
            </c:numRef>
          </c:val>
          <c:extLst>
            <c:ext xmlns:c16="http://schemas.microsoft.com/office/drawing/2014/chart" uri="{C3380CC4-5D6E-409C-BE32-E72D297353CC}">
              <c16:uniqueId val="{00000000-B482-49A9-8051-A0D647E36766}"/>
            </c:ext>
          </c:extLst>
        </c:ser>
        <c:dLbls>
          <c:showLegendKey val="0"/>
          <c:showVal val="0"/>
          <c:showCatName val="0"/>
          <c:showSerName val="0"/>
          <c:showPercent val="0"/>
          <c:showBubbleSize val="0"/>
        </c:dLbls>
        <c:gapWidth val="150"/>
        <c:axId val="210992232"/>
        <c:axId val="1"/>
      </c:barChart>
      <c:catAx>
        <c:axId val="210992232"/>
        <c:scaling>
          <c:orientation val="minMax"/>
        </c:scaling>
        <c:delete val="0"/>
        <c:axPos val="b"/>
        <c:numFmt formatCode="General" sourceLinked="1"/>
        <c:majorTickMark val="out"/>
        <c:minorTickMark val="none"/>
        <c:tickLblPos val="nextTo"/>
        <c:spPr>
          <a:ln>
            <a:solidFill>
              <a:schemeClr val="tx1"/>
            </a:solidFill>
          </a:ln>
        </c:spPr>
        <c:crossAx val="1"/>
        <c:crosses val="autoZero"/>
        <c:auto val="0"/>
        <c:lblAlgn val="ctr"/>
        <c:lblOffset val="100"/>
        <c:noMultiLvlLbl val="0"/>
      </c:catAx>
      <c:valAx>
        <c:axId val="1"/>
        <c:scaling>
          <c:orientation val="minMax"/>
        </c:scaling>
        <c:delete val="0"/>
        <c:axPos val="l"/>
        <c:majorGridlines>
          <c:spPr>
            <a:ln>
              <a:solidFill>
                <a:schemeClr val="tx2">
                  <a:lumMod val="20000"/>
                  <a:lumOff val="80000"/>
                </a:schemeClr>
              </a:solidFill>
            </a:ln>
          </c:spPr>
        </c:majorGridlines>
        <c:numFmt formatCode="0%" sourceLinked="0"/>
        <c:majorTickMark val="none"/>
        <c:minorTickMark val="none"/>
        <c:tickLblPos val="nextTo"/>
        <c:spPr>
          <a:ln>
            <a:solidFill>
              <a:schemeClr val="tx1"/>
            </a:solidFill>
          </a:ln>
        </c:spPr>
        <c:crossAx val="210992232"/>
        <c:crosses val="autoZero"/>
        <c:crossBetween val="between"/>
      </c:valAx>
      <c:spPr>
        <a:noFill/>
        <a:ln w="25376">
          <a:noFill/>
        </a:ln>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3'!$B$3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3'!$A$4:$A$8</c:f>
              <c:strCache>
                <c:ptCount val="5"/>
                <c:pt idx="0">
                  <c:v>Very easy</c:v>
                </c:pt>
                <c:pt idx="1">
                  <c:v>Easy</c:v>
                </c:pt>
                <c:pt idx="2">
                  <c:v>Fairly easy</c:v>
                </c:pt>
                <c:pt idx="3">
                  <c:v>Difficult</c:v>
                </c:pt>
                <c:pt idx="4">
                  <c:v>Very difficult</c:v>
                </c:pt>
              </c:strCache>
            </c:strRef>
          </c:cat>
          <c:val>
            <c:numRef>
              <c:f>'Question 3'!$B$4:$B$8</c:f>
              <c:numCache>
                <c:formatCode>0.00%</c:formatCode>
                <c:ptCount val="5"/>
                <c:pt idx="0">
                  <c:v>0.11600000000000001</c:v>
                </c:pt>
                <c:pt idx="1">
                  <c:v>0.56899999999999995</c:v>
                </c:pt>
                <c:pt idx="2">
                  <c:v>0.151</c:v>
                </c:pt>
                <c:pt idx="3">
                  <c:v>0.13400000000000001</c:v>
                </c:pt>
                <c:pt idx="4">
                  <c:v>0.03</c:v>
                </c:pt>
              </c:numCache>
            </c:numRef>
          </c:val>
          <c:extLst>
            <c:ext xmlns:c16="http://schemas.microsoft.com/office/drawing/2014/chart" uri="{C3380CC4-5D6E-409C-BE32-E72D297353CC}">
              <c16:uniqueId val="{00000000-FDD2-4109-AA70-610C49A855E6}"/>
            </c:ext>
          </c:extLst>
        </c:ser>
        <c:dLbls>
          <c:showLegendKey val="0"/>
          <c:showVal val="0"/>
          <c:showCatName val="0"/>
          <c:showSerName val="0"/>
          <c:showPercent val="0"/>
          <c:showBubbleSize val="0"/>
        </c:dLbls>
        <c:gapWidth val="100"/>
        <c:overlap val="-24"/>
        <c:axId val="207159272"/>
        <c:axId val="1"/>
      </c:barChart>
      <c:catAx>
        <c:axId val="2071592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7159272"/>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4'!$B$3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4'!$A$4:$A$8</c:f>
              <c:strCache>
                <c:ptCount val="5"/>
                <c:pt idx="0">
                  <c:v>Extremely helpful</c:v>
                </c:pt>
                <c:pt idx="1">
                  <c:v>Very helpful</c:v>
                </c:pt>
                <c:pt idx="2">
                  <c:v>Somewhat helpful</c:v>
                </c:pt>
                <c:pt idx="3">
                  <c:v>Not so helpful</c:v>
                </c:pt>
                <c:pt idx="4">
                  <c:v>Not at all helpful</c:v>
                </c:pt>
              </c:strCache>
            </c:strRef>
          </c:cat>
          <c:val>
            <c:numRef>
              <c:f>'Question 4'!$B$4:$B$8</c:f>
              <c:numCache>
                <c:formatCode>0.00%</c:formatCode>
                <c:ptCount val="5"/>
                <c:pt idx="0">
                  <c:v>0.25</c:v>
                </c:pt>
                <c:pt idx="1">
                  <c:v>0.6</c:v>
                </c:pt>
                <c:pt idx="2">
                  <c:v>0.15</c:v>
                </c:pt>
                <c:pt idx="3">
                  <c:v>0</c:v>
                </c:pt>
                <c:pt idx="4">
                  <c:v>0</c:v>
                </c:pt>
              </c:numCache>
            </c:numRef>
          </c:val>
          <c:extLst>
            <c:ext xmlns:c16="http://schemas.microsoft.com/office/drawing/2014/chart" uri="{C3380CC4-5D6E-409C-BE32-E72D297353CC}">
              <c16:uniqueId val="{00000000-2086-46BC-9208-3055083812BF}"/>
            </c:ext>
          </c:extLst>
        </c:ser>
        <c:dLbls>
          <c:showLegendKey val="0"/>
          <c:showVal val="0"/>
          <c:showCatName val="0"/>
          <c:showSerName val="0"/>
          <c:showPercent val="0"/>
          <c:showBubbleSize val="0"/>
        </c:dLbls>
        <c:gapWidth val="100"/>
        <c:overlap val="-24"/>
        <c:axId val="209016504"/>
        <c:axId val="1"/>
      </c:barChart>
      <c:catAx>
        <c:axId val="2090165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9016504"/>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5'!$B$3</c:f>
              <c:strCache>
                <c:ptCount val="1"/>
                <c:pt idx="0">
                  <c:v>Responses</c:v>
                </c:pt>
              </c:strCache>
            </c:strRef>
          </c:tx>
          <c:spPr>
            <a:solidFill>
              <a:schemeClr val="accent1"/>
            </a:solidFill>
            <a:ln>
              <a:noFill/>
            </a:ln>
            <a:effectLst/>
          </c:spPr>
          <c:invertIfNegative val="0"/>
          <c:cat>
            <c:strRef>
              <c:f>'Question 5'!$A$4:$A$8</c:f>
              <c:strCache>
                <c:ptCount val="5"/>
                <c:pt idx="0">
                  <c:v>5 = Excellent</c:v>
                </c:pt>
                <c:pt idx="1">
                  <c:v>4 = Good</c:v>
                </c:pt>
                <c:pt idx="2">
                  <c:v>3 = Okay</c:v>
                </c:pt>
                <c:pt idx="3">
                  <c:v>2 = Poor</c:v>
                </c:pt>
                <c:pt idx="4">
                  <c:v>1 = Terrible</c:v>
                </c:pt>
              </c:strCache>
            </c:strRef>
          </c:cat>
          <c:val>
            <c:numRef>
              <c:f>'Question 5'!$B$4:$B$8</c:f>
              <c:numCache>
                <c:formatCode>0.00%</c:formatCode>
                <c:ptCount val="5"/>
                <c:pt idx="0">
                  <c:v>0.25</c:v>
                </c:pt>
                <c:pt idx="1">
                  <c:v>0.7</c:v>
                </c:pt>
                <c:pt idx="2">
                  <c:v>0.05</c:v>
                </c:pt>
                <c:pt idx="3">
                  <c:v>0</c:v>
                </c:pt>
                <c:pt idx="4">
                  <c:v>0</c:v>
                </c:pt>
              </c:numCache>
            </c:numRef>
          </c:val>
          <c:extLst>
            <c:ext xmlns:c16="http://schemas.microsoft.com/office/drawing/2014/chart" uri="{C3380CC4-5D6E-409C-BE32-E72D297353CC}">
              <c16:uniqueId val="{00000000-4848-4B37-A45C-3927AA554710}"/>
            </c:ext>
          </c:extLst>
        </c:ser>
        <c:dLbls>
          <c:showLegendKey val="0"/>
          <c:showVal val="0"/>
          <c:showCatName val="0"/>
          <c:showSerName val="0"/>
          <c:showPercent val="0"/>
          <c:showBubbleSize val="0"/>
        </c:dLbls>
        <c:gapWidth val="80"/>
        <c:overlap val="25"/>
        <c:axId val="211264536"/>
        <c:axId val="1"/>
      </c:barChart>
      <c:catAx>
        <c:axId val="211264536"/>
        <c:scaling>
          <c:orientation val="minMax"/>
        </c:scaling>
        <c:delete val="0"/>
        <c:axPos val="b"/>
        <c:numFmt formatCode="General" sourceLinked="1"/>
        <c:majorTickMark val="out"/>
        <c:minorTickMark val="none"/>
        <c:tickLblPos val="nextTo"/>
        <c:spPr>
          <a:noFill/>
          <a:ln w="10160" cap="flat" cmpd="sng" algn="ctr">
            <a:solidFill>
              <a:schemeClr val="tx1"/>
            </a:solidFill>
            <a:round/>
          </a:ln>
          <a:effectLst/>
        </c:spPr>
        <c:txPr>
          <a:bodyPr rot="-60000000" spcFirstLastPara="1" vertOverflow="ellipsis" vert="horz" wrap="square" anchor="ctr" anchorCtr="1"/>
          <a:lstStyle/>
          <a:p>
            <a:pPr>
              <a:defRPr sz="1197" b="0" i="0" u="none" strike="noStrike" kern="1200" cap="none" spc="20" normalizeH="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spc="20" baseline="0">
                <a:solidFill>
                  <a:schemeClr val="dk1"/>
                </a:solidFill>
                <a:latin typeface="+mn-lt"/>
                <a:ea typeface="+mn-ea"/>
                <a:cs typeface="+mn-cs"/>
              </a:defRPr>
            </a:pPr>
            <a:endParaRPr lang="en-US"/>
          </a:p>
        </c:txPr>
        <c:crossAx val="211264536"/>
        <c:crosses val="autoZero"/>
        <c:crossBetween val="between"/>
      </c:valAx>
      <c:spPr>
        <a:noFill/>
        <a:ln>
          <a:solidFill>
            <a:schemeClr val="bg1"/>
          </a:solid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99527989995328"/>
          <c:y val="4.8265336557072235E-2"/>
          <c:w val="0.73556680311237987"/>
          <c:h val="0.61362791199446631"/>
        </c:manualLayout>
      </c:layout>
      <c:barChart>
        <c:barDir val="col"/>
        <c:grouping val="clustered"/>
        <c:varyColors val="0"/>
        <c:ser>
          <c:idx val="0"/>
          <c:order val="0"/>
          <c:tx>
            <c:strRef>
              <c:f>'Question 6'!$B$3</c:f>
              <c:strCache>
                <c:ptCount val="1"/>
                <c:pt idx="0">
                  <c:v>Responses</c:v>
                </c:pt>
              </c:strCache>
            </c:strRef>
          </c:tx>
          <c:spPr>
            <a:solidFill>
              <a:schemeClr val="accent1"/>
            </a:solidFill>
            <a:ln>
              <a:noFill/>
            </a:ln>
            <a:effectLst/>
          </c:spPr>
          <c:invertIfNegative val="0"/>
          <c:cat>
            <c:strRef>
              <c:f>'Question 6'!$A$4:$A$8</c:f>
              <c:strCache>
                <c:ptCount val="5"/>
                <c:pt idx="0">
                  <c:v>5 = Excellent</c:v>
                </c:pt>
                <c:pt idx="1">
                  <c:v>4 = Good</c:v>
                </c:pt>
                <c:pt idx="2">
                  <c:v>3 = Okay</c:v>
                </c:pt>
                <c:pt idx="3">
                  <c:v>2 = Poor</c:v>
                </c:pt>
                <c:pt idx="4">
                  <c:v>1 = Terrible</c:v>
                </c:pt>
              </c:strCache>
            </c:strRef>
          </c:cat>
          <c:val>
            <c:numRef>
              <c:f>'Question 6'!$B$4:$B$8</c:f>
              <c:numCache>
                <c:formatCode>0.00%</c:formatCode>
                <c:ptCount val="5"/>
                <c:pt idx="0">
                  <c:v>0.2</c:v>
                </c:pt>
                <c:pt idx="1">
                  <c:v>0.55000000000000004</c:v>
                </c:pt>
                <c:pt idx="2">
                  <c:v>0.25</c:v>
                </c:pt>
                <c:pt idx="3">
                  <c:v>0</c:v>
                </c:pt>
                <c:pt idx="4">
                  <c:v>0</c:v>
                </c:pt>
              </c:numCache>
            </c:numRef>
          </c:val>
          <c:extLst>
            <c:ext xmlns:c16="http://schemas.microsoft.com/office/drawing/2014/chart" uri="{C3380CC4-5D6E-409C-BE32-E72D297353CC}">
              <c16:uniqueId val="{00000000-7DD6-4FB6-A520-E9F28274E9AF}"/>
            </c:ext>
          </c:extLst>
        </c:ser>
        <c:dLbls>
          <c:showLegendKey val="0"/>
          <c:showVal val="0"/>
          <c:showCatName val="0"/>
          <c:showSerName val="0"/>
          <c:showPercent val="0"/>
          <c:showBubbleSize val="0"/>
        </c:dLbls>
        <c:gapWidth val="80"/>
        <c:overlap val="25"/>
        <c:axId val="206018992"/>
        <c:axId val="1"/>
      </c:barChart>
      <c:catAx>
        <c:axId val="206018992"/>
        <c:scaling>
          <c:orientation val="minMax"/>
        </c:scaling>
        <c:delete val="0"/>
        <c:axPos val="b"/>
        <c:numFmt formatCode="General" sourceLinked="1"/>
        <c:majorTickMark val="out"/>
        <c:minorTickMark val="none"/>
        <c:tickLblPos val="nextTo"/>
        <c:spPr>
          <a:noFill/>
          <a:ln w="10160" cap="flat" cmpd="sng" algn="ctr">
            <a:solidFill>
              <a:schemeClr val="tx1"/>
            </a:solidFill>
            <a:round/>
          </a:ln>
          <a:effectLst/>
        </c:spPr>
        <c:txPr>
          <a:bodyPr rot="-60000000" spcFirstLastPara="1" vertOverflow="ellipsis" vert="horz" wrap="square" anchor="ctr" anchorCtr="1"/>
          <a:lstStyle/>
          <a:p>
            <a:pPr>
              <a:defRPr sz="1197" b="0" i="0" u="none" strike="noStrike" kern="1200" cap="none" spc="20" normalizeH="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spc="20" baseline="0">
                <a:solidFill>
                  <a:schemeClr val="dk1"/>
                </a:solidFill>
                <a:latin typeface="+mn-lt"/>
                <a:ea typeface="+mn-ea"/>
                <a:cs typeface="+mn-cs"/>
              </a:defRPr>
            </a:pPr>
            <a:endParaRPr lang="en-US"/>
          </a:p>
        </c:txPr>
        <c:crossAx val="206018992"/>
        <c:crosses val="autoZero"/>
        <c:crossBetween val="between"/>
      </c:valAx>
      <c:spPr>
        <a:noFill/>
        <a:ln>
          <a:solidFill>
            <a:srgbClr val="FFFFFF"/>
          </a:solid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7407696452676"/>
          <c:y val="4.2396252610149315E-2"/>
          <c:w val="0.82986222619576944"/>
          <c:h val="0.57758965144908514"/>
        </c:manualLayout>
      </c:layout>
      <c:barChart>
        <c:barDir val="col"/>
        <c:grouping val="clustered"/>
        <c:varyColors val="0"/>
        <c:ser>
          <c:idx val="0"/>
          <c:order val="0"/>
          <c:tx>
            <c:strRef>
              <c:f>Sheet1!$C$13</c:f>
              <c:strCache>
                <c:ptCount val="1"/>
                <c:pt idx="0">
                  <c:v>No of Reviews</c:v>
                </c:pt>
              </c:strCache>
            </c:strRef>
          </c:tx>
          <c:spPr>
            <a:solidFill>
              <a:schemeClr val="accent1"/>
            </a:solidFill>
            <a:ln>
              <a:solidFill>
                <a:schemeClr val="accent1"/>
              </a:solidFill>
            </a:ln>
            <a:effectLst/>
          </c:spPr>
          <c:invertIfNegative val="0"/>
          <c:cat>
            <c:strRef>
              <c:f>Sheet1!$B$14:$B$18</c:f>
              <c:strCache>
                <c:ptCount val="5"/>
                <c:pt idx="0">
                  <c:v>Pharmacy</c:v>
                </c:pt>
                <c:pt idx="1">
                  <c:v>Physiotherapy</c:v>
                </c:pt>
                <c:pt idx="2">
                  <c:v>Adult Social Care </c:v>
                </c:pt>
                <c:pt idx="3">
                  <c:v>Mental Health Services </c:v>
                </c:pt>
                <c:pt idx="4">
                  <c:v>Community Health</c:v>
                </c:pt>
              </c:strCache>
            </c:strRef>
          </c:cat>
          <c:val>
            <c:numRef>
              <c:f>Sheet1!$C$14:$C$18</c:f>
              <c:numCache>
                <c:formatCode>General</c:formatCode>
                <c:ptCount val="5"/>
                <c:pt idx="0">
                  <c:v>8</c:v>
                </c:pt>
                <c:pt idx="1">
                  <c:v>4</c:v>
                </c:pt>
                <c:pt idx="2">
                  <c:v>4</c:v>
                </c:pt>
                <c:pt idx="3">
                  <c:v>3</c:v>
                </c:pt>
                <c:pt idx="4">
                  <c:v>14</c:v>
                </c:pt>
              </c:numCache>
            </c:numRef>
          </c:val>
          <c:extLst>
            <c:ext xmlns:c16="http://schemas.microsoft.com/office/drawing/2014/chart" uri="{C3380CC4-5D6E-409C-BE32-E72D297353CC}">
              <c16:uniqueId val="{00000000-7CFB-4BB4-8C9F-593ABE2FC7D7}"/>
            </c:ext>
          </c:extLst>
        </c:ser>
        <c:dLbls>
          <c:showLegendKey val="0"/>
          <c:showVal val="0"/>
          <c:showCatName val="0"/>
          <c:showSerName val="0"/>
          <c:showPercent val="0"/>
          <c:showBubbleSize val="0"/>
        </c:dLbls>
        <c:gapWidth val="100"/>
        <c:overlap val="-24"/>
        <c:axId val="219848048"/>
        <c:axId val="1"/>
      </c:barChart>
      <c:catAx>
        <c:axId val="2198480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9848048"/>
        <c:crosses val="autoZero"/>
        <c:crossBetween val="between"/>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4'!$B$3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4'!$A$4:$A$9</c:f>
              <c:strCache>
                <c:ptCount val="6"/>
                <c:pt idx="0">
                  <c:v>5 = Excellent</c:v>
                </c:pt>
                <c:pt idx="1">
                  <c:v>4 = Good</c:v>
                </c:pt>
                <c:pt idx="2">
                  <c:v>3 = Okay</c:v>
                </c:pt>
                <c:pt idx="3">
                  <c:v>2 = Poor</c:v>
                </c:pt>
                <c:pt idx="4">
                  <c:v>1 = Terrible</c:v>
                </c:pt>
                <c:pt idx="5">
                  <c:v>N/A (Not applicable)</c:v>
                </c:pt>
              </c:strCache>
            </c:strRef>
          </c:cat>
          <c:val>
            <c:numRef>
              <c:f>'Question 4'!$B$4:$B$9</c:f>
              <c:numCache>
                <c:formatCode>0.00%</c:formatCode>
                <c:ptCount val="6"/>
                <c:pt idx="0">
                  <c:v>4.7E-2</c:v>
                </c:pt>
                <c:pt idx="1">
                  <c:v>0.16800000000000001</c:v>
                </c:pt>
                <c:pt idx="2">
                  <c:v>0.14699999999999999</c:v>
                </c:pt>
                <c:pt idx="3">
                  <c:v>3.9E-2</c:v>
                </c:pt>
                <c:pt idx="4">
                  <c:v>1.7000000000000001E-2</c:v>
                </c:pt>
                <c:pt idx="5">
                  <c:v>0.58199999999999996</c:v>
                </c:pt>
              </c:numCache>
            </c:numRef>
          </c:val>
          <c:extLst>
            <c:ext xmlns:c16="http://schemas.microsoft.com/office/drawing/2014/chart" uri="{C3380CC4-5D6E-409C-BE32-E72D297353CC}">
              <c16:uniqueId val="{00000000-1CCA-4AA1-96C1-2810C5A76083}"/>
            </c:ext>
          </c:extLst>
        </c:ser>
        <c:dLbls>
          <c:showLegendKey val="0"/>
          <c:showVal val="0"/>
          <c:showCatName val="0"/>
          <c:showSerName val="0"/>
          <c:showPercent val="0"/>
          <c:showBubbleSize val="0"/>
        </c:dLbls>
        <c:gapWidth val="100"/>
        <c:overlap val="-24"/>
        <c:axId val="211501648"/>
        <c:axId val="1"/>
      </c:barChart>
      <c:catAx>
        <c:axId val="2115016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1501648"/>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5'!$B$3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5'!$A$4:$A$9</c:f>
              <c:strCache>
                <c:ptCount val="6"/>
                <c:pt idx="0">
                  <c:v>5 = Excellent</c:v>
                </c:pt>
                <c:pt idx="1">
                  <c:v>4 = Good</c:v>
                </c:pt>
                <c:pt idx="2">
                  <c:v>3 = Okay</c:v>
                </c:pt>
                <c:pt idx="3">
                  <c:v>2 = Poor</c:v>
                </c:pt>
                <c:pt idx="4">
                  <c:v>1 = Terrible</c:v>
                </c:pt>
                <c:pt idx="5">
                  <c:v>N/A (Not applicable)</c:v>
                </c:pt>
              </c:strCache>
            </c:strRef>
          </c:cat>
          <c:val>
            <c:numRef>
              <c:f>'Question 5'!$B$4:$B$9</c:f>
              <c:numCache>
                <c:formatCode>0.00%</c:formatCode>
                <c:ptCount val="6"/>
                <c:pt idx="0">
                  <c:v>1.7000000000000001E-2</c:v>
                </c:pt>
                <c:pt idx="1">
                  <c:v>0.11600000000000001</c:v>
                </c:pt>
                <c:pt idx="2">
                  <c:v>7.8E-2</c:v>
                </c:pt>
                <c:pt idx="3">
                  <c:v>0.03</c:v>
                </c:pt>
                <c:pt idx="4">
                  <c:v>1.2999999999999999E-2</c:v>
                </c:pt>
                <c:pt idx="5">
                  <c:v>0.75</c:v>
                </c:pt>
              </c:numCache>
            </c:numRef>
          </c:val>
          <c:extLst>
            <c:ext xmlns:c16="http://schemas.microsoft.com/office/drawing/2014/chart" uri="{C3380CC4-5D6E-409C-BE32-E72D297353CC}">
              <c16:uniqueId val="{00000000-FBC0-4B63-9634-9A4C8DD41AD2}"/>
            </c:ext>
          </c:extLst>
        </c:ser>
        <c:dLbls>
          <c:showLegendKey val="0"/>
          <c:showVal val="0"/>
          <c:showCatName val="0"/>
          <c:showSerName val="0"/>
          <c:showPercent val="0"/>
          <c:showBubbleSize val="0"/>
        </c:dLbls>
        <c:gapWidth val="100"/>
        <c:overlap val="-24"/>
        <c:axId val="210217208"/>
        <c:axId val="1"/>
      </c:barChart>
      <c:catAx>
        <c:axId val="2102172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0217208"/>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78040350711919"/>
          <c:y val="5.8619760787104992E-2"/>
          <c:w val="0.76555109916504482"/>
          <c:h val="0.53073901500890008"/>
        </c:manualLayout>
      </c:layout>
      <c:barChart>
        <c:barDir val="col"/>
        <c:grouping val="clustered"/>
        <c:varyColors val="0"/>
        <c:ser>
          <c:idx val="0"/>
          <c:order val="0"/>
          <c:tx>
            <c:strRef>
              <c:f>'Question 6'!$B$3</c:f>
              <c:strCache>
                <c:ptCount val="1"/>
                <c:pt idx="0">
                  <c:v>Responses</c:v>
                </c:pt>
              </c:strCache>
            </c:strRef>
          </c:tx>
          <c:spPr>
            <a:solidFill>
              <a:schemeClr val="accent1"/>
            </a:solidFill>
            <a:ln>
              <a:solidFill>
                <a:srgbClr val="DB1B80"/>
              </a:solidFill>
            </a:ln>
            <a:effectLst/>
          </c:spPr>
          <c:invertIfNegative val="0"/>
          <c:cat>
            <c:strRef>
              <c:f>'Question 6'!$A$4:$A$8</c:f>
              <c:strCache>
                <c:ptCount val="5"/>
                <c:pt idx="0">
                  <c:v>5 = Excellent</c:v>
                </c:pt>
                <c:pt idx="1">
                  <c:v>4 = Good</c:v>
                </c:pt>
                <c:pt idx="2">
                  <c:v>3 = Okay</c:v>
                </c:pt>
                <c:pt idx="3">
                  <c:v>2 = Poor</c:v>
                </c:pt>
                <c:pt idx="4">
                  <c:v>1 = Terrible</c:v>
                </c:pt>
              </c:strCache>
            </c:strRef>
          </c:cat>
          <c:val>
            <c:numRef>
              <c:f>'Question 6'!$B$4:$B$8</c:f>
              <c:numCache>
                <c:formatCode>0.00%</c:formatCode>
                <c:ptCount val="5"/>
                <c:pt idx="0">
                  <c:v>0.21099999999999999</c:v>
                </c:pt>
                <c:pt idx="1">
                  <c:v>0.57799999999999996</c:v>
                </c:pt>
                <c:pt idx="2">
                  <c:v>0.17699999999999999</c:v>
                </c:pt>
                <c:pt idx="3">
                  <c:v>2.5999999999999999E-2</c:v>
                </c:pt>
                <c:pt idx="4">
                  <c:v>8.9999999999999993E-3</c:v>
                </c:pt>
              </c:numCache>
            </c:numRef>
          </c:val>
          <c:extLst>
            <c:ext xmlns:c16="http://schemas.microsoft.com/office/drawing/2014/chart" uri="{C3380CC4-5D6E-409C-BE32-E72D297353CC}">
              <c16:uniqueId val="{00000000-E1CF-4C64-AB72-DD2ECB4D698B}"/>
            </c:ext>
          </c:extLst>
        </c:ser>
        <c:dLbls>
          <c:showLegendKey val="0"/>
          <c:showVal val="0"/>
          <c:showCatName val="0"/>
          <c:showSerName val="0"/>
          <c:showPercent val="0"/>
          <c:showBubbleSize val="0"/>
        </c:dLbls>
        <c:gapWidth val="80"/>
        <c:overlap val="25"/>
        <c:axId val="213730064"/>
        <c:axId val="1"/>
      </c:barChart>
      <c:catAx>
        <c:axId val="21373006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cap="none" spc="20" normalizeH="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spc="20" baseline="0">
                <a:solidFill>
                  <a:schemeClr val="dk1"/>
                </a:solidFill>
                <a:latin typeface="+mn-lt"/>
                <a:ea typeface="+mn-ea"/>
                <a:cs typeface="+mn-cs"/>
              </a:defRPr>
            </a:pPr>
            <a:endParaRPr lang="en-US"/>
          </a:p>
        </c:txPr>
        <c:crossAx val="213730064"/>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7'!$B$3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7'!$A$4:$A$8</c:f>
              <c:strCache>
                <c:ptCount val="5"/>
                <c:pt idx="0">
                  <c:v>5 = Excellent</c:v>
                </c:pt>
                <c:pt idx="1">
                  <c:v>4 = Good</c:v>
                </c:pt>
                <c:pt idx="2">
                  <c:v>3 = Okay</c:v>
                </c:pt>
                <c:pt idx="3">
                  <c:v>2 = Poor</c:v>
                </c:pt>
                <c:pt idx="4">
                  <c:v>1 = Terrible</c:v>
                </c:pt>
              </c:strCache>
            </c:strRef>
          </c:cat>
          <c:val>
            <c:numRef>
              <c:f>'Question 7'!$B$4:$B$8</c:f>
              <c:numCache>
                <c:formatCode>0.00%</c:formatCode>
                <c:ptCount val="5"/>
                <c:pt idx="0">
                  <c:v>0.17199999999999999</c:v>
                </c:pt>
                <c:pt idx="1">
                  <c:v>0.67700000000000005</c:v>
                </c:pt>
                <c:pt idx="2">
                  <c:v>0.125</c:v>
                </c:pt>
                <c:pt idx="3">
                  <c:v>1.7000000000000001E-2</c:v>
                </c:pt>
                <c:pt idx="4">
                  <c:v>8.9999999999999993E-3</c:v>
                </c:pt>
              </c:numCache>
            </c:numRef>
          </c:val>
          <c:extLst>
            <c:ext xmlns:c16="http://schemas.microsoft.com/office/drawing/2014/chart" uri="{C3380CC4-5D6E-409C-BE32-E72D297353CC}">
              <c16:uniqueId val="{00000000-2402-4867-9F60-D252534B01ED}"/>
            </c:ext>
          </c:extLst>
        </c:ser>
        <c:dLbls>
          <c:showLegendKey val="0"/>
          <c:showVal val="0"/>
          <c:showCatName val="0"/>
          <c:showSerName val="0"/>
          <c:showPercent val="0"/>
          <c:showBubbleSize val="0"/>
        </c:dLbls>
        <c:gapWidth val="100"/>
        <c:overlap val="-24"/>
        <c:axId val="212999080"/>
        <c:axId val="1"/>
      </c:barChart>
      <c:catAx>
        <c:axId val="2129990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12999080"/>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8'!$B$3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8'!$A$4:$A$8</c:f>
              <c:strCache>
                <c:ptCount val="5"/>
                <c:pt idx="0">
                  <c:v>5 = Excellent</c:v>
                </c:pt>
                <c:pt idx="1">
                  <c:v>4 = Good</c:v>
                </c:pt>
                <c:pt idx="2">
                  <c:v>3 = Okay</c:v>
                </c:pt>
                <c:pt idx="3">
                  <c:v>2 = Poor</c:v>
                </c:pt>
                <c:pt idx="4">
                  <c:v>1 = Terrible</c:v>
                </c:pt>
              </c:strCache>
            </c:strRef>
          </c:cat>
          <c:val>
            <c:numRef>
              <c:f>'Question 8'!$B$4:$B$8</c:f>
              <c:numCache>
                <c:formatCode>0.00%</c:formatCode>
                <c:ptCount val="5"/>
                <c:pt idx="0">
                  <c:v>0.151</c:v>
                </c:pt>
                <c:pt idx="1">
                  <c:v>0.67700000000000005</c:v>
                </c:pt>
                <c:pt idx="2">
                  <c:v>0.13800000000000001</c:v>
                </c:pt>
                <c:pt idx="3">
                  <c:v>2.5999999999999999E-2</c:v>
                </c:pt>
                <c:pt idx="4">
                  <c:v>1.2999999999999999E-2</c:v>
                </c:pt>
              </c:numCache>
            </c:numRef>
          </c:val>
          <c:extLst>
            <c:ext xmlns:c16="http://schemas.microsoft.com/office/drawing/2014/chart" uri="{C3380CC4-5D6E-409C-BE32-E72D297353CC}">
              <c16:uniqueId val="{00000000-CE9C-4D6D-9B23-F4C14A25827B}"/>
            </c:ext>
          </c:extLst>
        </c:ser>
        <c:dLbls>
          <c:showLegendKey val="0"/>
          <c:showVal val="0"/>
          <c:showCatName val="0"/>
          <c:showSerName val="0"/>
          <c:showPercent val="0"/>
          <c:showBubbleSize val="0"/>
        </c:dLbls>
        <c:gapWidth val="100"/>
        <c:overlap val="-24"/>
        <c:axId val="204682048"/>
        <c:axId val="1"/>
      </c:barChart>
      <c:catAx>
        <c:axId val="2046820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4682048"/>
        <c:crosses val="autoZero"/>
        <c:crossBetween val="between"/>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94" b="1" i="0" u="none" strike="noStrike" kern="1200" baseline="0">
                <a:solidFill>
                  <a:schemeClr val="dk1">
                    <a:lumMod val="75000"/>
                    <a:lumOff val="25000"/>
                  </a:schemeClr>
                </a:solidFill>
                <a:latin typeface="+mn-lt"/>
                <a:ea typeface="+mn-ea"/>
                <a:cs typeface="+mn-cs"/>
              </a:defRPr>
            </a:pPr>
            <a:r>
              <a:rPr lang="en-US" dirty="0">
                <a:solidFill>
                  <a:schemeClr val="accent1"/>
                </a:solidFill>
              </a:rPr>
              <a:t>Total</a:t>
            </a:r>
            <a:r>
              <a:rPr lang="en-US" baseline="0" dirty="0">
                <a:solidFill>
                  <a:schemeClr val="accent1"/>
                </a:solidFill>
              </a:rPr>
              <a:t> Percentage Reviews Per PCN </a:t>
            </a:r>
            <a:endParaRPr lang="en-US" dirty="0">
              <a:solidFill>
                <a:schemeClr val="accent1"/>
              </a:solidFill>
            </a:endParaRPr>
          </a:p>
        </c:rich>
      </c:tx>
      <c:layout>
        <c:manualLayout>
          <c:xMode val="edge"/>
          <c:yMode val="edge"/>
          <c:x val="0.15149698795180722"/>
          <c:y val="1.2652758363730313E-2"/>
        </c:manualLayout>
      </c:layout>
      <c:overlay val="0"/>
      <c:spPr>
        <a:noFill/>
        <a:ln>
          <a:noFill/>
        </a:ln>
        <a:effectLst/>
      </c:spPr>
    </c:title>
    <c:autoTitleDeleted val="0"/>
    <c:plotArea>
      <c:layout>
        <c:manualLayout>
          <c:layoutTarget val="inner"/>
          <c:xMode val="edge"/>
          <c:yMode val="edge"/>
          <c:x val="9.0531459170013387E-2"/>
          <c:y val="0.13433374955640776"/>
          <c:w val="0.50316700133868819"/>
          <c:h val="0.79514103192647834"/>
        </c:manualLayout>
      </c:layout>
      <c:pieChart>
        <c:varyColors val="1"/>
        <c:ser>
          <c:idx val="0"/>
          <c:order val="0"/>
          <c:tx>
            <c:strRef>
              <c:f>'RESPONSES FROM SURVEYS'!$B$1</c:f>
              <c:strCache>
                <c:ptCount val="1"/>
                <c:pt idx="0">
                  <c:v>REPONSES FROM SURVEYS</c:v>
                </c:pt>
              </c:strCache>
            </c:strRef>
          </c:tx>
          <c:spPr>
            <a:ln w="19050">
              <a:solidFill>
                <a:srgbClr val="FFFFFF"/>
              </a:solidFill>
            </a:ln>
          </c:spPr>
          <c:dPt>
            <c:idx val="0"/>
            <c:bubble3D val="0"/>
            <c:spPr>
              <a:solidFill>
                <a:schemeClr val="accent1"/>
              </a:solidFill>
              <a:ln w="19050">
                <a:solidFill>
                  <a:srgbClr val="FFFFFF"/>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6176-4D34-8024-8126FD7A7577}"/>
              </c:ext>
            </c:extLst>
          </c:dPt>
          <c:dPt>
            <c:idx val="1"/>
            <c:bubble3D val="0"/>
            <c:spPr>
              <a:solidFill>
                <a:schemeClr val="accent2">
                  <a:shade val="76000"/>
                </a:schemeClr>
              </a:solidFill>
              <a:ln w="19050">
                <a:solidFill>
                  <a:srgbClr val="FFFFFF"/>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176-4D34-8024-8126FD7A7577}"/>
              </c:ext>
            </c:extLst>
          </c:dPt>
          <c:dPt>
            <c:idx val="2"/>
            <c:bubble3D val="0"/>
            <c:spPr>
              <a:solidFill>
                <a:schemeClr val="accent3"/>
              </a:solidFill>
              <a:ln w="19050">
                <a:solidFill>
                  <a:srgbClr val="FFFFFF"/>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6176-4D34-8024-8126FD7A7577}"/>
              </c:ext>
            </c:extLst>
          </c:dPt>
          <c:dPt>
            <c:idx val="3"/>
            <c:bubble3D val="0"/>
            <c:spPr>
              <a:solidFill>
                <a:schemeClr val="accent4"/>
              </a:solidFill>
              <a:ln w="19050">
                <a:solidFill>
                  <a:srgbClr val="FFFFFF"/>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176-4D34-8024-8126FD7A7577}"/>
              </c:ext>
            </c:extLst>
          </c:dPt>
          <c:dPt>
            <c:idx val="4"/>
            <c:bubble3D val="0"/>
            <c:spPr>
              <a:solidFill>
                <a:schemeClr val="accent5"/>
              </a:solidFill>
              <a:ln w="19050">
                <a:solidFill>
                  <a:srgbClr val="FFFFFF"/>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6176-4D34-8024-8126FD7A7577}"/>
              </c:ext>
            </c:extLst>
          </c:dPt>
          <c:dLbls>
            <c:dLbl>
              <c:idx val="0"/>
              <c:layout>
                <c:manualLayout>
                  <c:x val="-8.5005856760374827E-3"/>
                  <c:y val="0.10000869996133938"/>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fld id="{E7CDCE69-8EBF-4338-A20E-157BB44DD23D}" type="PERCENTAGE">
                      <a:rPr lang="en-US" sz="1200" dirty="0"/>
                      <a:pPr>
                        <a:defRPr sz="1100" b="1" i="0" u="none" strike="noStrike" kern="1200" baseline="0">
                          <a:solidFill>
                            <a:schemeClr val="lt1"/>
                          </a:solidFill>
                          <a:latin typeface="+mn-lt"/>
                          <a:ea typeface="+mn-ea"/>
                          <a:cs typeface="+mn-cs"/>
                        </a:defRPr>
                      </a:pPr>
                      <a:t>[PERCENTAGE]</a:t>
                    </a:fld>
                    <a:endParaRPr lang="en-US"/>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6.2819946452476558E-2"/>
                      <c:h val="6.5319785721803261E-2"/>
                    </c:manualLayout>
                  </c15:layout>
                  <c15:dlblFieldTable/>
                  <c15:showDataLabelsRange val="0"/>
                </c:ext>
                <c:ext xmlns:c16="http://schemas.microsoft.com/office/drawing/2014/chart" uri="{C3380CC4-5D6E-409C-BE32-E72D297353CC}">
                  <c16:uniqueId val="{00000000-6176-4D34-8024-8126FD7A7577}"/>
                </c:ext>
              </c:extLst>
            </c:dLbl>
            <c:dLbl>
              <c:idx val="1"/>
              <c:layout>
                <c:manualLayout>
                  <c:x val="-0.10216884203480589"/>
                  <c:y val="0.1589541112738277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fld id="{4A25B4BF-4F92-45B5-BA2F-18E267EC343B}" type="PERCENTAGE">
                      <a:rPr lang="en-US" sz="1200"/>
                      <a:pPr>
                        <a:defRPr sz="1100" b="1" i="0" u="none" strike="noStrike" kern="1200" baseline="0">
                          <a:solidFill>
                            <a:schemeClr val="lt1"/>
                          </a:solidFill>
                          <a:latin typeface="+mn-lt"/>
                          <a:ea typeface="+mn-ea"/>
                          <a:cs typeface="+mn-cs"/>
                        </a:defRPr>
                      </a:pPr>
                      <a:t>[PERCENTAGE]</a:t>
                    </a:fld>
                    <a:endParaRPr lang="en-US"/>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76-4D34-8024-8126FD7A7577}"/>
                </c:ext>
              </c:extLst>
            </c:dLbl>
            <c:dLbl>
              <c:idx val="2"/>
              <c:tx>
                <c:rich>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fld id="{5B80B7BD-2D09-4A18-91E9-76412A195940}" type="PERCENTAGE">
                      <a:rPr lang="en-US" sz="1200"/>
                      <a:pPr>
                        <a:defRPr sz="1100" b="1" i="0" u="none" strike="noStrike" kern="1200" baseline="0">
                          <a:solidFill>
                            <a:schemeClr val="lt1"/>
                          </a:solidFill>
                          <a:latin typeface="+mn-lt"/>
                          <a:ea typeface="+mn-ea"/>
                          <a:cs typeface="+mn-cs"/>
                        </a:defRPr>
                      </a:pPr>
                      <a:t>[PERCENTAGE]</a:t>
                    </a:fld>
                    <a:endParaRPr lang="en-US"/>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76-4D34-8024-8126FD7A7577}"/>
                </c:ext>
              </c:extLst>
            </c:dLbl>
            <c:dLbl>
              <c:idx val="3"/>
              <c:tx>
                <c:rich>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fld id="{B6050F58-4474-4C8C-90FC-BA52DA726E7B}" type="PERCENTAGE">
                      <a:rPr lang="en-US" sz="1200"/>
                      <a:pPr>
                        <a:defRPr sz="1100" b="1" i="0" u="none" strike="noStrike" kern="1200" baseline="0">
                          <a:solidFill>
                            <a:schemeClr val="lt1"/>
                          </a:solidFill>
                          <a:latin typeface="+mn-lt"/>
                          <a:ea typeface="+mn-ea"/>
                          <a:cs typeface="+mn-cs"/>
                        </a:defRPr>
                      </a:pPr>
                      <a:t>[PERCENTAGE]</a:t>
                    </a:fld>
                    <a:endParaRPr lang="en-US"/>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76-4D34-8024-8126FD7A7577}"/>
                </c:ext>
              </c:extLst>
            </c:dLbl>
            <c:dLbl>
              <c:idx val="4"/>
              <c:layout>
                <c:manualLayout>
                  <c:x val="0.11475911981258367"/>
                  <c:y val="0.1681282072843798"/>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fld id="{F9E7CA0A-DD58-4944-899A-8CFB215E1DA3}" type="PERCENTAGE">
                      <a:rPr lang="en-US" sz="1200" dirty="0"/>
                      <a:pPr>
                        <a:defRPr sz="1100" b="1" i="0" u="none" strike="noStrike" kern="1200" baseline="0">
                          <a:solidFill>
                            <a:schemeClr val="lt1"/>
                          </a:solidFill>
                          <a:latin typeface="+mn-lt"/>
                          <a:ea typeface="+mn-ea"/>
                          <a:cs typeface="+mn-cs"/>
                        </a:defRPr>
                      </a:pPr>
                      <a:t>[PERCENTAGE]</a:t>
                    </a:fld>
                    <a:endParaRPr lang="en-US"/>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9.9234605087014705E-2"/>
                      <c:h val="0.11233659806654597"/>
                    </c:manualLayout>
                  </c15:layout>
                  <c15:dlblFieldTable/>
                  <c15:showDataLabelsRange val="0"/>
                </c:ext>
                <c:ext xmlns:c16="http://schemas.microsoft.com/office/drawing/2014/chart" uri="{C3380CC4-5D6E-409C-BE32-E72D297353CC}">
                  <c16:uniqueId val="{00000004-6176-4D34-8024-8126FD7A7577}"/>
                </c:ext>
              </c:extLst>
            </c:dLbl>
            <c:spPr>
              <a:noFill/>
              <a:ln>
                <a:noFill/>
              </a:ln>
              <a:effectLst/>
            </c:spPr>
            <c:txPr>
              <a:bodyPr rot="0" spcFirstLastPara="1" vertOverflow="ellipsis" vert="horz" wrap="square" lIns="38100" tIns="19050" rIns="38100" bIns="19050" anchor="ctr" anchorCtr="1">
                <a:spAutoFit/>
              </a:bodyPr>
              <a:lstStyle/>
              <a:p>
                <a:pPr>
                  <a:defRPr sz="8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'RESPONSES FROM SURVEYS'!$A$2:$A$6</c:f>
              <c:strCache>
                <c:ptCount val="5"/>
                <c:pt idx="0">
                  <c:v>FELTHAM </c:v>
                </c:pt>
                <c:pt idx="1">
                  <c:v>GREAT WEST ROAD</c:v>
                </c:pt>
                <c:pt idx="2">
                  <c:v>CHISWICK</c:v>
                </c:pt>
                <c:pt idx="3">
                  <c:v>HOUNSLOW HEALTH</c:v>
                </c:pt>
                <c:pt idx="4">
                  <c:v>BRENTFORD AND ISLEWORTH</c:v>
                </c:pt>
              </c:strCache>
            </c:strRef>
          </c:cat>
          <c:val>
            <c:numRef>
              <c:f>'RESPONSES FROM SURVEYS'!$B$2:$B$6</c:f>
              <c:numCache>
                <c:formatCode>General</c:formatCode>
                <c:ptCount val="5"/>
                <c:pt idx="0">
                  <c:v>6</c:v>
                </c:pt>
                <c:pt idx="1">
                  <c:v>50</c:v>
                </c:pt>
                <c:pt idx="2">
                  <c:v>34</c:v>
                </c:pt>
                <c:pt idx="3">
                  <c:v>94</c:v>
                </c:pt>
                <c:pt idx="4">
                  <c:v>48</c:v>
                </c:pt>
              </c:numCache>
            </c:numRef>
          </c:val>
          <c:extLst>
            <c:ext xmlns:c16="http://schemas.microsoft.com/office/drawing/2014/chart" uri="{C3380CC4-5D6E-409C-BE32-E72D297353CC}">
              <c16:uniqueId val="{00000005-6176-4D34-8024-8126FD7A7577}"/>
            </c:ext>
          </c:extLst>
        </c:ser>
        <c:dLbls>
          <c:showLegendKey val="0"/>
          <c:showVal val="0"/>
          <c:showCatName val="0"/>
          <c:showSerName val="0"/>
          <c:showPercent val="0"/>
          <c:showBubbleSize val="0"/>
          <c:showLeaderLines val="0"/>
        </c:dLbls>
        <c:firstSliceAng val="0"/>
      </c:pieChart>
      <c:spPr>
        <a:noFill/>
        <a:ln w="21081">
          <a:noFill/>
        </a:ln>
      </c:spPr>
    </c:plotArea>
    <c:legend>
      <c:legendPos val="r"/>
      <c:layout>
        <c:manualLayout>
          <c:xMode val="edge"/>
          <c:yMode val="edge"/>
          <c:x val="0.69606994645247666"/>
          <c:y val="0.25137414434954697"/>
          <c:w val="0.30088838688085678"/>
          <c:h val="0.53842394779388547"/>
        </c:manualLayout>
      </c:layout>
      <c:overlay val="0"/>
      <c:spPr>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7905" cap="flat" cmpd="sng" algn="ctr">
      <a:solidFill>
        <a:srgbClr val="55CB5B"/>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2'!$B$3</c:f>
              <c:strCache>
                <c:ptCount val="1"/>
                <c:pt idx="0">
                  <c:v>Responses</c:v>
                </c:pt>
              </c:strCache>
            </c:strRef>
          </c:tx>
          <c:spPr>
            <a:solidFill>
              <a:schemeClr val="accent1"/>
            </a:solidFill>
            <a:ln>
              <a:noFill/>
            </a:ln>
            <a:effectLst>
              <a:outerShdw blurRad="40000" dist="23000" dir="5400000" rotWithShape="0">
                <a:srgbClr val="000000">
                  <a:alpha val="35000"/>
                </a:srgbClr>
              </a:outerShdw>
            </a:effectLst>
          </c:spPr>
          <c:invertIfNegative val="0"/>
          <c:cat>
            <c:strRef>
              <c:f>'Question 2'!$A$4:$A$8</c:f>
              <c:strCache>
                <c:ptCount val="5"/>
                <c:pt idx="0">
                  <c:v>Easy</c:v>
                </c:pt>
                <c:pt idx="1">
                  <c:v>Fairly easy</c:v>
                </c:pt>
                <c:pt idx="2">
                  <c:v>Difficult</c:v>
                </c:pt>
                <c:pt idx="3">
                  <c:v>Very difficult</c:v>
                </c:pt>
                <c:pt idx="4">
                  <c:v>N/A (Not applicable)</c:v>
                </c:pt>
              </c:strCache>
            </c:strRef>
          </c:cat>
          <c:val>
            <c:numRef>
              <c:f>'Question 2'!$B$4:$B$8</c:f>
              <c:numCache>
                <c:formatCode>0.00%</c:formatCode>
                <c:ptCount val="5"/>
                <c:pt idx="0">
                  <c:v>0.10979999999999999</c:v>
                </c:pt>
                <c:pt idx="1">
                  <c:v>0.254</c:v>
                </c:pt>
                <c:pt idx="2">
                  <c:v>0.30159999999999998</c:v>
                </c:pt>
                <c:pt idx="3">
                  <c:v>3.1699999999999999E-2</c:v>
                </c:pt>
                <c:pt idx="4">
                  <c:v>0.159</c:v>
                </c:pt>
              </c:numCache>
            </c:numRef>
          </c:val>
          <c:extLst>
            <c:ext xmlns:c16="http://schemas.microsoft.com/office/drawing/2014/chart" uri="{C3380CC4-5D6E-409C-BE32-E72D297353CC}">
              <c16:uniqueId val="{00000000-6A62-4BD5-9062-394623CCFEBF}"/>
            </c:ext>
          </c:extLst>
        </c:ser>
        <c:dLbls>
          <c:showLegendKey val="0"/>
          <c:showVal val="0"/>
          <c:showCatName val="0"/>
          <c:showSerName val="0"/>
          <c:showPercent val="0"/>
          <c:showBubbleSize val="0"/>
        </c:dLbls>
        <c:gapWidth val="100"/>
        <c:overlap val="-24"/>
        <c:axId val="203742424"/>
        <c:axId val="1"/>
      </c:barChart>
      <c:catAx>
        <c:axId val="2037424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03742424"/>
        <c:crosses val="autoZero"/>
        <c:crossBetween val="between"/>
        <c:majorUnit val="0.1"/>
      </c:valAx>
      <c:spPr>
        <a:noFill/>
        <a:ln>
          <a:noFill/>
        </a:ln>
        <a:effectLst/>
      </c:spPr>
    </c:plotArea>
    <c:plotVisOnly val="0"/>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modernComment_174_80B04AC7.xml><?xml version="1.0" encoding="utf-8"?>
<p188:cmLst xmlns:a="http://schemas.openxmlformats.org/drawingml/2006/main" xmlns:r="http://schemas.openxmlformats.org/officeDocument/2006/relationships" xmlns:p188="http://schemas.microsoft.com/office/powerpoint/2018/8/main">
  <p188:cm id="{F9BA0BDD-881B-F44C-B465-2DB2B2F9AEC3}" authorId="{D9344414-6C1C-5BCE-718F-4EF5079A86CD}" status="resolved" created="2026-01-22T14:38:53.047" complete="100000">
    <ac:deMkLst xmlns:ac="http://schemas.microsoft.com/office/drawing/2013/main/command">
      <pc:docMk xmlns:pc="http://schemas.microsoft.com/office/powerpoint/2013/main/command"/>
      <pc:sldMk xmlns:pc="http://schemas.microsoft.com/office/powerpoint/2013/main/command" cId="2159037127" sldId="372"/>
      <ac:graphicFrameMk id="23" creationId="{04A6BBD9-EBDD-DF75-7FAC-17AE34519FC7}"/>
    </ac:deMkLst>
    <p188:txBody>
      <a:bodyPr/>
      <a:lstStyle/>
      <a:p>
        <a:r>
          <a:rPr lang="en-US"/>
          <a:t>Please name the other hospitals, over time this is likely to be consistent and could be specific pathways that the NHS Trust could look at or we could share of local HW, i.e. it is likely to be Kingston and Imperial</a:t>
        </a:r>
      </a:p>
    </p188:txBody>
  </p188:cm>
</p188:cmLst>
</file>

<file path=ppt/comments/modernComment_20B_1DBC582D.xml><?xml version="1.0" encoding="utf-8"?>
<p188:cmLst xmlns:a="http://schemas.openxmlformats.org/drawingml/2006/main" xmlns:r="http://schemas.openxmlformats.org/officeDocument/2006/relationships" xmlns:p188="http://schemas.microsoft.com/office/powerpoint/2018/8/main">
  <p188:cm id="{68E3DE1E-A7D8-444B-9A11-4D82AD4D73C1}" authorId="{D9344414-6C1C-5BCE-718F-4EF5079A86CD}" status="resolved" created="2026-01-22T14:42:57.297" complete="100000">
    <ac:deMkLst xmlns:ac="http://schemas.microsoft.com/office/drawing/2013/main/command">
      <pc:docMk xmlns:pc="http://schemas.microsoft.com/office/powerpoint/2013/main/command"/>
      <pc:sldMk xmlns:pc="http://schemas.microsoft.com/office/powerpoint/2013/main/command" cId="498882605" sldId="523"/>
      <ac:spMk id="24" creationId="{AA59983E-DC4B-CA2C-F002-41E6744240FA}"/>
    </ac:deMkLst>
    <p188:txBody>
      <a:bodyPr/>
      <a:lstStyle/>
      <a:p>
        <a:r>
          <a:rPr lang="en-US"/>
          <a:t>Appointments are already timed and staggered - the issue is the delay can cause the backlog and the small waiting areas get full very quickly - West Middx know this and are trying to manage, so what useful recommendations could we make - staggering appointments will not fix it when they already do it</a:t>
        </a:r>
      </a:p>
    </p188:txBody>
  </p188:cm>
  <p188:cm id="{D37E76CD-6AA5-9341-8AD7-2B0B11222B87}" authorId="{D9344414-6C1C-5BCE-718F-4EF5079A86CD}" status="resolved" created="2026-01-22T14:45:24.240" complete="100000">
    <ac:deMkLst xmlns:ac="http://schemas.microsoft.com/office/drawing/2013/main/command">
      <pc:docMk xmlns:pc="http://schemas.microsoft.com/office/powerpoint/2013/main/command"/>
      <pc:sldMk xmlns:pc="http://schemas.microsoft.com/office/powerpoint/2013/main/command" cId="498882605" sldId="523"/>
      <ac:spMk id="24" creationId="{AA59983E-DC4B-CA2C-F002-41E6744240FA}"/>
    </ac:deMkLst>
    <p188:pos x="5551321" y="2485552"/>
    <p188:txBody>
      <a:bodyPr/>
      <a:lstStyle/>
      <a:p>
        <a:r>
          <a:rPr lang="en-US"/>
          <a:t>This issues is how they can tell people to 'go and return' without losing the patient and communicating effectively and efficiently that does not cause additional burdens.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EFAA2-7DAA-1E78-BB36-5A463FA15E24}"/>
              </a:ext>
            </a:extLst>
          </p:cNvPr>
          <p:cNvSpPr>
            <a:spLocks noGrp="1"/>
          </p:cNvSpPr>
          <p:nvPr>
            <p:ph type="hdr" sz="quarter"/>
          </p:nvPr>
        </p:nvSpPr>
        <p:spPr>
          <a:xfrm>
            <a:off x="0" y="0"/>
            <a:ext cx="3014663" cy="496888"/>
          </a:xfrm>
          <a:prstGeom prst="rect">
            <a:avLst/>
          </a:prstGeom>
        </p:spPr>
        <p:txBody>
          <a:bodyPr vert="horz" lIns="96597" tIns="48299" rIns="96597" bIns="48299" rtlCol="0"/>
          <a:lstStyle>
            <a:lvl1pPr algn="l" eaLnBrk="1" fontAlgn="auto" hangingPunct="1">
              <a:spcBef>
                <a:spcPts val="0"/>
              </a:spcBef>
              <a:spcAft>
                <a:spcPts val="0"/>
              </a:spcAft>
              <a:defRPr sz="1300">
                <a:latin typeface="+mn-lt"/>
              </a:defRPr>
            </a:lvl1pPr>
          </a:lstStyle>
          <a:p>
            <a:pPr>
              <a:defRPr/>
            </a:pPr>
            <a:endParaRPr lang="en-GB" dirty="0"/>
          </a:p>
        </p:txBody>
      </p:sp>
      <p:sp>
        <p:nvSpPr>
          <p:cNvPr id="3" name="Date Placeholder 2">
            <a:extLst>
              <a:ext uri="{FF2B5EF4-FFF2-40B4-BE49-F238E27FC236}">
                <a16:creationId xmlns:a16="http://schemas.microsoft.com/office/drawing/2014/main" id="{19BB8B8F-E436-2CA8-E91F-434E45660DCD}"/>
              </a:ext>
            </a:extLst>
          </p:cNvPr>
          <p:cNvSpPr>
            <a:spLocks noGrp="1"/>
          </p:cNvSpPr>
          <p:nvPr>
            <p:ph type="dt" sz="quarter" idx="1"/>
          </p:nvPr>
        </p:nvSpPr>
        <p:spPr>
          <a:xfrm>
            <a:off x="3941763" y="0"/>
            <a:ext cx="3014662" cy="496888"/>
          </a:xfrm>
          <a:prstGeom prst="rect">
            <a:avLst/>
          </a:prstGeom>
        </p:spPr>
        <p:txBody>
          <a:bodyPr vert="horz" lIns="96597" tIns="48299" rIns="96597" bIns="48299" rtlCol="0"/>
          <a:lstStyle>
            <a:lvl1pPr algn="r" eaLnBrk="1" fontAlgn="auto" hangingPunct="1">
              <a:spcBef>
                <a:spcPts val="0"/>
              </a:spcBef>
              <a:spcAft>
                <a:spcPts val="0"/>
              </a:spcAft>
              <a:defRPr sz="1300">
                <a:latin typeface="+mn-lt"/>
              </a:defRPr>
            </a:lvl1pPr>
          </a:lstStyle>
          <a:p>
            <a:pPr>
              <a:defRPr/>
            </a:pPr>
            <a:fld id="{D5A8607D-A934-4073-BD37-4F9B83FFC9C1}" type="datetimeFigureOut">
              <a:rPr lang="en-US"/>
              <a:pPr>
                <a:defRPr/>
              </a:pPr>
              <a:t>2/4/26</a:t>
            </a:fld>
            <a:endParaRPr lang="en-GB" dirty="0"/>
          </a:p>
        </p:txBody>
      </p:sp>
      <p:sp>
        <p:nvSpPr>
          <p:cNvPr id="4" name="Footer Placeholder 3">
            <a:extLst>
              <a:ext uri="{FF2B5EF4-FFF2-40B4-BE49-F238E27FC236}">
                <a16:creationId xmlns:a16="http://schemas.microsoft.com/office/drawing/2014/main" id="{050D23C5-9D42-462E-8EC2-814A59E92269}"/>
              </a:ext>
            </a:extLst>
          </p:cNvPr>
          <p:cNvSpPr>
            <a:spLocks noGrp="1"/>
          </p:cNvSpPr>
          <p:nvPr>
            <p:ph type="ftr" sz="quarter" idx="2"/>
          </p:nvPr>
        </p:nvSpPr>
        <p:spPr>
          <a:xfrm>
            <a:off x="0" y="9448800"/>
            <a:ext cx="3014663" cy="496888"/>
          </a:xfrm>
          <a:prstGeom prst="rect">
            <a:avLst/>
          </a:prstGeom>
        </p:spPr>
        <p:txBody>
          <a:bodyPr vert="horz" lIns="96597" tIns="48299" rIns="96597" bIns="48299" rtlCol="0" anchor="b"/>
          <a:lstStyle>
            <a:lvl1pPr algn="l" eaLnBrk="1" fontAlgn="auto" hangingPunct="1">
              <a:spcBef>
                <a:spcPts val="0"/>
              </a:spcBef>
              <a:spcAft>
                <a:spcPts val="0"/>
              </a:spcAft>
              <a:defRPr sz="1300">
                <a:latin typeface="+mn-lt"/>
              </a:defRPr>
            </a:lvl1pPr>
          </a:lstStyle>
          <a:p>
            <a:pPr>
              <a:defRPr/>
            </a:pPr>
            <a:endParaRPr lang="en-GB" dirty="0"/>
          </a:p>
        </p:txBody>
      </p:sp>
      <p:sp>
        <p:nvSpPr>
          <p:cNvPr id="5" name="Slide Number Placeholder 4">
            <a:extLst>
              <a:ext uri="{FF2B5EF4-FFF2-40B4-BE49-F238E27FC236}">
                <a16:creationId xmlns:a16="http://schemas.microsoft.com/office/drawing/2014/main" id="{0A76EDAB-E1E7-C42C-474A-F171E646DC62}"/>
              </a:ext>
            </a:extLst>
          </p:cNvPr>
          <p:cNvSpPr>
            <a:spLocks noGrp="1"/>
          </p:cNvSpPr>
          <p:nvPr>
            <p:ph type="sldNum" sz="quarter" idx="3"/>
          </p:nvPr>
        </p:nvSpPr>
        <p:spPr>
          <a:xfrm>
            <a:off x="3941763" y="9448800"/>
            <a:ext cx="3014662" cy="496888"/>
          </a:xfrm>
          <a:prstGeom prst="rect">
            <a:avLst/>
          </a:prstGeom>
        </p:spPr>
        <p:txBody>
          <a:bodyPr vert="horz" lIns="96597" tIns="48299" rIns="96597" bIns="48299" rtlCol="0" anchor="b"/>
          <a:lstStyle>
            <a:lvl1pPr algn="r" eaLnBrk="1" fontAlgn="auto" hangingPunct="1">
              <a:spcBef>
                <a:spcPts val="0"/>
              </a:spcBef>
              <a:spcAft>
                <a:spcPts val="0"/>
              </a:spcAft>
              <a:defRPr sz="1300">
                <a:latin typeface="+mn-lt"/>
              </a:defRPr>
            </a:lvl1pPr>
          </a:lstStyle>
          <a:p>
            <a:pPr>
              <a:defRPr/>
            </a:pPr>
            <a:fld id="{2D61F533-5940-4B60-9F7A-89BDA9FB7798}" type="slidenum">
              <a:rPr lang="en-GB"/>
              <a:pPr>
                <a:defRPr/>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926192-2AC2-4980-4E8C-54CB62BFF8C2}"/>
              </a:ext>
            </a:extLst>
          </p:cNvPr>
          <p:cNvSpPr>
            <a:spLocks noGrp="1"/>
          </p:cNvSpPr>
          <p:nvPr>
            <p:ph type="hdr" sz="quarter"/>
          </p:nvPr>
        </p:nvSpPr>
        <p:spPr>
          <a:xfrm>
            <a:off x="0" y="0"/>
            <a:ext cx="3014663" cy="496888"/>
          </a:xfrm>
          <a:prstGeom prst="rect">
            <a:avLst/>
          </a:prstGeom>
        </p:spPr>
        <p:txBody>
          <a:bodyPr vert="horz" lIns="96597" tIns="48299" rIns="96597" bIns="48299" rtlCol="0"/>
          <a:lstStyle>
            <a:lvl1pPr algn="l" eaLnBrk="1" fontAlgn="auto" hangingPunct="1">
              <a:spcBef>
                <a:spcPts val="0"/>
              </a:spcBef>
              <a:spcAft>
                <a:spcPts val="0"/>
              </a:spcAft>
              <a:defRPr sz="1300">
                <a:latin typeface="+mn-lt"/>
              </a:defRPr>
            </a:lvl1pPr>
          </a:lstStyle>
          <a:p>
            <a:pPr>
              <a:defRPr/>
            </a:pPr>
            <a:endParaRPr lang="en-GB" dirty="0"/>
          </a:p>
        </p:txBody>
      </p:sp>
      <p:sp>
        <p:nvSpPr>
          <p:cNvPr id="3" name="Date Placeholder 2">
            <a:extLst>
              <a:ext uri="{FF2B5EF4-FFF2-40B4-BE49-F238E27FC236}">
                <a16:creationId xmlns:a16="http://schemas.microsoft.com/office/drawing/2014/main" id="{1B056320-7E16-63AA-4A01-D934377E5D9D}"/>
              </a:ext>
            </a:extLst>
          </p:cNvPr>
          <p:cNvSpPr>
            <a:spLocks noGrp="1"/>
          </p:cNvSpPr>
          <p:nvPr>
            <p:ph type="dt" idx="1"/>
          </p:nvPr>
        </p:nvSpPr>
        <p:spPr>
          <a:xfrm>
            <a:off x="3941763" y="0"/>
            <a:ext cx="3014662" cy="496888"/>
          </a:xfrm>
          <a:prstGeom prst="rect">
            <a:avLst/>
          </a:prstGeom>
        </p:spPr>
        <p:txBody>
          <a:bodyPr vert="horz" lIns="96597" tIns="48299" rIns="96597" bIns="48299" rtlCol="0"/>
          <a:lstStyle>
            <a:lvl1pPr algn="r" eaLnBrk="1" fontAlgn="auto" hangingPunct="1">
              <a:spcBef>
                <a:spcPts val="0"/>
              </a:spcBef>
              <a:spcAft>
                <a:spcPts val="0"/>
              </a:spcAft>
              <a:defRPr sz="1300">
                <a:latin typeface="+mn-lt"/>
              </a:defRPr>
            </a:lvl1pPr>
          </a:lstStyle>
          <a:p>
            <a:pPr>
              <a:defRPr/>
            </a:pPr>
            <a:fld id="{245E7765-9573-417F-81CC-3D00306E214D}" type="datetimeFigureOut">
              <a:rPr lang="en-US"/>
              <a:pPr>
                <a:defRPr/>
              </a:pPr>
              <a:t>2/4/26</a:t>
            </a:fld>
            <a:endParaRPr lang="en-GB" dirty="0"/>
          </a:p>
        </p:txBody>
      </p:sp>
      <p:sp>
        <p:nvSpPr>
          <p:cNvPr id="4" name="Slide Image Placeholder 3">
            <a:extLst>
              <a:ext uri="{FF2B5EF4-FFF2-40B4-BE49-F238E27FC236}">
                <a16:creationId xmlns:a16="http://schemas.microsoft.com/office/drawing/2014/main" id="{2DFDB65A-5E3E-ADAB-9FB1-EDCAD631B335}"/>
              </a:ext>
            </a:extLst>
          </p:cNvPr>
          <p:cNvSpPr>
            <a:spLocks noGrp="1" noRot="1" noChangeAspect="1"/>
          </p:cNvSpPr>
          <p:nvPr>
            <p:ph type="sldImg" idx="2"/>
          </p:nvPr>
        </p:nvSpPr>
        <p:spPr>
          <a:xfrm>
            <a:off x="2189163" y="746125"/>
            <a:ext cx="2579687" cy="3730625"/>
          </a:xfrm>
          <a:prstGeom prst="rect">
            <a:avLst/>
          </a:prstGeom>
          <a:noFill/>
          <a:ln w="12700">
            <a:solidFill>
              <a:prstClr val="black"/>
            </a:solidFill>
          </a:ln>
        </p:spPr>
        <p:txBody>
          <a:bodyPr vert="horz" lIns="96597" tIns="48299" rIns="96597" bIns="48299" rtlCol="0" anchor="ctr"/>
          <a:lstStyle/>
          <a:p>
            <a:pPr lvl="0"/>
            <a:endParaRPr lang="en-GB" noProof="0" dirty="0"/>
          </a:p>
        </p:txBody>
      </p:sp>
      <p:sp>
        <p:nvSpPr>
          <p:cNvPr id="5" name="Notes Placeholder 4">
            <a:extLst>
              <a:ext uri="{FF2B5EF4-FFF2-40B4-BE49-F238E27FC236}">
                <a16:creationId xmlns:a16="http://schemas.microsoft.com/office/drawing/2014/main" id="{1C9158F1-F2A2-D9AC-9B5D-571683FAB394}"/>
              </a:ext>
            </a:extLst>
          </p:cNvPr>
          <p:cNvSpPr>
            <a:spLocks noGrp="1"/>
          </p:cNvSpPr>
          <p:nvPr>
            <p:ph type="body" sz="quarter" idx="3"/>
          </p:nvPr>
        </p:nvSpPr>
        <p:spPr>
          <a:xfrm>
            <a:off x="695325" y="4724400"/>
            <a:ext cx="5567363" cy="4476750"/>
          </a:xfrm>
          <a:prstGeom prst="rect">
            <a:avLst/>
          </a:prstGeom>
        </p:spPr>
        <p:txBody>
          <a:bodyPr vert="horz" lIns="96597" tIns="48299" rIns="96597" bIns="4829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9D2E9C9-32B2-CD18-7A64-9D8070A424A1}"/>
              </a:ext>
            </a:extLst>
          </p:cNvPr>
          <p:cNvSpPr>
            <a:spLocks noGrp="1"/>
          </p:cNvSpPr>
          <p:nvPr>
            <p:ph type="ftr" sz="quarter" idx="4"/>
          </p:nvPr>
        </p:nvSpPr>
        <p:spPr>
          <a:xfrm>
            <a:off x="0" y="9448800"/>
            <a:ext cx="3014663" cy="496888"/>
          </a:xfrm>
          <a:prstGeom prst="rect">
            <a:avLst/>
          </a:prstGeom>
        </p:spPr>
        <p:txBody>
          <a:bodyPr vert="horz" lIns="96597" tIns="48299" rIns="96597" bIns="48299" rtlCol="0" anchor="b"/>
          <a:lstStyle>
            <a:lvl1pPr algn="l" eaLnBrk="1" fontAlgn="auto" hangingPunct="1">
              <a:spcBef>
                <a:spcPts val="0"/>
              </a:spcBef>
              <a:spcAft>
                <a:spcPts val="0"/>
              </a:spcAft>
              <a:defRPr sz="13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5CAEF298-3722-3A4D-4D7C-DDE9612CC0B1}"/>
              </a:ext>
            </a:extLst>
          </p:cNvPr>
          <p:cNvSpPr>
            <a:spLocks noGrp="1"/>
          </p:cNvSpPr>
          <p:nvPr>
            <p:ph type="sldNum" sz="quarter" idx="5"/>
          </p:nvPr>
        </p:nvSpPr>
        <p:spPr>
          <a:xfrm>
            <a:off x="3941763" y="9448800"/>
            <a:ext cx="3014662" cy="496888"/>
          </a:xfrm>
          <a:prstGeom prst="rect">
            <a:avLst/>
          </a:prstGeom>
        </p:spPr>
        <p:txBody>
          <a:bodyPr vert="horz" lIns="96597" tIns="48299" rIns="96597" bIns="48299" rtlCol="0" anchor="b"/>
          <a:lstStyle>
            <a:lvl1pPr algn="r" eaLnBrk="1" fontAlgn="auto" hangingPunct="1">
              <a:spcBef>
                <a:spcPts val="0"/>
              </a:spcBef>
              <a:spcAft>
                <a:spcPts val="0"/>
              </a:spcAft>
              <a:defRPr sz="1300">
                <a:latin typeface="+mn-lt"/>
              </a:defRPr>
            </a:lvl1pPr>
          </a:lstStyle>
          <a:p>
            <a:pPr>
              <a:defRPr/>
            </a:pPr>
            <a:fld id="{9D5E72D9-D59C-419F-9D3F-1BAA74C64CD4}"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4</a:t>
            </a:fld>
            <a:endParaRPr lang="en-GB" dirty="0"/>
          </a:p>
        </p:txBody>
      </p:sp>
    </p:spTree>
    <p:extLst>
      <p:ext uri="{BB962C8B-B14F-4D97-AF65-F5344CB8AC3E}">
        <p14:creationId xmlns:p14="http://schemas.microsoft.com/office/powerpoint/2010/main" val="222546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30</a:t>
            </a:fld>
            <a:endParaRPr lang="en-GB" dirty="0"/>
          </a:p>
        </p:txBody>
      </p:sp>
    </p:spTree>
    <p:extLst>
      <p:ext uri="{BB962C8B-B14F-4D97-AF65-F5344CB8AC3E}">
        <p14:creationId xmlns:p14="http://schemas.microsoft.com/office/powerpoint/2010/main" val="388941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32</a:t>
            </a:fld>
            <a:endParaRPr lang="en-GB" dirty="0"/>
          </a:p>
        </p:txBody>
      </p:sp>
    </p:spTree>
    <p:extLst>
      <p:ext uri="{BB962C8B-B14F-4D97-AF65-F5344CB8AC3E}">
        <p14:creationId xmlns:p14="http://schemas.microsoft.com/office/powerpoint/2010/main" val="135075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94B22-2E68-28A1-3BE7-9F9225E33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5A8CE-E6FA-5C70-5D50-3285931A7C9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8CBDAFA2-F4A0-1073-45ED-A86E592A7C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169534-4611-7DF0-DED4-9303F04B5C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E72D9-D59C-419F-9D3F-1BAA74C64CD4}"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18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B0E60-A25E-9AC3-768F-694607BD0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BA7D-E87D-10FE-8313-BF7F31E3A9E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78A92B3-94DB-3EBD-77A0-3115D93C90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00A958-25B0-134C-DEAF-FC5A252529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E72D9-D59C-419F-9D3F-1BAA74C64CD4}"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9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F81DF-64AE-F28A-6C25-E2D1F44A7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E7DAD-B2A8-2040-0345-3D337B1F5F9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9CCF05C-D903-8393-76E9-EB7D0D41CDC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33EA077-23A5-8086-4AFD-8E03ACECFC9A}"/>
              </a:ext>
            </a:extLst>
          </p:cNvPr>
          <p:cNvSpPr>
            <a:spLocks noGrp="1"/>
          </p:cNvSpPr>
          <p:nvPr>
            <p:ph type="sldNum" sz="quarter" idx="5"/>
          </p:nvPr>
        </p:nvSpPr>
        <p:spPr/>
        <p:txBody>
          <a:bodyPr/>
          <a:lstStyle/>
          <a:p>
            <a:fld id="{61BBF475-A994-4B10-897F-44436E75C6F7}" type="slidenum">
              <a:rPr lang="en-GB" smtClean="0"/>
              <a:t>44</a:t>
            </a:fld>
            <a:endParaRPr lang="en-GB" dirty="0"/>
          </a:p>
        </p:txBody>
      </p:sp>
    </p:spTree>
    <p:extLst>
      <p:ext uri="{BB962C8B-B14F-4D97-AF65-F5344CB8AC3E}">
        <p14:creationId xmlns:p14="http://schemas.microsoft.com/office/powerpoint/2010/main" val="333013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11</a:t>
            </a:fld>
            <a:endParaRPr lang="en-GB" dirty="0"/>
          </a:p>
        </p:txBody>
      </p:sp>
    </p:spTree>
    <p:extLst>
      <p:ext uri="{BB962C8B-B14F-4D97-AF65-F5344CB8AC3E}">
        <p14:creationId xmlns:p14="http://schemas.microsoft.com/office/powerpoint/2010/main" val="109410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13</a:t>
            </a:fld>
            <a:endParaRPr lang="en-GB" dirty="0"/>
          </a:p>
        </p:txBody>
      </p:sp>
    </p:spTree>
    <p:extLst>
      <p:ext uri="{BB962C8B-B14F-4D97-AF65-F5344CB8AC3E}">
        <p14:creationId xmlns:p14="http://schemas.microsoft.com/office/powerpoint/2010/main" val="238327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14</a:t>
            </a:fld>
            <a:endParaRPr lang="en-GB" dirty="0"/>
          </a:p>
        </p:txBody>
      </p:sp>
    </p:spTree>
    <p:extLst>
      <p:ext uri="{BB962C8B-B14F-4D97-AF65-F5344CB8AC3E}">
        <p14:creationId xmlns:p14="http://schemas.microsoft.com/office/powerpoint/2010/main" val="167672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15</a:t>
            </a:fld>
            <a:endParaRPr lang="en-GB" dirty="0"/>
          </a:p>
        </p:txBody>
      </p:sp>
    </p:spTree>
    <p:extLst>
      <p:ext uri="{BB962C8B-B14F-4D97-AF65-F5344CB8AC3E}">
        <p14:creationId xmlns:p14="http://schemas.microsoft.com/office/powerpoint/2010/main" val="321073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22</a:t>
            </a:fld>
            <a:endParaRPr lang="en-GB" dirty="0"/>
          </a:p>
        </p:txBody>
      </p:sp>
    </p:spTree>
    <p:extLst>
      <p:ext uri="{BB962C8B-B14F-4D97-AF65-F5344CB8AC3E}">
        <p14:creationId xmlns:p14="http://schemas.microsoft.com/office/powerpoint/2010/main" val="293709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51 west mid 5 charing cross 7 outside of borough </a:t>
            </a:r>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24</a:t>
            </a:fld>
            <a:endParaRPr lang="en-GB" dirty="0"/>
          </a:p>
        </p:txBody>
      </p:sp>
    </p:spTree>
    <p:extLst>
      <p:ext uri="{BB962C8B-B14F-4D97-AF65-F5344CB8AC3E}">
        <p14:creationId xmlns:p14="http://schemas.microsoft.com/office/powerpoint/2010/main" val="347519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27</a:t>
            </a:fld>
            <a:endParaRPr lang="en-GB" dirty="0"/>
          </a:p>
        </p:txBody>
      </p:sp>
    </p:spTree>
    <p:extLst>
      <p:ext uri="{BB962C8B-B14F-4D97-AF65-F5344CB8AC3E}">
        <p14:creationId xmlns:p14="http://schemas.microsoft.com/office/powerpoint/2010/main" val="391292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5E72D9-D59C-419F-9D3F-1BAA74C64CD4}" type="slidenum">
              <a:rPr lang="en-GB" smtClean="0"/>
              <a:pPr>
                <a:defRPr/>
              </a:pPr>
              <a:t>28</a:t>
            </a:fld>
            <a:endParaRPr lang="en-GB" dirty="0"/>
          </a:p>
        </p:txBody>
      </p:sp>
    </p:spTree>
    <p:extLst>
      <p:ext uri="{BB962C8B-B14F-4D97-AF65-F5344CB8AC3E}">
        <p14:creationId xmlns:p14="http://schemas.microsoft.com/office/powerpoint/2010/main" val="2092105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C4AE9B-91E0-3178-C693-99F99D48477A}"/>
              </a:ext>
            </a:extLst>
          </p:cNvPr>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2" descr="Healthwatch logo_CMYK-01.png">
            <a:extLst>
              <a:ext uri="{FF2B5EF4-FFF2-40B4-BE49-F238E27FC236}">
                <a16:creationId xmlns:a16="http://schemas.microsoft.com/office/drawing/2014/main" id="{6A9C1D09-F874-5869-41C6-CF73A98486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8463" y="328613"/>
            <a:ext cx="24479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0"/>
          </p:nvPr>
        </p:nvSpPr>
        <p:spPr>
          <a:xfrm>
            <a:off x="0" y="3238488"/>
            <a:ext cx="6858000" cy="6691290"/>
          </a:xfrm>
          <a:noFill/>
        </p:spPr>
        <p:txBody>
          <a:bodyPr spcCol="360000" rtlCol="0" anchor="ctr">
            <a:noAutofit/>
          </a:bodyPr>
          <a:lstStyle>
            <a:lvl1pPr algn="ctr">
              <a:lnSpc>
                <a:spcPct val="100000"/>
              </a:lnSpc>
              <a:spcAft>
                <a:spcPts val="0"/>
              </a:spcAft>
              <a:defRPr sz="3200">
                <a:solidFill>
                  <a:schemeClr val="tx1"/>
                </a:solidFill>
              </a:defRPr>
            </a:lvl1pPr>
          </a:lstStyle>
          <a:p>
            <a:pPr lvl="0"/>
            <a:r>
              <a:rPr lang="en-US" noProof="0" dirty="0"/>
              <a:t>Click icon to add picture</a:t>
            </a:r>
            <a:endParaRPr lang="en-GB" noProof="0" dirty="0"/>
          </a:p>
        </p:txBody>
      </p:sp>
      <p:sp>
        <p:nvSpPr>
          <p:cNvPr id="2" name="Title 1"/>
          <p:cNvSpPr>
            <a:spLocks noGrp="1"/>
          </p:cNvSpPr>
          <p:nvPr>
            <p:ph type="ctrTitle"/>
          </p:nvPr>
        </p:nvSpPr>
        <p:spPr>
          <a:xfrm>
            <a:off x="433991" y="2653078"/>
            <a:ext cx="6300000" cy="612000"/>
          </a:xfrm>
        </p:spPr>
        <p:txBody>
          <a:bodyPr/>
          <a:lstStyle>
            <a:lvl1pPr>
              <a:lnSpc>
                <a:spcPts val="2200"/>
              </a:lnSpc>
              <a:defRPr sz="2000" b="0" spc="-50" baseline="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23002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de a Differenc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D856E48-944E-E339-74AD-84FFE6D70BBC}"/>
              </a:ext>
            </a:extLst>
          </p:cNvPr>
          <p:cNvCxnSpPr>
            <a:cxnSpLocks/>
          </p:cNvCxnSpPr>
          <p:nvPr userDrawn="1"/>
        </p:nvCxnSpPr>
        <p:spPr>
          <a:xfrm>
            <a:off x="549275" y="5816600"/>
            <a:ext cx="5908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7AD5457-6B0C-8644-7D37-9AA3507082F8}"/>
              </a:ext>
            </a:extLst>
          </p:cNvPr>
          <p:cNvCxnSpPr>
            <a:cxnSpLocks/>
          </p:cNvCxnSpPr>
          <p:nvPr userDrawn="1"/>
        </p:nvCxnSpPr>
        <p:spPr>
          <a:xfrm>
            <a:off x="549275" y="7761288"/>
            <a:ext cx="5908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idx="23"/>
          </p:nvPr>
        </p:nvSpPr>
        <p:spPr>
          <a:xfrm>
            <a:off x="1159200" y="4880992"/>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880992"/>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09184"/>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09184"/>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6254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6254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4" name="Slide Number Placeholder 5">
            <a:extLst>
              <a:ext uri="{FF2B5EF4-FFF2-40B4-BE49-F238E27FC236}">
                <a16:creationId xmlns:a16="http://schemas.microsoft.com/office/drawing/2014/main" id="{AA8CFDE1-FE8B-6461-0BBB-9F8724A186BE}"/>
              </a:ext>
            </a:extLst>
          </p:cNvPr>
          <p:cNvSpPr>
            <a:spLocks noGrp="1"/>
          </p:cNvSpPr>
          <p:nvPr>
            <p:ph type="sldNum" sz="quarter" idx="29"/>
          </p:nvPr>
        </p:nvSpPr>
        <p:spPr>
          <a:xfrm>
            <a:off x="5876925" y="9490075"/>
            <a:ext cx="581025" cy="358775"/>
          </a:xfrm>
        </p:spPr>
        <p:txBody>
          <a:bodyPr/>
          <a:lstStyle>
            <a:lvl1pPr>
              <a:defRPr/>
            </a:lvl1pPr>
          </a:lstStyle>
          <a:p>
            <a:pPr>
              <a:defRPr/>
            </a:pPr>
            <a:fld id="{A199A378-CC7C-46BF-9F16-AE716B3C61BE}" type="slidenum">
              <a:rPr lang="en-GB"/>
              <a:pPr>
                <a:defRPr/>
              </a:pPr>
              <a:t>‹#›</a:t>
            </a:fld>
            <a:endParaRPr lang="en-GB" dirty="0"/>
          </a:p>
        </p:txBody>
      </p:sp>
      <p:sp>
        <p:nvSpPr>
          <p:cNvPr id="5" name="Footer Placeholder 59">
            <a:extLst>
              <a:ext uri="{FF2B5EF4-FFF2-40B4-BE49-F238E27FC236}">
                <a16:creationId xmlns:a16="http://schemas.microsoft.com/office/drawing/2014/main" id="{A0B8E6EF-C64C-4DCD-2E6F-DC1A407DCFFB}"/>
              </a:ext>
            </a:extLst>
          </p:cNvPr>
          <p:cNvSpPr>
            <a:spLocks noGrp="1"/>
          </p:cNvSpPr>
          <p:nvPr>
            <p:ph type="ftr" sz="quarter" idx="30"/>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00884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3" descr="P8 Background shape.png">
            <a:extLst>
              <a:ext uri="{FF2B5EF4-FFF2-40B4-BE49-F238E27FC236}">
                <a16:creationId xmlns:a16="http://schemas.microsoft.com/office/drawing/2014/main" id="{D52579C1-C632-AB23-D5DD-3E5332C7D3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70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B73BDB45-3F2D-1D97-6846-CF4218A583A7}"/>
              </a:ext>
            </a:extLst>
          </p:cNvPr>
          <p:cNvCxnSpPr/>
          <p:nvPr userDrawn="1"/>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spcCol="360000" rtlCol="0" anchor="ctr">
            <a:noAutofit/>
          </a:bodyPr>
          <a:lstStyle>
            <a:lvl1pPr algn="ctr">
              <a:defRPr sz="2800">
                <a:solidFill>
                  <a:schemeClr val="tx1"/>
                </a:solidFill>
              </a:defRPr>
            </a:lvl1pPr>
          </a:lstStyle>
          <a:p>
            <a:pPr lvl="0"/>
            <a:r>
              <a:rPr lang="en-GB" noProof="0" dirty="0"/>
              <a:t>Click icon to add picture</a:t>
            </a:r>
          </a:p>
        </p:txBody>
      </p:sp>
      <p:sp>
        <p:nvSpPr>
          <p:cNvPr id="12" name="Text Placeholder 11"/>
          <p:cNvSpPr>
            <a:spLocks noGrp="1"/>
          </p:cNvSpPr>
          <p:nvPr>
            <p:ph type="body" sz="quarter" idx="15"/>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US" noProof="0"/>
              <a:t>Click to edit Master text styles</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ACC618D5-7BE8-E1AE-8EF1-A1955FFF350D}"/>
              </a:ext>
            </a:extLst>
          </p:cNvPr>
          <p:cNvSpPr>
            <a:spLocks noGrp="1"/>
          </p:cNvSpPr>
          <p:nvPr>
            <p:ph type="sldNum" sz="quarter" idx="17"/>
          </p:nvPr>
        </p:nvSpPr>
        <p:spPr/>
        <p:txBody>
          <a:bodyPr/>
          <a:lstStyle>
            <a:lvl1pPr>
              <a:defRPr>
                <a:solidFill>
                  <a:schemeClr val="bg1"/>
                </a:solidFill>
              </a:defRPr>
            </a:lvl1pPr>
          </a:lstStyle>
          <a:p>
            <a:pPr>
              <a:defRPr/>
            </a:pPr>
            <a:fld id="{57FFB195-CBF4-4847-93FF-A7BE3456BE5F}" type="slidenum">
              <a:rPr lang="en-GB"/>
              <a:pPr>
                <a:defRPr/>
              </a:pPr>
              <a:t>‹#›</a:t>
            </a:fld>
            <a:endParaRPr lang="en-GB" dirty="0"/>
          </a:p>
        </p:txBody>
      </p:sp>
      <p:sp>
        <p:nvSpPr>
          <p:cNvPr id="5" name="Footer Placeholder 59">
            <a:extLst>
              <a:ext uri="{FF2B5EF4-FFF2-40B4-BE49-F238E27FC236}">
                <a16:creationId xmlns:a16="http://schemas.microsoft.com/office/drawing/2014/main" id="{CEB529AF-C730-663F-D677-972EDA56E18E}"/>
              </a:ext>
            </a:extLst>
          </p:cNvPr>
          <p:cNvSpPr>
            <a:spLocks noGrp="1"/>
          </p:cNvSpPr>
          <p:nvPr>
            <p:ph type="ftr" sz="quarter" idx="18"/>
          </p:nvPr>
        </p:nvSpPr>
        <p:spPr/>
        <p:txBody>
          <a:bodyPr/>
          <a:lstStyle>
            <a:lvl1pPr>
              <a:defRPr>
                <a:solidFill>
                  <a:schemeClr val="bg1"/>
                </a:solidFill>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47730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321200"/>
            <a:ext cx="5940000" cy="1836000"/>
          </a:xfrm>
        </p:spPr>
        <p:txBody>
          <a:bodyPr/>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D9640F8B-57D3-73F2-EBDA-989203E9BEB2}"/>
              </a:ext>
            </a:extLst>
          </p:cNvPr>
          <p:cNvSpPr>
            <a:spLocks noGrp="1"/>
          </p:cNvSpPr>
          <p:nvPr>
            <p:ph type="sldNum" sz="quarter" idx="18"/>
          </p:nvPr>
        </p:nvSpPr>
        <p:spPr/>
        <p:txBody>
          <a:bodyPr/>
          <a:lstStyle>
            <a:lvl1pPr>
              <a:defRPr/>
            </a:lvl1pPr>
          </a:lstStyle>
          <a:p>
            <a:pPr>
              <a:defRPr/>
            </a:pPr>
            <a:fld id="{2E8CE7D8-33C8-4C14-A8A0-8CCA73501E06}" type="slidenum">
              <a:rPr lang="en-GB"/>
              <a:pPr>
                <a:defRPr/>
              </a:pPr>
              <a:t>‹#›</a:t>
            </a:fld>
            <a:endParaRPr lang="en-GB" dirty="0"/>
          </a:p>
        </p:txBody>
      </p:sp>
      <p:sp>
        <p:nvSpPr>
          <p:cNvPr id="3" name="Footer Placeholder 59">
            <a:extLst>
              <a:ext uri="{FF2B5EF4-FFF2-40B4-BE49-F238E27FC236}">
                <a16:creationId xmlns:a16="http://schemas.microsoft.com/office/drawing/2014/main" id="{65878486-C3BD-12F0-99E8-52E1A887110F}"/>
              </a:ext>
            </a:extLst>
          </p:cNvPr>
          <p:cNvSpPr>
            <a:spLocks noGrp="1"/>
          </p:cNvSpPr>
          <p:nvPr>
            <p:ph type="ftr" sz="quarter" idx="19"/>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21339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321200"/>
            <a:ext cx="5940000" cy="2772000"/>
          </a:xfrm>
        </p:spPr>
        <p:txBody>
          <a:bodyPr/>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2" name="Slide Number Placeholder 5">
            <a:extLst>
              <a:ext uri="{FF2B5EF4-FFF2-40B4-BE49-F238E27FC236}">
                <a16:creationId xmlns:a16="http://schemas.microsoft.com/office/drawing/2014/main" id="{E3CD6775-76A0-0527-086F-AEAA4165C272}"/>
              </a:ext>
            </a:extLst>
          </p:cNvPr>
          <p:cNvSpPr>
            <a:spLocks noGrp="1"/>
          </p:cNvSpPr>
          <p:nvPr>
            <p:ph type="sldNum" sz="quarter" idx="17"/>
          </p:nvPr>
        </p:nvSpPr>
        <p:spPr/>
        <p:txBody>
          <a:bodyPr/>
          <a:lstStyle>
            <a:lvl1pPr>
              <a:defRPr/>
            </a:lvl1pPr>
          </a:lstStyle>
          <a:p>
            <a:pPr>
              <a:defRPr/>
            </a:pPr>
            <a:fld id="{03857D44-E443-4E3B-839F-599771BAEF1C}" type="slidenum">
              <a:rPr lang="en-GB"/>
              <a:pPr>
                <a:defRPr/>
              </a:pPr>
              <a:t>‹#›</a:t>
            </a:fld>
            <a:endParaRPr lang="en-GB" dirty="0"/>
          </a:p>
        </p:txBody>
      </p:sp>
      <p:sp>
        <p:nvSpPr>
          <p:cNvPr id="3" name="Footer Placeholder 59">
            <a:extLst>
              <a:ext uri="{FF2B5EF4-FFF2-40B4-BE49-F238E27FC236}">
                <a16:creationId xmlns:a16="http://schemas.microsoft.com/office/drawing/2014/main" id="{922994F9-CCB0-DE3C-1719-D87F3C15961C}"/>
              </a:ext>
            </a:extLst>
          </p:cNvPr>
          <p:cNvSpPr>
            <a:spLocks noGrp="1"/>
          </p:cNvSpPr>
          <p:nvPr>
            <p:ph type="ftr" sz="quarter" idx="18"/>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26116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1200"/>
            <a:ext cx="5976000" cy="631404"/>
          </a:xfrm>
        </p:spPr>
        <p:txBody>
          <a:bodyPr/>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1620000" y="4765874"/>
            <a:ext cx="4752000" cy="1861106"/>
          </a:xfrm>
        </p:spPr>
        <p:txBody>
          <a:bodyPr/>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1630751" y="7093330"/>
            <a:ext cx="4752000" cy="1836000"/>
          </a:xfrm>
        </p:spPr>
        <p:txBody>
          <a:bodyPr/>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2" name="Slide Number Placeholder 5">
            <a:extLst>
              <a:ext uri="{FF2B5EF4-FFF2-40B4-BE49-F238E27FC236}">
                <a16:creationId xmlns:a16="http://schemas.microsoft.com/office/drawing/2014/main" id="{3EA08110-1C98-0F0E-E73F-D5305A8C3AC8}"/>
              </a:ext>
            </a:extLst>
          </p:cNvPr>
          <p:cNvSpPr>
            <a:spLocks noGrp="1"/>
          </p:cNvSpPr>
          <p:nvPr>
            <p:ph type="sldNum" sz="quarter" idx="23"/>
          </p:nvPr>
        </p:nvSpPr>
        <p:spPr/>
        <p:txBody>
          <a:bodyPr/>
          <a:lstStyle>
            <a:lvl1pPr>
              <a:defRPr/>
            </a:lvl1pPr>
          </a:lstStyle>
          <a:p>
            <a:pPr>
              <a:defRPr/>
            </a:pPr>
            <a:fld id="{F61D7431-0798-4A40-9905-BF7155E84828}" type="slidenum">
              <a:rPr lang="en-GB"/>
              <a:pPr>
                <a:defRPr/>
              </a:pPr>
              <a:t>‹#›</a:t>
            </a:fld>
            <a:endParaRPr lang="en-GB" dirty="0"/>
          </a:p>
        </p:txBody>
      </p:sp>
      <p:sp>
        <p:nvSpPr>
          <p:cNvPr id="3" name="Footer Placeholder 59">
            <a:extLst>
              <a:ext uri="{FF2B5EF4-FFF2-40B4-BE49-F238E27FC236}">
                <a16:creationId xmlns:a16="http://schemas.microsoft.com/office/drawing/2014/main" id="{E93A33A6-CD58-FE22-61FA-C4A91FDCE175}"/>
              </a:ext>
            </a:extLst>
          </p:cNvPr>
          <p:cNvSpPr>
            <a:spLocks noGrp="1"/>
          </p:cNvSpPr>
          <p:nvPr>
            <p:ph type="ftr" sz="quarter" idx="24"/>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523731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2" name="Picture 3" descr="P8 Background shape.png">
            <a:extLst>
              <a:ext uri="{FF2B5EF4-FFF2-40B4-BE49-F238E27FC236}">
                <a16:creationId xmlns:a16="http://schemas.microsoft.com/office/drawing/2014/main" id="{603090BA-1E4F-6AA7-8066-0A57E79CE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61175" cy="970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3BAEDAC9-FD9A-D3BD-BFE1-7F62D792A457}"/>
              </a:ext>
            </a:extLst>
          </p:cNvPr>
          <p:cNvCxnSpPr/>
          <p:nvPr userDrawn="1"/>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spcCol="360000" rtlCol="0" anchor="ctr">
            <a:noAutofit/>
          </a:bodyPr>
          <a:lstStyle>
            <a:lvl1pPr algn="ctr">
              <a:defRPr sz="2800">
                <a:solidFill>
                  <a:schemeClr val="tx1"/>
                </a:solidFill>
              </a:defRPr>
            </a:lvl1pPr>
          </a:lstStyle>
          <a:p>
            <a:pPr lvl="0"/>
            <a:r>
              <a:rPr lang="en-GB" noProof="0" dirty="0"/>
              <a:t>Click icon to add picture</a:t>
            </a:r>
          </a:p>
        </p:txBody>
      </p:sp>
      <p:sp>
        <p:nvSpPr>
          <p:cNvPr id="12" name="Text Placeholder 11"/>
          <p:cNvSpPr>
            <a:spLocks noGrp="1"/>
          </p:cNvSpPr>
          <p:nvPr>
            <p:ph type="body" sz="quarter" idx="15"/>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US" noProof="0"/>
              <a:t>Click to edit Master text styles</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9009FFED-FAED-5419-6DBF-5E412EC1DA4C}"/>
              </a:ext>
            </a:extLst>
          </p:cNvPr>
          <p:cNvSpPr>
            <a:spLocks noGrp="1"/>
          </p:cNvSpPr>
          <p:nvPr>
            <p:ph type="sldNum" sz="quarter" idx="17"/>
          </p:nvPr>
        </p:nvSpPr>
        <p:spPr/>
        <p:txBody>
          <a:bodyPr/>
          <a:lstStyle>
            <a:lvl1pPr>
              <a:defRPr>
                <a:solidFill>
                  <a:schemeClr val="bg1"/>
                </a:solidFill>
              </a:defRPr>
            </a:lvl1pPr>
          </a:lstStyle>
          <a:p>
            <a:pPr>
              <a:defRPr/>
            </a:pPr>
            <a:fld id="{5D9A1D38-5995-4D30-9A37-D5DCEDAF63D6}" type="slidenum">
              <a:rPr lang="en-GB"/>
              <a:pPr>
                <a:defRPr/>
              </a:pPr>
              <a:t>‹#›</a:t>
            </a:fld>
            <a:endParaRPr lang="en-GB" dirty="0"/>
          </a:p>
        </p:txBody>
      </p:sp>
      <p:sp>
        <p:nvSpPr>
          <p:cNvPr id="5" name="Footer Placeholder 59">
            <a:extLst>
              <a:ext uri="{FF2B5EF4-FFF2-40B4-BE49-F238E27FC236}">
                <a16:creationId xmlns:a16="http://schemas.microsoft.com/office/drawing/2014/main" id="{B46A4ED7-6EAF-67D0-0298-AB053DEB655A}"/>
              </a:ext>
            </a:extLst>
          </p:cNvPr>
          <p:cNvSpPr>
            <a:spLocks noGrp="1"/>
          </p:cNvSpPr>
          <p:nvPr>
            <p:ph type="ftr" sz="quarter" idx="18"/>
          </p:nvPr>
        </p:nvSpPr>
        <p:spPr/>
        <p:txBody>
          <a:bodyPr/>
          <a:lstStyle>
            <a:lvl1pPr>
              <a:defRPr>
                <a:solidFill>
                  <a:schemeClr val="bg1"/>
                </a:solidFill>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30763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469578" y="5217418"/>
            <a:ext cx="5832000" cy="3204000"/>
          </a:xfrm>
        </p:spPr>
        <p:txBody>
          <a:bodyPr/>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Picture Placeholder 18"/>
          <p:cNvSpPr>
            <a:spLocks noGrp="1"/>
          </p:cNvSpPr>
          <p:nvPr>
            <p:ph type="pic" sz="quarter" idx="22"/>
          </p:nvPr>
        </p:nvSpPr>
        <p:spPr>
          <a:xfrm>
            <a:off x="3534298" y="1515193"/>
            <a:ext cx="2772000" cy="2000250"/>
          </a:xfrm>
        </p:spPr>
        <p:txBody>
          <a:bodyPr spcCol="360000" rtlCol="0">
            <a:noAutofit/>
          </a:bodyPr>
          <a:lstStyle/>
          <a:p>
            <a:pPr lvl="0"/>
            <a:r>
              <a:rPr lang="en-GB" noProof="0" dirty="0"/>
              <a:t>Click icon to add picture</a:t>
            </a:r>
          </a:p>
        </p:txBody>
      </p:sp>
      <p:sp>
        <p:nvSpPr>
          <p:cNvPr id="20" name="Picture Placeholder 18"/>
          <p:cNvSpPr>
            <a:spLocks noGrp="1"/>
          </p:cNvSpPr>
          <p:nvPr>
            <p:ph type="pic" sz="quarter" idx="23"/>
          </p:nvPr>
        </p:nvSpPr>
        <p:spPr>
          <a:xfrm>
            <a:off x="3536386" y="5226240"/>
            <a:ext cx="2772000" cy="2000250"/>
          </a:xfrm>
        </p:spPr>
        <p:txBody>
          <a:bodyPr spcCol="360000" rtlCol="0">
            <a:noAutofit/>
          </a:bodyPr>
          <a:lstStyle/>
          <a:p>
            <a:pPr lvl="0"/>
            <a:r>
              <a:rPr lang="en-GB" noProof="0" dirty="0"/>
              <a:t>Click icon to add picture</a:t>
            </a:r>
          </a:p>
        </p:txBody>
      </p:sp>
      <p:sp>
        <p:nvSpPr>
          <p:cNvPr id="2" name="Slide Number Placeholder 5">
            <a:extLst>
              <a:ext uri="{FF2B5EF4-FFF2-40B4-BE49-F238E27FC236}">
                <a16:creationId xmlns:a16="http://schemas.microsoft.com/office/drawing/2014/main" id="{88F273B0-EFDC-5621-351D-0A6C099BEAA8}"/>
              </a:ext>
            </a:extLst>
          </p:cNvPr>
          <p:cNvSpPr>
            <a:spLocks noGrp="1"/>
          </p:cNvSpPr>
          <p:nvPr>
            <p:ph type="sldNum" sz="quarter" idx="24"/>
          </p:nvPr>
        </p:nvSpPr>
        <p:spPr/>
        <p:txBody>
          <a:bodyPr/>
          <a:lstStyle>
            <a:lvl1pPr>
              <a:defRPr/>
            </a:lvl1pPr>
          </a:lstStyle>
          <a:p>
            <a:pPr>
              <a:defRPr/>
            </a:pPr>
            <a:fld id="{483F6C80-B488-4704-96BF-633569751F1B}" type="slidenum">
              <a:rPr lang="en-GB"/>
              <a:pPr>
                <a:defRPr/>
              </a:pPr>
              <a:t>‹#›</a:t>
            </a:fld>
            <a:endParaRPr lang="en-GB" dirty="0"/>
          </a:p>
        </p:txBody>
      </p:sp>
      <p:sp>
        <p:nvSpPr>
          <p:cNvPr id="3" name="Footer Placeholder 59">
            <a:extLst>
              <a:ext uri="{FF2B5EF4-FFF2-40B4-BE49-F238E27FC236}">
                <a16:creationId xmlns:a16="http://schemas.microsoft.com/office/drawing/2014/main" id="{53A9393D-5DBE-5034-4ECB-68DA98F26B87}"/>
              </a:ext>
            </a:extLst>
          </p:cNvPr>
          <p:cNvSpPr>
            <a:spLocks noGrp="1"/>
          </p:cNvSpPr>
          <p:nvPr>
            <p:ph type="ftr" sz="quarter" idx="25"/>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55161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2" name="Picture 3" descr="P8 Background shape.png">
            <a:extLst>
              <a:ext uri="{FF2B5EF4-FFF2-40B4-BE49-F238E27FC236}">
                <a16:creationId xmlns:a16="http://schemas.microsoft.com/office/drawing/2014/main" id="{ABE89199-AB78-0E0F-97D9-C6E93E65E0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61175" cy="970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AA27CB71-68AE-BC97-204B-D1980AE8ED4D}"/>
              </a:ext>
            </a:extLst>
          </p:cNvPr>
          <p:cNvCxnSpPr/>
          <p:nvPr userDrawn="1"/>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spcCol="360000" rtlCol="0" anchor="ctr">
            <a:noAutofit/>
          </a:bodyPr>
          <a:lstStyle>
            <a:lvl1pPr algn="ctr">
              <a:defRPr sz="2800">
                <a:solidFill>
                  <a:schemeClr val="tx1"/>
                </a:solidFill>
              </a:defRPr>
            </a:lvl1pPr>
          </a:lstStyle>
          <a:p>
            <a:pPr lvl="0"/>
            <a:r>
              <a:rPr lang="en-GB" noProof="0" dirty="0"/>
              <a:t>Click icon to add picture</a:t>
            </a:r>
          </a:p>
        </p:txBody>
      </p:sp>
      <p:sp>
        <p:nvSpPr>
          <p:cNvPr id="12" name="Text Placeholder 11"/>
          <p:cNvSpPr>
            <a:spLocks noGrp="1"/>
          </p:cNvSpPr>
          <p:nvPr>
            <p:ph type="body" sz="quarter" idx="15"/>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US" noProof="0"/>
              <a:t>Click to edit Master text styles</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ACAC50DF-68E4-51B8-C396-F33A5CCB32E3}"/>
              </a:ext>
            </a:extLst>
          </p:cNvPr>
          <p:cNvSpPr>
            <a:spLocks noGrp="1"/>
          </p:cNvSpPr>
          <p:nvPr>
            <p:ph type="sldNum" sz="quarter" idx="17"/>
          </p:nvPr>
        </p:nvSpPr>
        <p:spPr/>
        <p:txBody>
          <a:bodyPr/>
          <a:lstStyle>
            <a:lvl1pPr>
              <a:defRPr>
                <a:solidFill>
                  <a:schemeClr val="bg1"/>
                </a:solidFill>
              </a:defRPr>
            </a:lvl1pPr>
          </a:lstStyle>
          <a:p>
            <a:pPr>
              <a:defRPr/>
            </a:pPr>
            <a:fld id="{F6FDF725-3DC7-461F-B99C-B5F476026634}" type="slidenum">
              <a:rPr lang="en-GB"/>
              <a:pPr>
                <a:defRPr/>
              </a:pPr>
              <a:t>‹#›</a:t>
            </a:fld>
            <a:endParaRPr lang="en-GB" dirty="0"/>
          </a:p>
        </p:txBody>
      </p:sp>
      <p:sp>
        <p:nvSpPr>
          <p:cNvPr id="5" name="Footer Placeholder 59">
            <a:extLst>
              <a:ext uri="{FF2B5EF4-FFF2-40B4-BE49-F238E27FC236}">
                <a16:creationId xmlns:a16="http://schemas.microsoft.com/office/drawing/2014/main" id="{3F7C37EF-E37B-F645-8485-5EDA5BC39565}"/>
              </a:ext>
            </a:extLst>
          </p:cNvPr>
          <p:cNvSpPr>
            <a:spLocks noGrp="1"/>
          </p:cNvSpPr>
          <p:nvPr>
            <p:ph type="ftr" sz="quarter" idx="18"/>
          </p:nvPr>
        </p:nvSpPr>
        <p:spPr/>
        <p:txBody>
          <a:bodyPr/>
          <a:lstStyle>
            <a:lvl1pPr>
              <a:defRPr>
                <a:solidFill>
                  <a:schemeClr val="bg1"/>
                </a:solidFill>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402104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095348"/>
            <a:ext cx="5940000" cy="8286808"/>
          </a:xfrm>
        </p:spPr>
        <p:txBody>
          <a:bodyPr/>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F6913ABA-B68B-FCB8-AFB6-5A566EF3C201}"/>
              </a:ext>
            </a:extLst>
          </p:cNvPr>
          <p:cNvSpPr>
            <a:spLocks noGrp="1"/>
          </p:cNvSpPr>
          <p:nvPr>
            <p:ph type="sldNum" sz="quarter" idx="14"/>
          </p:nvPr>
        </p:nvSpPr>
        <p:spPr/>
        <p:txBody>
          <a:bodyPr/>
          <a:lstStyle>
            <a:lvl1pPr>
              <a:defRPr/>
            </a:lvl1pPr>
          </a:lstStyle>
          <a:p>
            <a:pPr>
              <a:defRPr/>
            </a:pPr>
            <a:fld id="{5D6FEF83-7127-4359-9353-AE7433EC7B48}" type="slidenum">
              <a:rPr lang="en-GB"/>
              <a:pPr>
                <a:defRPr/>
              </a:pPr>
              <a:t>‹#›</a:t>
            </a:fld>
            <a:endParaRPr lang="en-GB" dirty="0"/>
          </a:p>
        </p:txBody>
      </p:sp>
      <p:sp>
        <p:nvSpPr>
          <p:cNvPr id="3" name="Footer Placeholder 59">
            <a:extLst>
              <a:ext uri="{FF2B5EF4-FFF2-40B4-BE49-F238E27FC236}">
                <a16:creationId xmlns:a16="http://schemas.microsoft.com/office/drawing/2014/main" id="{B31EBC98-6745-F055-B4B3-774CE862DD17}"/>
              </a:ext>
            </a:extLst>
          </p:cNvPr>
          <p:cNvSpPr>
            <a:spLocks noGrp="1"/>
          </p:cNvSpPr>
          <p:nvPr>
            <p:ph type="ftr" sz="quarter" idx="15"/>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4036311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spcCol="360000" rtlCol="0" anchor="ctr">
            <a:noAutofit/>
          </a:bodyPr>
          <a:lstStyle>
            <a:lvl1pPr algn="ctr">
              <a:defRPr sz="1400">
                <a:solidFill>
                  <a:schemeClr val="tx1"/>
                </a:solidFill>
              </a:defRPr>
            </a:lvl1pPr>
          </a:lstStyle>
          <a:p>
            <a:pPr lvl="0"/>
            <a:r>
              <a:rPr lang="en-GB" noProof="0" dirty="0"/>
              <a:t>Click icon to add table</a:t>
            </a:r>
          </a:p>
        </p:txBody>
      </p:sp>
      <p:sp>
        <p:nvSpPr>
          <p:cNvPr id="2" name="Slide Number Placeholder 5">
            <a:extLst>
              <a:ext uri="{FF2B5EF4-FFF2-40B4-BE49-F238E27FC236}">
                <a16:creationId xmlns:a16="http://schemas.microsoft.com/office/drawing/2014/main" id="{D7FF6A39-A223-6F8F-B9C2-914C06D0F3E7}"/>
              </a:ext>
            </a:extLst>
          </p:cNvPr>
          <p:cNvSpPr>
            <a:spLocks noGrp="1"/>
          </p:cNvSpPr>
          <p:nvPr>
            <p:ph type="sldNum" sz="quarter" idx="20"/>
          </p:nvPr>
        </p:nvSpPr>
        <p:spPr/>
        <p:txBody>
          <a:bodyPr/>
          <a:lstStyle>
            <a:lvl1pPr>
              <a:defRPr/>
            </a:lvl1pPr>
          </a:lstStyle>
          <a:p>
            <a:pPr>
              <a:defRPr/>
            </a:pPr>
            <a:fld id="{4548816F-3B05-4003-B53B-C34ABBF64344}" type="slidenum">
              <a:rPr lang="en-GB"/>
              <a:pPr>
                <a:defRPr/>
              </a:pPr>
              <a:t>‹#›</a:t>
            </a:fld>
            <a:endParaRPr lang="en-GB" dirty="0"/>
          </a:p>
        </p:txBody>
      </p:sp>
      <p:sp>
        <p:nvSpPr>
          <p:cNvPr id="3" name="Footer Placeholder 59">
            <a:extLst>
              <a:ext uri="{FF2B5EF4-FFF2-40B4-BE49-F238E27FC236}">
                <a16:creationId xmlns:a16="http://schemas.microsoft.com/office/drawing/2014/main" id="{1C0AD675-0C83-F126-D52B-314A0D5869C3}"/>
              </a:ext>
            </a:extLst>
          </p:cNvPr>
          <p:cNvSpPr>
            <a:spLocks noGrp="1"/>
          </p:cNvSpPr>
          <p:nvPr>
            <p:ph type="ftr" sz="quarter" idx="2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83962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8DA9B-E0D0-9537-751F-16B2F9AA3B57}"/>
              </a:ext>
            </a:extLst>
          </p:cNvPr>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2" descr="Healthwatch logo_CMYK-01.png">
            <a:extLst>
              <a:ext uri="{FF2B5EF4-FFF2-40B4-BE49-F238E27FC236}">
                <a16:creationId xmlns:a16="http://schemas.microsoft.com/office/drawing/2014/main" id="{1BE64D26-96EB-1D3A-7215-E142D0674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8463" y="328613"/>
            <a:ext cx="2447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0"/>
          </p:nvPr>
        </p:nvSpPr>
        <p:spPr>
          <a:xfrm>
            <a:off x="0" y="3238488"/>
            <a:ext cx="6858000" cy="6691290"/>
          </a:xfrm>
          <a:noFill/>
        </p:spPr>
        <p:txBody>
          <a:bodyPr spcCol="360000" rtlCol="0" anchor="ctr">
            <a:noAutofit/>
          </a:bodyPr>
          <a:lstStyle>
            <a:lvl1pPr algn="ctr">
              <a:lnSpc>
                <a:spcPct val="100000"/>
              </a:lnSpc>
              <a:spcAft>
                <a:spcPts val="0"/>
              </a:spcAft>
              <a:defRPr sz="3200">
                <a:solidFill>
                  <a:schemeClr val="tx1"/>
                </a:solidFill>
              </a:defRPr>
            </a:lvl1pPr>
          </a:lstStyle>
          <a:p>
            <a:pPr lvl="0"/>
            <a:r>
              <a:rPr lang="en-US" noProof="0" dirty="0"/>
              <a:t>Click icon to add picture</a:t>
            </a:r>
            <a:endParaRPr lang="en-GB" noProof="0" dirty="0"/>
          </a:p>
        </p:txBody>
      </p:sp>
      <p:sp>
        <p:nvSpPr>
          <p:cNvPr id="2" name="Title 1"/>
          <p:cNvSpPr>
            <a:spLocks noGrp="1"/>
          </p:cNvSpPr>
          <p:nvPr>
            <p:ph type="ctrTitle"/>
          </p:nvPr>
        </p:nvSpPr>
        <p:spPr>
          <a:xfrm>
            <a:off x="433991" y="2653078"/>
            <a:ext cx="6300000" cy="612000"/>
          </a:xfrm>
        </p:spPr>
        <p:txBody>
          <a:bodyPr/>
          <a:lstStyle>
            <a:lvl1pPr>
              <a:lnSpc>
                <a:spcPts val="2200"/>
              </a:lnSpc>
              <a:defRPr sz="2000" b="0" spc="-50" baseline="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301780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Content Placeholder 2"/>
          <p:cNvSpPr>
            <a:spLocks noGrp="1"/>
          </p:cNvSpPr>
          <p:nvPr>
            <p:ph idx="13"/>
          </p:nvPr>
        </p:nvSpPr>
        <p:spPr>
          <a:xfrm>
            <a:off x="2177029" y="7498372"/>
            <a:ext cx="4068000" cy="1598032"/>
          </a:xfrm>
        </p:spPr>
        <p:txBody>
          <a:bodyPr/>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
          </p:nvPr>
        </p:nvSpPr>
        <p:spPr>
          <a:xfrm>
            <a:off x="3557594" y="1077440"/>
            <a:ext cx="2880000" cy="1944000"/>
          </a:xfrm>
        </p:spPr>
        <p:txBody>
          <a:bodyPr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icture Placeholder 14"/>
          <p:cNvSpPr>
            <a:spLocks noGrp="1"/>
          </p:cNvSpPr>
          <p:nvPr>
            <p:ph type="pic" sz="quarter" idx="15"/>
          </p:nvPr>
        </p:nvSpPr>
        <p:spPr>
          <a:xfrm>
            <a:off x="414315" y="1083249"/>
            <a:ext cx="2880000" cy="1908000"/>
          </a:xfrm>
        </p:spPr>
        <p:txBody>
          <a:bodyPr spcCol="360000" rtlCol="0" anchor="ctr">
            <a:noAutofit/>
          </a:bodyPr>
          <a:lstStyle>
            <a:lvl1pPr algn="ctr">
              <a:lnSpc>
                <a:spcPct val="100000"/>
              </a:lnSpc>
              <a:spcAft>
                <a:spcPts val="0"/>
              </a:spcAft>
              <a:defRPr>
                <a:solidFill>
                  <a:schemeClr val="tx1"/>
                </a:solidFill>
              </a:defRPr>
            </a:lvl1pPr>
          </a:lstStyle>
          <a:p>
            <a:pPr lvl="0"/>
            <a:r>
              <a:rPr lang="en-GB" noProof="0" dirty="0"/>
              <a:t>Click icon to add picture</a:t>
            </a:r>
          </a:p>
        </p:txBody>
      </p:sp>
      <p:sp>
        <p:nvSpPr>
          <p:cNvPr id="22" name="Picture Placeholder 14"/>
          <p:cNvSpPr>
            <a:spLocks noGrp="1"/>
          </p:cNvSpPr>
          <p:nvPr>
            <p:ph type="pic" sz="quarter" idx="16"/>
          </p:nvPr>
        </p:nvSpPr>
        <p:spPr>
          <a:xfrm>
            <a:off x="414111" y="3172349"/>
            <a:ext cx="2880000" cy="1908000"/>
          </a:xfrm>
        </p:spPr>
        <p:txBody>
          <a:bodyPr spcCol="360000" rtlCol="0" anchor="ctr">
            <a:noAutofit/>
          </a:bodyPr>
          <a:lstStyle>
            <a:lvl1pPr algn="ctr">
              <a:lnSpc>
                <a:spcPct val="100000"/>
              </a:lnSpc>
              <a:spcAft>
                <a:spcPts val="0"/>
              </a:spcAft>
              <a:defRPr>
                <a:solidFill>
                  <a:schemeClr val="tx1"/>
                </a:solidFill>
              </a:defRPr>
            </a:lvl1pPr>
          </a:lstStyle>
          <a:p>
            <a:pPr lvl="0"/>
            <a:r>
              <a:rPr lang="en-GB" noProof="0" dirty="0"/>
              <a:t>Click icon to add picture</a:t>
            </a:r>
          </a:p>
        </p:txBody>
      </p:sp>
      <p:sp>
        <p:nvSpPr>
          <p:cNvPr id="23" name="Picture Placeholder 14"/>
          <p:cNvSpPr>
            <a:spLocks noGrp="1"/>
          </p:cNvSpPr>
          <p:nvPr>
            <p:ph type="pic" sz="quarter" idx="17"/>
          </p:nvPr>
        </p:nvSpPr>
        <p:spPr>
          <a:xfrm>
            <a:off x="414111" y="5251703"/>
            <a:ext cx="2880000" cy="1908000"/>
          </a:xfrm>
        </p:spPr>
        <p:txBody>
          <a:bodyPr spcCol="360000" rtlCol="0" anchor="ctr">
            <a:noAutofit/>
          </a:bodyPr>
          <a:lstStyle>
            <a:lvl1pPr algn="ctr">
              <a:lnSpc>
                <a:spcPct val="100000"/>
              </a:lnSpc>
              <a:spcAft>
                <a:spcPts val="0"/>
              </a:spcAft>
              <a:defRPr>
                <a:solidFill>
                  <a:schemeClr val="tx1"/>
                </a:solidFill>
              </a:defRPr>
            </a:lvl1pPr>
          </a:lstStyle>
          <a:p>
            <a:pPr lvl="0"/>
            <a:r>
              <a:rPr lang="en-GB" noProof="0" dirty="0"/>
              <a:t>Click icon to add picture</a:t>
            </a:r>
          </a:p>
        </p:txBody>
      </p:sp>
      <p:sp>
        <p:nvSpPr>
          <p:cNvPr id="24" name="Content Placeholder 2"/>
          <p:cNvSpPr>
            <a:spLocks noGrp="1"/>
          </p:cNvSpPr>
          <p:nvPr>
            <p:ph idx="18"/>
          </p:nvPr>
        </p:nvSpPr>
        <p:spPr>
          <a:xfrm>
            <a:off x="3557594" y="3152273"/>
            <a:ext cx="2880000" cy="1944000"/>
          </a:xfrm>
        </p:spPr>
        <p:txBody>
          <a:bodyPr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9"/>
          </p:nvPr>
        </p:nvSpPr>
        <p:spPr>
          <a:xfrm>
            <a:off x="3557594" y="5238071"/>
            <a:ext cx="2880000" cy="1944000"/>
          </a:xfrm>
        </p:spPr>
        <p:txBody>
          <a:bodyPr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E995F140-B806-8E33-C0F7-AEB957F3B089}"/>
              </a:ext>
            </a:extLst>
          </p:cNvPr>
          <p:cNvSpPr>
            <a:spLocks noGrp="1"/>
          </p:cNvSpPr>
          <p:nvPr>
            <p:ph type="sldNum" sz="quarter" idx="20"/>
          </p:nvPr>
        </p:nvSpPr>
        <p:spPr/>
        <p:txBody>
          <a:bodyPr/>
          <a:lstStyle>
            <a:lvl1pPr>
              <a:defRPr/>
            </a:lvl1pPr>
          </a:lstStyle>
          <a:p>
            <a:pPr>
              <a:defRPr/>
            </a:pPr>
            <a:fld id="{66FC96D0-B876-447F-A5BA-6F248B4794D9}" type="slidenum">
              <a:rPr lang="en-GB"/>
              <a:pPr>
                <a:defRPr/>
              </a:pPr>
              <a:t>‹#›</a:t>
            </a:fld>
            <a:endParaRPr lang="en-GB" dirty="0"/>
          </a:p>
        </p:txBody>
      </p:sp>
      <p:sp>
        <p:nvSpPr>
          <p:cNvPr id="3" name="Footer Placeholder 59">
            <a:extLst>
              <a:ext uri="{FF2B5EF4-FFF2-40B4-BE49-F238E27FC236}">
                <a16:creationId xmlns:a16="http://schemas.microsoft.com/office/drawing/2014/main" id="{9B5772A9-A51E-DB49-17A9-DFBE824ADC7C}"/>
              </a:ext>
            </a:extLst>
          </p:cNvPr>
          <p:cNvSpPr>
            <a:spLocks noGrp="1"/>
          </p:cNvSpPr>
          <p:nvPr>
            <p:ph type="ftr" sz="quarter" idx="2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86129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2" name="Picture 3" descr="BACK COVER.jpg">
            <a:extLst>
              <a:ext uri="{FF2B5EF4-FFF2-40B4-BE49-F238E27FC236}">
                <a16:creationId xmlns:a16="http://schemas.microsoft.com/office/drawing/2014/main" id="{B2086C2D-3AE5-6487-CE19-7B3886C2BE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89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013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FC8A69-BE06-55D8-0400-120C42BDE1EF}"/>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F993D66D-24CA-434F-A5B9-0AF125900639}" type="datetimeFigureOut">
              <a:rPr lang="en-GB"/>
              <a:pPr>
                <a:defRPr/>
              </a:pPr>
              <a:t>04/02/2026</a:t>
            </a:fld>
            <a:endParaRPr lang="en-GB" dirty="0"/>
          </a:p>
        </p:txBody>
      </p:sp>
      <p:sp>
        <p:nvSpPr>
          <p:cNvPr id="6" name="Footer Placeholder 5">
            <a:extLst>
              <a:ext uri="{FF2B5EF4-FFF2-40B4-BE49-F238E27FC236}">
                <a16:creationId xmlns:a16="http://schemas.microsoft.com/office/drawing/2014/main" id="{C5DE7940-E338-D3A2-7910-1BE9B14D1450}"/>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6">
            <a:extLst>
              <a:ext uri="{FF2B5EF4-FFF2-40B4-BE49-F238E27FC236}">
                <a16:creationId xmlns:a16="http://schemas.microsoft.com/office/drawing/2014/main" id="{1F381F46-2B19-75D3-EA03-F428546A5F5F}"/>
              </a:ext>
            </a:extLst>
          </p:cNvPr>
          <p:cNvSpPr>
            <a:spLocks noGrp="1"/>
          </p:cNvSpPr>
          <p:nvPr>
            <p:ph type="sldNum" sz="quarter" idx="12"/>
          </p:nvPr>
        </p:nvSpPr>
        <p:spPr/>
        <p:txBody>
          <a:bodyPr/>
          <a:lstStyle>
            <a:lvl1pPr>
              <a:defRPr/>
            </a:lvl1pPr>
          </a:lstStyle>
          <a:p>
            <a:pPr>
              <a:defRPr/>
            </a:pPr>
            <a:fld id="{C31D1D11-E902-4302-8210-3AF75CD2C549}" type="slidenum">
              <a:rPr lang="en-GB"/>
              <a:pPr>
                <a:defRPr/>
              </a:pPr>
              <a:t>‹#›</a:t>
            </a:fld>
            <a:endParaRPr lang="en-GB" dirty="0"/>
          </a:p>
        </p:txBody>
      </p:sp>
    </p:spTree>
    <p:extLst>
      <p:ext uri="{BB962C8B-B14F-4D97-AF65-F5344CB8AC3E}">
        <p14:creationId xmlns:p14="http://schemas.microsoft.com/office/powerpoint/2010/main" val="2019423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D2715F3-2947-798C-DB75-9CC647BCCA5A}"/>
              </a:ext>
            </a:extLst>
          </p:cNvPr>
          <p:cNvCxnSpPr>
            <a:cxnSpLocks/>
          </p:cNvCxnSpPr>
          <p:nvPr userDrawn="1"/>
        </p:nvCxnSpPr>
        <p:spPr>
          <a:xfrm>
            <a:off x="457200" y="1012825"/>
            <a:ext cx="51784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458811" y="425888"/>
            <a:ext cx="5177256" cy="399159"/>
          </a:xfrm>
        </p:spPr>
        <p:txBody>
          <a:bodyPr/>
          <a:lstStyle/>
          <a:p>
            <a:r>
              <a:rPr lang="en-US"/>
              <a:t>Click to edit Master title style</a:t>
            </a:r>
            <a:endParaRPr lang="en-GB"/>
          </a:p>
        </p:txBody>
      </p:sp>
      <p:sp>
        <p:nvSpPr>
          <p:cNvPr id="15" name="Text Placeholder 14"/>
          <p:cNvSpPr>
            <a:spLocks noGrp="1"/>
          </p:cNvSpPr>
          <p:nvPr>
            <p:ph type="body" sz="quarter" idx="12"/>
          </p:nvPr>
        </p:nvSpPr>
        <p:spPr>
          <a:xfrm>
            <a:off x="455279" y="1175156"/>
            <a:ext cx="5180960" cy="3777845"/>
          </a:xfrm>
        </p:spPr>
        <p:txBody>
          <a:bodyPr/>
          <a:lstStyle>
            <a:lvl1pPr>
              <a:defRPr sz="1271" b="0" i="0">
                <a:solidFill>
                  <a:schemeClr val="accent6"/>
                </a:solidFill>
                <a:latin typeface="Poppins Medium" pitchFamily="2" charset="77"/>
                <a:cs typeface="Poppins Medium"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10">
            <a:extLst>
              <a:ext uri="{FF2B5EF4-FFF2-40B4-BE49-F238E27FC236}">
                <a16:creationId xmlns:a16="http://schemas.microsoft.com/office/drawing/2014/main" id="{FD11C1FD-F4D3-CF0F-D308-D1B342CFDD16}"/>
              </a:ext>
            </a:extLst>
          </p:cNvPr>
          <p:cNvSpPr>
            <a:spLocks noGrp="1"/>
          </p:cNvSpPr>
          <p:nvPr>
            <p:ph type="ftr" sz="quarter" idx="13"/>
          </p:nvPr>
        </p:nvSpPr>
        <p:spPr/>
        <p:txBody>
          <a:bodyPr/>
          <a:lstStyle>
            <a:lvl1pPr>
              <a:defRPr/>
            </a:lvl1pPr>
          </a:lstStyle>
          <a:p>
            <a:pPr>
              <a:defRPr/>
            </a:pPr>
            <a:r>
              <a:rPr lang="en-GB" dirty="0"/>
              <a:t>Healthwatch</a:t>
            </a:r>
            <a:r>
              <a:rPr lang="en-GB" spc="91" dirty="0"/>
              <a:t> </a:t>
            </a:r>
            <a:r>
              <a:rPr lang="en-GB" dirty="0"/>
              <a:t>England</a:t>
            </a:r>
            <a:r>
              <a:rPr lang="en-GB" spc="91" dirty="0"/>
              <a:t> </a:t>
            </a:r>
            <a:r>
              <a:rPr lang="en-GB" dirty="0"/>
              <a:t>Annual</a:t>
            </a:r>
            <a:r>
              <a:rPr lang="en-GB" spc="95" dirty="0"/>
              <a:t> </a:t>
            </a:r>
            <a:r>
              <a:rPr lang="en-GB" dirty="0"/>
              <a:t>Report</a:t>
            </a:r>
            <a:r>
              <a:rPr lang="en-GB" spc="91" dirty="0"/>
              <a:t> </a:t>
            </a:r>
            <a:r>
              <a:rPr lang="en-GB" spc="-36" dirty="0"/>
              <a:t>2022-</a:t>
            </a:r>
            <a:r>
              <a:rPr lang="en-GB" spc="-23" dirty="0"/>
              <a:t>23</a:t>
            </a:r>
          </a:p>
        </p:txBody>
      </p:sp>
      <p:sp>
        <p:nvSpPr>
          <p:cNvPr id="4" name="Slide Number Placeholder 11">
            <a:extLst>
              <a:ext uri="{FF2B5EF4-FFF2-40B4-BE49-F238E27FC236}">
                <a16:creationId xmlns:a16="http://schemas.microsoft.com/office/drawing/2014/main" id="{EA62F651-48CD-3D55-A1A0-CC8486521A97}"/>
              </a:ext>
            </a:extLst>
          </p:cNvPr>
          <p:cNvSpPr>
            <a:spLocks noGrp="1"/>
          </p:cNvSpPr>
          <p:nvPr>
            <p:ph type="sldNum" sz="quarter" idx="14"/>
          </p:nvPr>
        </p:nvSpPr>
        <p:spPr/>
        <p:txBody>
          <a:bodyPr/>
          <a:lstStyle>
            <a:lvl1pPr>
              <a:defRPr/>
            </a:lvl1pPr>
          </a:lstStyle>
          <a:p>
            <a:pPr>
              <a:defRPr/>
            </a:pPr>
            <a:fld id="{034CF244-83B8-41A2-88B1-79768F80EC6B}" type="slidenum">
              <a:rPr lang="en-GB"/>
              <a:pPr>
                <a:defRPr/>
              </a:pPr>
              <a:t>‹#›</a:t>
            </a:fld>
            <a:endParaRPr lang="en-GB" dirty="0"/>
          </a:p>
        </p:txBody>
      </p:sp>
    </p:spTree>
    <p:extLst>
      <p:ext uri="{BB962C8B-B14F-4D97-AF65-F5344CB8AC3E}">
        <p14:creationId xmlns:p14="http://schemas.microsoft.com/office/powerpoint/2010/main" val="4125588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wo lines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73706-2522-9E94-D820-E3F5B5510CD7}"/>
              </a:ext>
            </a:extLst>
          </p:cNvPr>
          <p:cNvCxnSpPr>
            <a:cxnSpLocks/>
          </p:cNvCxnSpPr>
          <p:nvPr userDrawn="1"/>
        </p:nvCxnSpPr>
        <p:spPr>
          <a:xfrm>
            <a:off x="457200" y="1373188"/>
            <a:ext cx="51784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458811" y="425888"/>
            <a:ext cx="5177256" cy="750117"/>
          </a:xfrm>
        </p:spPr>
        <p:txBody>
          <a:bodyPr/>
          <a:lstStyle/>
          <a:p>
            <a:r>
              <a:rPr lang="en-US"/>
              <a:t>Click to edit Master title style</a:t>
            </a:r>
            <a:endParaRPr lang="en-GB"/>
          </a:p>
        </p:txBody>
      </p:sp>
      <p:sp>
        <p:nvSpPr>
          <p:cNvPr id="15" name="Text Placeholder 14"/>
          <p:cNvSpPr>
            <a:spLocks noGrp="1"/>
          </p:cNvSpPr>
          <p:nvPr>
            <p:ph type="body" sz="quarter" idx="12"/>
          </p:nvPr>
        </p:nvSpPr>
        <p:spPr>
          <a:xfrm>
            <a:off x="455279" y="1551618"/>
            <a:ext cx="5180960" cy="3305119"/>
          </a:xfrm>
        </p:spPr>
        <p:txBody>
          <a:bodyPr/>
          <a:lstStyle>
            <a:lvl1pPr>
              <a:defRPr sz="1271" b="0" i="0">
                <a:solidFill>
                  <a:schemeClr val="accent6"/>
                </a:solidFill>
                <a:latin typeface="Poppins Medium" pitchFamily="2" charset="77"/>
                <a:cs typeface="Poppins Medium"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12">
            <a:extLst>
              <a:ext uri="{FF2B5EF4-FFF2-40B4-BE49-F238E27FC236}">
                <a16:creationId xmlns:a16="http://schemas.microsoft.com/office/drawing/2014/main" id="{35B6AAAD-5539-9663-53C8-2280FE6A880D}"/>
              </a:ext>
            </a:extLst>
          </p:cNvPr>
          <p:cNvSpPr>
            <a:spLocks noGrp="1"/>
          </p:cNvSpPr>
          <p:nvPr>
            <p:ph type="ftr" sz="quarter" idx="13"/>
          </p:nvPr>
        </p:nvSpPr>
        <p:spPr/>
        <p:txBody>
          <a:bodyPr/>
          <a:lstStyle>
            <a:lvl1pPr>
              <a:defRPr/>
            </a:lvl1pPr>
          </a:lstStyle>
          <a:p>
            <a:pPr>
              <a:defRPr/>
            </a:pPr>
            <a:r>
              <a:rPr lang="en-GB" dirty="0"/>
              <a:t>Healthwatch</a:t>
            </a:r>
            <a:r>
              <a:rPr lang="en-GB" spc="91" dirty="0"/>
              <a:t> </a:t>
            </a:r>
            <a:r>
              <a:rPr lang="en-GB" dirty="0"/>
              <a:t>England</a:t>
            </a:r>
            <a:r>
              <a:rPr lang="en-GB" spc="91" dirty="0"/>
              <a:t> </a:t>
            </a:r>
            <a:r>
              <a:rPr lang="en-GB" dirty="0"/>
              <a:t>Annual</a:t>
            </a:r>
            <a:r>
              <a:rPr lang="en-GB" spc="95" dirty="0"/>
              <a:t> </a:t>
            </a:r>
            <a:r>
              <a:rPr lang="en-GB" dirty="0"/>
              <a:t>Report</a:t>
            </a:r>
            <a:r>
              <a:rPr lang="en-GB" spc="91" dirty="0"/>
              <a:t> </a:t>
            </a:r>
            <a:r>
              <a:rPr lang="en-GB" spc="-36" dirty="0"/>
              <a:t>2022-</a:t>
            </a:r>
            <a:r>
              <a:rPr lang="en-GB" spc="-23" dirty="0"/>
              <a:t>23</a:t>
            </a:r>
          </a:p>
        </p:txBody>
      </p:sp>
      <p:sp>
        <p:nvSpPr>
          <p:cNvPr id="4" name="Slide Number Placeholder 13">
            <a:extLst>
              <a:ext uri="{FF2B5EF4-FFF2-40B4-BE49-F238E27FC236}">
                <a16:creationId xmlns:a16="http://schemas.microsoft.com/office/drawing/2014/main" id="{873A8DB7-F975-0D92-CC42-BB6EEF121C07}"/>
              </a:ext>
            </a:extLst>
          </p:cNvPr>
          <p:cNvSpPr>
            <a:spLocks noGrp="1"/>
          </p:cNvSpPr>
          <p:nvPr>
            <p:ph type="sldNum" sz="quarter" idx="14"/>
          </p:nvPr>
        </p:nvSpPr>
        <p:spPr/>
        <p:txBody>
          <a:bodyPr/>
          <a:lstStyle>
            <a:lvl1pPr>
              <a:defRPr/>
            </a:lvl1pPr>
          </a:lstStyle>
          <a:p>
            <a:pPr>
              <a:defRPr/>
            </a:pPr>
            <a:fld id="{832AC407-FD63-4815-BE88-9B30DAB3C83D}" type="slidenum">
              <a:rPr lang="en-GB"/>
              <a:pPr>
                <a:defRPr/>
              </a:pPr>
              <a:t>‹#›</a:t>
            </a:fld>
            <a:endParaRPr lang="en-GB" dirty="0"/>
          </a:p>
        </p:txBody>
      </p:sp>
    </p:spTree>
    <p:extLst>
      <p:ext uri="{BB962C8B-B14F-4D97-AF65-F5344CB8AC3E}">
        <p14:creationId xmlns:p14="http://schemas.microsoft.com/office/powerpoint/2010/main" val="2647600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7072D7CD-C894-BB26-CC3C-8289A7795006}"/>
              </a:ext>
            </a:extLst>
          </p:cNvPr>
          <p:cNvSpPr>
            <a:spLocks noGrp="1"/>
          </p:cNvSpPr>
          <p:nvPr>
            <p:ph type="ftr" sz="quarter" idx="10"/>
          </p:nvPr>
        </p:nvSpPr>
        <p:spPr/>
        <p:txBody>
          <a:bodyPr/>
          <a:lstStyle>
            <a:lvl1pPr>
              <a:defRPr/>
            </a:lvl1pPr>
          </a:lstStyle>
          <a:p>
            <a:pPr>
              <a:defRPr/>
            </a:pPr>
            <a:r>
              <a:rPr lang="en-GB" dirty="0"/>
              <a:t>Healthwatch</a:t>
            </a:r>
            <a:r>
              <a:rPr lang="en-GB" spc="91" dirty="0"/>
              <a:t> </a:t>
            </a:r>
            <a:r>
              <a:rPr lang="en-GB" dirty="0"/>
              <a:t>England</a:t>
            </a:r>
            <a:r>
              <a:rPr lang="en-GB" spc="91" dirty="0"/>
              <a:t> </a:t>
            </a:r>
            <a:r>
              <a:rPr lang="en-GB" dirty="0"/>
              <a:t>Annual</a:t>
            </a:r>
            <a:r>
              <a:rPr lang="en-GB" spc="95" dirty="0"/>
              <a:t> </a:t>
            </a:r>
            <a:r>
              <a:rPr lang="en-GB" dirty="0"/>
              <a:t>Report</a:t>
            </a:r>
            <a:r>
              <a:rPr lang="en-GB" spc="91" dirty="0"/>
              <a:t> </a:t>
            </a:r>
            <a:r>
              <a:rPr lang="en-GB" spc="-36" dirty="0"/>
              <a:t>2022-</a:t>
            </a:r>
            <a:r>
              <a:rPr lang="en-GB" spc="-23" dirty="0"/>
              <a:t>23</a:t>
            </a:r>
          </a:p>
        </p:txBody>
      </p:sp>
      <p:sp>
        <p:nvSpPr>
          <p:cNvPr id="3" name="Holder 6">
            <a:extLst>
              <a:ext uri="{FF2B5EF4-FFF2-40B4-BE49-F238E27FC236}">
                <a16:creationId xmlns:a16="http://schemas.microsoft.com/office/drawing/2014/main" id="{11C24ECC-DAA5-94F6-A26D-AFEC34800456}"/>
              </a:ext>
            </a:extLst>
          </p:cNvPr>
          <p:cNvSpPr>
            <a:spLocks noGrp="1"/>
          </p:cNvSpPr>
          <p:nvPr>
            <p:ph type="sldNum" sz="quarter" idx="11"/>
          </p:nvPr>
        </p:nvSpPr>
        <p:spPr/>
        <p:txBody>
          <a:bodyPr/>
          <a:lstStyle>
            <a:lvl1pPr>
              <a:defRPr/>
            </a:lvl1pPr>
          </a:lstStyle>
          <a:p>
            <a:pPr>
              <a:defRPr/>
            </a:pPr>
            <a:fld id="{BE515B33-F717-4DFD-9312-B266E87E5284}" type="slidenum">
              <a:rPr lang="en-GB"/>
              <a:pPr>
                <a:defRPr/>
              </a:pPr>
              <a:t>‹#›</a:t>
            </a:fld>
            <a:endParaRPr lang="en-GB" dirty="0"/>
          </a:p>
        </p:txBody>
      </p:sp>
    </p:spTree>
    <p:extLst>
      <p:ext uri="{BB962C8B-B14F-4D97-AF65-F5344CB8AC3E}">
        <p14:creationId xmlns:p14="http://schemas.microsoft.com/office/powerpoint/2010/main" val="3886881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with footer">
    <p:spTree>
      <p:nvGrpSpPr>
        <p:cNvPr id="1" name=""/>
        <p:cNvGrpSpPr/>
        <p:nvPr/>
      </p:nvGrpSpPr>
      <p:grpSpPr>
        <a:xfrm>
          <a:off x="0" y="0"/>
          <a:ext cx="0" cy="0"/>
          <a:chOff x="0" y="0"/>
          <a:chExt cx="0" cy="0"/>
        </a:xfrm>
      </p:grpSpPr>
      <p:sp>
        <p:nvSpPr>
          <p:cNvPr id="9" name="Picture Placeholder 7"/>
          <p:cNvSpPr>
            <a:spLocks noGrp="1"/>
          </p:cNvSpPr>
          <p:nvPr>
            <p:ph type="pic" sz="quarter" idx="12"/>
          </p:nvPr>
        </p:nvSpPr>
        <p:spPr>
          <a:xfrm>
            <a:off x="4592139" y="390691"/>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rtlCol="0">
            <a:noAutofit/>
          </a:bodyPr>
          <a:lstStyle/>
          <a:p>
            <a:pPr lvl="0"/>
            <a:endParaRPr lang="en-GB" noProof="0" dirty="0"/>
          </a:p>
        </p:txBody>
      </p:sp>
      <p:sp>
        <p:nvSpPr>
          <p:cNvPr id="11" name="Picture Placeholder 7"/>
          <p:cNvSpPr>
            <a:spLocks noGrp="1"/>
          </p:cNvSpPr>
          <p:nvPr>
            <p:ph type="pic" sz="quarter" idx="13"/>
          </p:nvPr>
        </p:nvSpPr>
        <p:spPr>
          <a:xfrm>
            <a:off x="4592139" y="2644655"/>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rtlCol="0">
            <a:noAutofit/>
          </a:bodyPr>
          <a:lstStyle/>
          <a:p>
            <a:pPr lvl="0"/>
            <a:endParaRPr lang="en-GB" noProof="0" dirty="0"/>
          </a:p>
        </p:txBody>
      </p:sp>
      <p:sp>
        <p:nvSpPr>
          <p:cNvPr id="13" name="Picture Placeholder 7"/>
          <p:cNvSpPr>
            <a:spLocks noGrp="1"/>
          </p:cNvSpPr>
          <p:nvPr>
            <p:ph type="pic" sz="quarter" idx="14"/>
          </p:nvPr>
        </p:nvSpPr>
        <p:spPr>
          <a:xfrm>
            <a:off x="4592139" y="5093025"/>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rtlCol="0">
            <a:noAutofit/>
          </a:bodyPr>
          <a:lstStyle/>
          <a:p>
            <a:pPr lvl="0"/>
            <a:endParaRPr lang="en-GB" noProof="0" dirty="0"/>
          </a:p>
        </p:txBody>
      </p:sp>
      <p:sp>
        <p:nvSpPr>
          <p:cNvPr id="2" name="Holder 4">
            <a:extLst>
              <a:ext uri="{FF2B5EF4-FFF2-40B4-BE49-F238E27FC236}">
                <a16:creationId xmlns:a16="http://schemas.microsoft.com/office/drawing/2014/main" id="{6E7074D2-903B-5AFE-139C-1DAD4110804E}"/>
              </a:ext>
            </a:extLst>
          </p:cNvPr>
          <p:cNvSpPr>
            <a:spLocks noGrp="1"/>
          </p:cNvSpPr>
          <p:nvPr>
            <p:ph type="ftr" sz="quarter" idx="15"/>
          </p:nvPr>
        </p:nvSpPr>
        <p:spPr/>
        <p:txBody>
          <a:bodyPr/>
          <a:lstStyle>
            <a:lvl1pPr>
              <a:defRPr/>
            </a:lvl1pPr>
          </a:lstStyle>
          <a:p>
            <a:pPr>
              <a:defRPr/>
            </a:pPr>
            <a:r>
              <a:rPr lang="en-GB" dirty="0"/>
              <a:t>Healthwatch</a:t>
            </a:r>
            <a:r>
              <a:rPr lang="en-GB" spc="91" dirty="0"/>
              <a:t> </a:t>
            </a:r>
            <a:r>
              <a:rPr lang="en-GB" dirty="0"/>
              <a:t>England</a:t>
            </a:r>
            <a:r>
              <a:rPr lang="en-GB" spc="91" dirty="0"/>
              <a:t> </a:t>
            </a:r>
            <a:r>
              <a:rPr lang="en-GB" dirty="0"/>
              <a:t>Annual</a:t>
            </a:r>
            <a:r>
              <a:rPr lang="en-GB" spc="95" dirty="0"/>
              <a:t> </a:t>
            </a:r>
            <a:r>
              <a:rPr lang="en-GB" dirty="0"/>
              <a:t>Report</a:t>
            </a:r>
            <a:r>
              <a:rPr lang="en-GB" spc="91" dirty="0"/>
              <a:t> </a:t>
            </a:r>
            <a:r>
              <a:rPr lang="en-GB" spc="-36" dirty="0"/>
              <a:t>2022-</a:t>
            </a:r>
            <a:r>
              <a:rPr lang="en-GB" spc="-23" dirty="0"/>
              <a:t>23</a:t>
            </a:r>
          </a:p>
        </p:txBody>
      </p:sp>
      <p:sp>
        <p:nvSpPr>
          <p:cNvPr id="3" name="Holder 6">
            <a:extLst>
              <a:ext uri="{FF2B5EF4-FFF2-40B4-BE49-F238E27FC236}">
                <a16:creationId xmlns:a16="http://schemas.microsoft.com/office/drawing/2014/main" id="{26F1CE13-2AF1-0B7C-1BCF-8E5D0BA4E7BD}"/>
              </a:ext>
            </a:extLst>
          </p:cNvPr>
          <p:cNvSpPr>
            <a:spLocks noGrp="1"/>
          </p:cNvSpPr>
          <p:nvPr>
            <p:ph type="sldNum" sz="quarter" idx="16"/>
          </p:nvPr>
        </p:nvSpPr>
        <p:spPr/>
        <p:txBody>
          <a:bodyPr/>
          <a:lstStyle>
            <a:lvl1pPr>
              <a:defRPr/>
            </a:lvl1pPr>
          </a:lstStyle>
          <a:p>
            <a:pPr>
              <a:defRPr/>
            </a:pPr>
            <a:fld id="{472646CE-6DF1-44F2-895D-B734C2FC3FD8}" type="slidenum">
              <a:rPr lang="en-GB"/>
              <a:pPr>
                <a:defRPr/>
              </a:pPr>
              <a:t>‹#›</a:t>
            </a:fld>
            <a:endParaRPr lang="en-GB" dirty="0"/>
          </a:p>
        </p:txBody>
      </p:sp>
    </p:spTree>
    <p:extLst>
      <p:ext uri="{BB962C8B-B14F-4D97-AF65-F5344CB8AC3E}">
        <p14:creationId xmlns:p14="http://schemas.microsoft.com/office/powerpoint/2010/main" val="1129818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621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slide_1">
    <p:spTree>
      <p:nvGrpSpPr>
        <p:cNvPr id="1" name=""/>
        <p:cNvGrpSpPr/>
        <p:nvPr/>
      </p:nvGrpSpPr>
      <p:grpSpPr>
        <a:xfrm>
          <a:off x="0" y="0"/>
          <a:ext cx="0" cy="0"/>
          <a:chOff x="0" y="0"/>
          <a:chExt cx="0" cy="0"/>
        </a:xfrm>
      </p:grpSpPr>
      <p:pic>
        <p:nvPicPr>
          <p:cNvPr id="3" name="Graphic 1">
            <a:extLst>
              <a:ext uri="{FF2B5EF4-FFF2-40B4-BE49-F238E27FC236}">
                <a16:creationId xmlns:a16="http://schemas.microsoft.com/office/drawing/2014/main" id="{A2FFDFBF-B5A3-AE7E-2CAD-E1C1FDB959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7829"/>
          <a:stretch>
            <a:fillRect/>
          </a:stretch>
        </p:blipFill>
        <p:spPr bwMode="auto">
          <a:xfrm>
            <a:off x="3230563" y="5267325"/>
            <a:ext cx="362743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455280" y="7171673"/>
            <a:ext cx="5389932" cy="1617666"/>
          </a:xfrm>
        </p:spPr>
        <p:txBody>
          <a:bodyPr/>
          <a:lstStyle>
            <a:lvl1pPr>
              <a:defRPr sz="1634" b="0" i="0">
                <a:solidFill>
                  <a:schemeClr val="accent6"/>
                </a:solidFill>
                <a:latin typeface="Poppins Medium" pitchFamily="2" charset="77"/>
                <a:cs typeface="Poppins Medium" pitchFamily="2" charset="77"/>
              </a:defRPr>
            </a:lvl1pPr>
            <a:lvl2pPr>
              <a:defRPr sz="1452" b="0" i="0">
                <a:solidFill>
                  <a:schemeClr val="accent6"/>
                </a:solidFill>
                <a:latin typeface="Poppins Medium" pitchFamily="2" charset="77"/>
                <a:cs typeface="Poppins Medium" pitchFamily="2" charset="77"/>
              </a:defRPr>
            </a:lvl2pPr>
            <a:lvl3pPr>
              <a:defRPr sz="1452" b="0" i="0">
                <a:solidFill>
                  <a:schemeClr val="accent6"/>
                </a:solidFill>
                <a:latin typeface="Poppins Medium" pitchFamily="2" charset="77"/>
                <a:cs typeface="Poppins Medium" pitchFamily="2" charset="77"/>
              </a:defRPr>
            </a:lvl3pPr>
            <a:lvl4pPr>
              <a:defRPr sz="1452" b="0" i="0">
                <a:solidFill>
                  <a:schemeClr val="accent6"/>
                </a:solidFill>
                <a:latin typeface="Poppins Medium" pitchFamily="2" charset="77"/>
                <a:cs typeface="Poppins Medium" pitchFamily="2" charset="77"/>
              </a:defRPr>
            </a:lvl4pPr>
            <a:lvl5pPr>
              <a:defRPr sz="1452" b="0" i="0">
                <a:solidFill>
                  <a:schemeClr val="accent6"/>
                </a:solidFill>
                <a:latin typeface="Poppins Medium" pitchFamily="2" charset="77"/>
                <a:cs typeface="Poppins Medium" pitchFamily="2" charset="77"/>
              </a:defRPr>
            </a:lvl5pPr>
          </a:lstStyle>
          <a:p>
            <a:pPr lvl="0"/>
            <a:r>
              <a:rPr lang="en-GB"/>
              <a:t>Click to edit Master text styles</a:t>
            </a:r>
          </a:p>
        </p:txBody>
      </p:sp>
      <p:sp>
        <p:nvSpPr>
          <p:cNvPr id="2" name="Title 1"/>
          <p:cNvSpPr>
            <a:spLocks noGrp="1"/>
          </p:cNvSpPr>
          <p:nvPr>
            <p:ph type="title"/>
          </p:nvPr>
        </p:nvSpPr>
        <p:spPr>
          <a:xfrm>
            <a:off x="458811" y="5553605"/>
            <a:ext cx="5386401" cy="1378840"/>
          </a:xfrm>
        </p:spPr>
        <p:txBody>
          <a:bodyPr/>
          <a:lstStyle>
            <a:lvl1pPr>
              <a:defRPr sz="4538">
                <a:solidFill>
                  <a:schemeClr val="accent6"/>
                </a:solidFill>
              </a:defRPr>
            </a:lvl1pPr>
          </a:lstStyle>
          <a:p>
            <a:r>
              <a:rPr lang="en-US"/>
              <a:t>Click to edit Master title style</a:t>
            </a:r>
            <a:endParaRPr lang="en-GB"/>
          </a:p>
        </p:txBody>
      </p:sp>
      <p:sp>
        <p:nvSpPr>
          <p:cNvPr id="7" name="Picture Placeholder 6"/>
          <p:cNvSpPr>
            <a:spLocks noGrp="1"/>
          </p:cNvSpPr>
          <p:nvPr>
            <p:ph type="pic" sz="quarter" idx="12"/>
          </p:nvPr>
        </p:nvSpPr>
        <p:spPr>
          <a:xfrm>
            <a:off x="0" y="0"/>
            <a:ext cx="6858000" cy="5289769"/>
          </a:xfrm>
          <a:solidFill>
            <a:schemeClr val="bg1">
              <a:lumMod val="85000"/>
            </a:schemeClr>
          </a:solidFill>
        </p:spPr>
        <p:txBody>
          <a:bodyPr rtlCol="0">
            <a:noAutofit/>
          </a:bodyPr>
          <a:lstStyle/>
          <a:p>
            <a:pPr lvl="0"/>
            <a:endParaRPr lang="en-GB" noProof="0" dirty="0"/>
          </a:p>
        </p:txBody>
      </p:sp>
      <p:sp>
        <p:nvSpPr>
          <p:cNvPr id="4" name="Footer Placeholder 2">
            <a:extLst>
              <a:ext uri="{FF2B5EF4-FFF2-40B4-BE49-F238E27FC236}">
                <a16:creationId xmlns:a16="http://schemas.microsoft.com/office/drawing/2014/main" id="{A690A176-459C-903A-90AD-7072B014B1C7}"/>
              </a:ext>
            </a:extLst>
          </p:cNvPr>
          <p:cNvSpPr>
            <a:spLocks noGrp="1"/>
          </p:cNvSpPr>
          <p:nvPr>
            <p:ph type="ftr" sz="quarter" idx="14"/>
          </p:nvPr>
        </p:nvSpPr>
        <p:spPr/>
        <p:txBody>
          <a:bodyPr/>
          <a:lstStyle>
            <a:lvl1pPr>
              <a:defRPr/>
            </a:lvl1pPr>
          </a:lstStyle>
          <a:p>
            <a:pPr>
              <a:defRPr/>
            </a:pPr>
            <a:r>
              <a:rPr lang="en-GB" dirty="0"/>
              <a:t>Healthwatch</a:t>
            </a:r>
            <a:r>
              <a:rPr lang="en-GB" spc="91" dirty="0"/>
              <a:t> </a:t>
            </a:r>
            <a:r>
              <a:rPr lang="en-GB" dirty="0"/>
              <a:t>England</a:t>
            </a:r>
            <a:r>
              <a:rPr lang="en-GB" spc="91" dirty="0"/>
              <a:t> </a:t>
            </a:r>
            <a:r>
              <a:rPr lang="en-GB" dirty="0"/>
              <a:t>Annual</a:t>
            </a:r>
            <a:r>
              <a:rPr lang="en-GB" spc="95" dirty="0"/>
              <a:t> </a:t>
            </a:r>
            <a:r>
              <a:rPr lang="en-GB" dirty="0"/>
              <a:t>Report</a:t>
            </a:r>
            <a:r>
              <a:rPr lang="en-GB" spc="91" dirty="0"/>
              <a:t> </a:t>
            </a:r>
            <a:r>
              <a:rPr lang="en-GB" spc="-36" dirty="0"/>
              <a:t>2022-</a:t>
            </a:r>
            <a:r>
              <a:rPr lang="en-GB" spc="-23" dirty="0"/>
              <a:t>23</a:t>
            </a:r>
          </a:p>
        </p:txBody>
      </p:sp>
      <p:sp>
        <p:nvSpPr>
          <p:cNvPr id="5" name="Slide Number Placeholder 3">
            <a:extLst>
              <a:ext uri="{FF2B5EF4-FFF2-40B4-BE49-F238E27FC236}">
                <a16:creationId xmlns:a16="http://schemas.microsoft.com/office/drawing/2014/main" id="{17F26F8F-E5F8-6838-B6A1-41E5A73E4D70}"/>
              </a:ext>
            </a:extLst>
          </p:cNvPr>
          <p:cNvSpPr>
            <a:spLocks noGrp="1"/>
          </p:cNvSpPr>
          <p:nvPr>
            <p:ph type="sldNum" sz="quarter" idx="15"/>
          </p:nvPr>
        </p:nvSpPr>
        <p:spPr/>
        <p:txBody>
          <a:bodyPr/>
          <a:lstStyle>
            <a:lvl1pPr>
              <a:defRPr/>
            </a:lvl1pPr>
          </a:lstStyle>
          <a:p>
            <a:pPr>
              <a:defRPr/>
            </a:pPr>
            <a:fld id="{6B45CC6B-F172-4274-8D71-28351CC52ADC}" type="slidenum">
              <a:rPr lang="en-GB"/>
              <a:pPr>
                <a:defRPr/>
              </a:pPr>
              <a:t>‹#›</a:t>
            </a:fld>
            <a:endParaRPr lang="en-GB" dirty="0"/>
          </a:p>
        </p:txBody>
      </p:sp>
    </p:spTree>
    <p:extLst>
      <p:ext uri="{BB962C8B-B14F-4D97-AF65-F5344CB8AC3E}">
        <p14:creationId xmlns:p14="http://schemas.microsoft.com/office/powerpoint/2010/main" val="2147902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slide_2">
    <p:spTree>
      <p:nvGrpSpPr>
        <p:cNvPr id="1" name=""/>
        <p:cNvGrpSpPr/>
        <p:nvPr/>
      </p:nvGrpSpPr>
      <p:grpSpPr>
        <a:xfrm>
          <a:off x="0" y="0"/>
          <a:ext cx="0" cy="0"/>
          <a:chOff x="0" y="0"/>
          <a:chExt cx="0" cy="0"/>
        </a:xfrm>
      </p:grpSpPr>
      <p:pic>
        <p:nvPicPr>
          <p:cNvPr id="2" name="Picture 1" descr="A picture containing text, watch&#10;&#10;Description automatically generated">
            <a:extLst>
              <a:ext uri="{FF2B5EF4-FFF2-40B4-BE49-F238E27FC236}">
                <a16:creationId xmlns:a16="http://schemas.microsoft.com/office/drawing/2014/main" id="{AE729BB2-1B8D-7A80-53FC-16AC36189F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1789" t="75568"/>
          <a:stretch>
            <a:fillRect/>
          </a:stretch>
        </p:blipFill>
        <p:spPr bwMode="auto">
          <a:xfrm>
            <a:off x="4411663" y="8288338"/>
            <a:ext cx="2446337"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watch&#10;&#10;Description automatically generated">
            <a:extLst>
              <a:ext uri="{FF2B5EF4-FFF2-40B4-BE49-F238E27FC236}">
                <a16:creationId xmlns:a16="http://schemas.microsoft.com/office/drawing/2014/main" id="{8844B1A1-9B19-E400-339B-4777C69192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6472" t="16232" b="48277"/>
          <a:stretch>
            <a:fillRect/>
          </a:stretch>
        </p:blipFill>
        <p:spPr bwMode="auto">
          <a:xfrm>
            <a:off x="4711700" y="3949700"/>
            <a:ext cx="21463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6"/>
          <p:cNvSpPr>
            <a:spLocks noGrp="1"/>
          </p:cNvSpPr>
          <p:nvPr>
            <p:ph type="pic" sz="quarter" idx="12"/>
          </p:nvPr>
        </p:nvSpPr>
        <p:spPr>
          <a:xfrm>
            <a:off x="0" y="0"/>
            <a:ext cx="6858000" cy="3958553"/>
          </a:xfrm>
          <a:solidFill>
            <a:schemeClr val="bg1">
              <a:lumMod val="85000"/>
            </a:schemeClr>
          </a:solidFill>
        </p:spPr>
        <p:txBody>
          <a:bodyPr rtlCol="0">
            <a:noAutofit/>
          </a:bodyPr>
          <a:lstStyle/>
          <a:p>
            <a:pPr lvl="0"/>
            <a:endParaRPr lang="en-GB" noProof="0" dirty="0"/>
          </a:p>
        </p:txBody>
      </p:sp>
      <p:sp>
        <p:nvSpPr>
          <p:cNvPr id="9" name="Text Placeholder 10"/>
          <p:cNvSpPr>
            <a:spLocks noGrp="1"/>
          </p:cNvSpPr>
          <p:nvPr>
            <p:ph type="body" sz="quarter" idx="13"/>
          </p:nvPr>
        </p:nvSpPr>
        <p:spPr>
          <a:xfrm>
            <a:off x="455280" y="5854381"/>
            <a:ext cx="5498177" cy="1617666"/>
          </a:xfrm>
        </p:spPr>
        <p:txBody>
          <a:bodyPr/>
          <a:lstStyle>
            <a:lvl1pPr>
              <a:defRPr sz="1634" b="0" i="0">
                <a:solidFill>
                  <a:schemeClr val="accent6"/>
                </a:solidFill>
                <a:latin typeface="Poppins Medium" pitchFamily="2" charset="77"/>
                <a:cs typeface="Poppins Medium" pitchFamily="2" charset="77"/>
              </a:defRPr>
            </a:lvl1pPr>
            <a:lvl2pPr>
              <a:defRPr sz="1452" b="0" i="0">
                <a:solidFill>
                  <a:schemeClr val="accent6"/>
                </a:solidFill>
                <a:latin typeface="Poppins Medium" pitchFamily="2" charset="77"/>
                <a:cs typeface="Poppins Medium" pitchFamily="2" charset="77"/>
              </a:defRPr>
            </a:lvl2pPr>
            <a:lvl3pPr>
              <a:defRPr sz="1452" b="0" i="0">
                <a:solidFill>
                  <a:schemeClr val="accent6"/>
                </a:solidFill>
                <a:latin typeface="Poppins Medium" pitchFamily="2" charset="77"/>
                <a:cs typeface="Poppins Medium" pitchFamily="2" charset="77"/>
              </a:defRPr>
            </a:lvl3pPr>
            <a:lvl4pPr>
              <a:defRPr sz="1452" b="0" i="0">
                <a:solidFill>
                  <a:schemeClr val="accent6"/>
                </a:solidFill>
                <a:latin typeface="Poppins Medium" pitchFamily="2" charset="77"/>
                <a:cs typeface="Poppins Medium" pitchFamily="2" charset="77"/>
              </a:defRPr>
            </a:lvl4pPr>
            <a:lvl5pPr>
              <a:defRPr sz="1452" b="0" i="0">
                <a:solidFill>
                  <a:schemeClr val="accent6"/>
                </a:solidFill>
                <a:latin typeface="Poppins Medium" pitchFamily="2" charset="77"/>
                <a:cs typeface="Poppins Medium" pitchFamily="2" charset="77"/>
              </a:defRPr>
            </a:lvl5pPr>
          </a:lstStyle>
          <a:p>
            <a:pPr lvl="0"/>
            <a:r>
              <a:rPr lang="en-GB"/>
              <a:t>Click to edit Master text styles</a:t>
            </a:r>
          </a:p>
        </p:txBody>
      </p:sp>
      <p:sp>
        <p:nvSpPr>
          <p:cNvPr id="10" name="Title 1"/>
          <p:cNvSpPr>
            <a:spLocks noGrp="1"/>
          </p:cNvSpPr>
          <p:nvPr>
            <p:ph type="title"/>
          </p:nvPr>
        </p:nvSpPr>
        <p:spPr>
          <a:xfrm>
            <a:off x="458811" y="4236312"/>
            <a:ext cx="4574566" cy="1378840"/>
          </a:xfrm>
        </p:spPr>
        <p:txBody>
          <a:bodyPr/>
          <a:lstStyle>
            <a:lvl1pPr>
              <a:defRPr sz="4538">
                <a:solidFill>
                  <a:schemeClr val="accent6"/>
                </a:solidFill>
              </a:defRPr>
            </a:lvl1pPr>
          </a:lstStyle>
          <a:p>
            <a:r>
              <a:rPr lang="en-US"/>
              <a:t>Click to edit Master title style</a:t>
            </a:r>
            <a:endParaRPr lang="en-GB"/>
          </a:p>
        </p:txBody>
      </p:sp>
      <p:sp>
        <p:nvSpPr>
          <p:cNvPr id="4" name="Footer Placeholder 2">
            <a:extLst>
              <a:ext uri="{FF2B5EF4-FFF2-40B4-BE49-F238E27FC236}">
                <a16:creationId xmlns:a16="http://schemas.microsoft.com/office/drawing/2014/main" id="{50813AFB-8CF1-624A-7C87-C83AA3246D64}"/>
              </a:ext>
            </a:extLst>
          </p:cNvPr>
          <p:cNvSpPr>
            <a:spLocks noGrp="1"/>
          </p:cNvSpPr>
          <p:nvPr>
            <p:ph type="ftr" sz="quarter" idx="14"/>
          </p:nvPr>
        </p:nvSpPr>
        <p:spPr/>
        <p:txBody>
          <a:bodyPr/>
          <a:lstStyle>
            <a:lvl1pPr>
              <a:defRPr/>
            </a:lvl1pPr>
          </a:lstStyle>
          <a:p>
            <a:pPr>
              <a:defRPr/>
            </a:pPr>
            <a:r>
              <a:rPr lang="en-GB" dirty="0"/>
              <a:t>Healthwatch</a:t>
            </a:r>
            <a:r>
              <a:rPr lang="en-GB" spc="91" dirty="0"/>
              <a:t> </a:t>
            </a:r>
            <a:r>
              <a:rPr lang="en-GB" dirty="0"/>
              <a:t>England</a:t>
            </a:r>
            <a:r>
              <a:rPr lang="en-GB" spc="91" dirty="0"/>
              <a:t> </a:t>
            </a:r>
            <a:r>
              <a:rPr lang="en-GB" dirty="0"/>
              <a:t>Annual</a:t>
            </a:r>
            <a:r>
              <a:rPr lang="en-GB" spc="95" dirty="0"/>
              <a:t> </a:t>
            </a:r>
            <a:r>
              <a:rPr lang="en-GB" dirty="0"/>
              <a:t>Report</a:t>
            </a:r>
            <a:r>
              <a:rPr lang="en-GB" spc="91" dirty="0"/>
              <a:t> </a:t>
            </a:r>
            <a:r>
              <a:rPr lang="en-GB" spc="-36" dirty="0"/>
              <a:t>2022-</a:t>
            </a:r>
            <a:r>
              <a:rPr lang="en-GB" spc="-23" dirty="0"/>
              <a:t>23</a:t>
            </a:r>
          </a:p>
        </p:txBody>
      </p:sp>
      <p:sp>
        <p:nvSpPr>
          <p:cNvPr id="5" name="Slide Number Placeholder 3">
            <a:extLst>
              <a:ext uri="{FF2B5EF4-FFF2-40B4-BE49-F238E27FC236}">
                <a16:creationId xmlns:a16="http://schemas.microsoft.com/office/drawing/2014/main" id="{0E8F5DFE-0494-DFC4-2733-DE675BE1F964}"/>
              </a:ext>
            </a:extLst>
          </p:cNvPr>
          <p:cNvSpPr>
            <a:spLocks noGrp="1"/>
          </p:cNvSpPr>
          <p:nvPr>
            <p:ph type="sldNum" sz="quarter" idx="15"/>
          </p:nvPr>
        </p:nvSpPr>
        <p:spPr/>
        <p:txBody>
          <a:bodyPr/>
          <a:lstStyle>
            <a:lvl1pPr>
              <a:defRPr/>
            </a:lvl1pPr>
          </a:lstStyle>
          <a:p>
            <a:pPr>
              <a:defRPr/>
            </a:pPr>
            <a:fld id="{B458D18A-31A1-4B14-8F2F-799FDFBEC37B}" type="slidenum">
              <a:rPr lang="en-GB"/>
              <a:pPr>
                <a:defRPr/>
              </a:pPr>
              <a:t>‹#›</a:t>
            </a:fld>
            <a:endParaRPr lang="en-GB" dirty="0"/>
          </a:p>
        </p:txBody>
      </p:sp>
    </p:spTree>
    <p:extLst>
      <p:ext uri="{BB962C8B-B14F-4D97-AF65-F5344CB8AC3E}">
        <p14:creationId xmlns:p14="http://schemas.microsoft.com/office/powerpoint/2010/main" val="37396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87D8DA3-5001-EC18-FACB-130E0DB12F42}"/>
              </a:ext>
            </a:extLst>
          </p:cNvPr>
          <p:cNvSpPr>
            <a:spLocks noGrp="1"/>
          </p:cNvSpPr>
          <p:nvPr>
            <p:ph type="sldNum" sz="quarter" idx="10"/>
          </p:nvPr>
        </p:nvSpPr>
        <p:spPr/>
        <p:txBody>
          <a:bodyPr/>
          <a:lstStyle>
            <a:lvl1pPr>
              <a:defRPr/>
            </a:lvl1pPr>
          </a:lstStyle>
          <a:p>
            <a:pPr>
              <a:defRPr/>
            </a:pPr>
            <a:fld id="{781DEBF3-873F-42D6-84DB-9087CB4D1E52}" type="slidenum">
              <a:rPr lang="en-GB"/>
              <a:pPr>
                <a:defRPr/>
              </a:pPr>
              <a:t>‹#›</a:t>
            </a:fld>
            <a:endParaRPr lang="en-GB" dirty="0"/>
          </a:p>
        </p:txBody>
      </p:sp>
      <p:sp>
        <p:nvSpPr>
          <p:cNvPr id="3" name="Footer Placeholder 59">
            <a:extLst>
              <a:ext uri="{FF2B5EF4-FFF2-40B4-BE49-F238E27FC236}">
                <a16:creationId xmlns:a16="http://schemas.microsoft.com/office/drawing/2014/main" id="{2EDECB2C-5AC5-13C5-85ED-8AE54509420C}"/>
              </a:ext>
            </a:extLst>
          </p:cNvPr>
          <p:cNvSpPr>
            <a:spLocks noGrp="1"/>
          </p:cNvSpPr>
          <p:nvPr>
            <p:ph type="ftr" sz="quarter" idx="1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4067438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2BD832-C707-D6D0-0BF5-32A9C7EF45E6}"/>
              </a:ext>
            </a:extLst>
          </p:cNvPr>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34" dirty="0"/>
          </a:p>
        </p:txBody>
      </p:sp>
      <p:sp>
        <p:nvSpPr>
          <p:cNvPr id="4" name="Rectangle 3">
            <a:extLst>
              <a:ext uri="{FF2B5EF4-FFF2-40B4-BE49-F238E27FC236}">
                <a16:creationId xmlns:a16="http://schemas.microsoft.com/office/drawing/2014/main" id="{CF40DA9E-105D-7CF4-1EE4-42BD889AF3DF}"/>
              </a:ext>
            </a:extLst>
          </p:cNvPr>
          <p:cNvSpPr/>
          <p:nvPr userDrawn="1"/>
        </p:nvSpPr>
        <p:spPr>
          <a:xfrm>
            <a:off x="285750" y="381000"/>
            <a:ext cx="6357938" cy="500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34" dirty="0"/>
          </a:p>
        </p:txBody>
      </p:sp>
      <p:sp>
        <p:nvSpPr>
          <p:cNvPr id="3" name="Content Placeholder 2"/>
          <p:cNvSpPr>
            <a:spLocks noGrp="1"/>
          </p:cNvSpPr>
          <p:nvPr>
            <p:ph idx="1"/>
          </p:nvPr>
        </p:nvSpPr>
        <p:spPr>
          <a:xfrm>
            <a:off x="428604" y="488983"/>
            <a:ext cx="6072230" cy="8821736"/>
          </a:xfrm>
        </p:spPr>
        <p:txBody>
          <a:bodyPr/>
          <a:lstStyle>
            <a:lvl1pPr>
              <a:lnSpc>
                <a:spcPts val="2352"/>
              </a:lnSpc>
              <a:spcAft>
                <a:spcPts val="1469"/>
              </a:spcAft>
              <a:defRPr sz="1763" b="1">
                <a:solidFill>
                  <a:schemeClr val="bg1"/>
                </a:solidFill>
                <a:latin typeface="+mj-lt"/>
              </a:defRPr>
            </a:lvl1pPr>
            <a:lvl2pPr marL="0" indent="0">
              <a:lnSpc>
                <a:spcPts val="1273"/>
              </a:lnSpc>
              <a:spcBef>
                <a:spcPts val="1175"/>
              </a:spcBef>
              <a:spcAft>
                <a:spcPts val="588"/>
              </a:spcAft>
              <a:buClr>
                <a:schemeClr val="tx1"/>
              </a:buClr>
              <a:buSzPct val="120000"/>
              <a:buFont typeface="Arial" pitchFamily="34" charset="0"/>
              <a:buNone/>
              <a:defRPr sz="1175" b="1">
                <a:solidFill>
                  <a:schemeClr val="accent1"/>
                </a:solidFill>
              </a:defRPr>
            </a:lvl2pPr>
            <a:lvl3pPr marL="0" indent="0">
              <a:lnSpc>
                <a:spcPts val="1371"/>
              </a:lnSpc>
              <a:spcBef>
                <a:spcPts val="588"/>
              </a:spcBef>
              <a:spcAft>
                <a:spcPts val="588"/>
              </a:spcAft>
              <a:buClr>
                <a:schemeClr val="tx1"/>
              </a:buClr>
              <a:buSzPct val="120000"/>
              <a:buFont typeface="Arial" pitchFamily="34" charset="0"/>
              <a:buNone/>
              <a:defRPr sz="1175">
                <a:solidFill>
                  <a:srgbClr val="000000"/>
                </a:solidFill>
              </a:defRPr>
            </a:lvl3pPr>
            <a:lvl4pPr marL="176356" indent="-176356">
              <a:lnSpc>
                <a:spcPts val="1175"/>
              </a:lnSpc>
              <a:spcAft>
                <a:spcPts val="0"/>
              </a:spcAft>
              <a:buClr>
                <a:srgbClr val="000000"/>
              </a:buClr>
              <a:buFont typeface="Arial" pitchFamily="34" charset="0"/>
              <a:buChar char="•"/>
              <a:defRPr sz="1175">
                <a:solidFill>
                  <a:srgbClr val="000000"/>
                </a:solidFill>
              </a:defRPr>
            </a:lvl4pPr>
            <a:lvl5pPr>
              <a:lnSpc>
                <a:spcPts val="1371"/>
              </a:lnSpc>
              <a:spcAft>
                <a:spcPts val="1175"/>
              </a:spcAft>
              <a:defRPr sz="1175"/>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271983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79A1C9-15CE-D0A3-70C8-D0EE159B54F4}"/>
              </a:ext>
            </a:extLst>
          </p:cNvPr>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2" descr="Healthwatch logo_CMYK-01.png">
            <a:extLst>
              <a:ext uri="{FF2B5EF4-FFF2-40B4-BE49-F238E27FC236}">
                <a16:creationId xmlns:a16="http://schemas.microsoft.com/office/drawing/2014/main" id="{8026F2E3-9897-CEEF-56EE-7650796587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8463" y="328613"/>
            <a:ext cx="24479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0"/>
          </p:nvPr>
        </p:nvSpPr>
        <p:spPr>
          <a:xfrm>
            <a:off x="0" y="3238488"/>
            <a:ext cx="6858000" cy="6691290"/>
          </a:xfrm>
          <a:noFill/>
        </p:spPr>
        <p:txBody>
          <a:bodyPr spcCol="360000" rtlCol="0" anchor="ctr">
            <a:noAutofit/>
          </a:bodyPr>
          <a:lstStyle>
            <a:lvl1pPr algn="ctr">
              <a:lnSpc>
                <a:spcPct val="100000"/>
              </a:lnSpc>
              <a:spcAft>
                <a:spcPts val="0"/>
              </a:spcAft>
              <a:defRPr sz="3200">
                <a:solidFill>
                  <a:schemeClr val="tx1"/>
                </a:solidFill>
              </a:defRPr>
            </a:lvl1pPr>
          </a:lstStyle>
          <a:p>
            <a:pPr lvl="0"/>
            <a:r>
              <a:rPr lang="en-US" noProof="0" dirty="0"/>
              <a:t>Click icon to add picture</a:t>
            </a:r>
            <a:endParaRPr lang="en-GB" noProof="0" dirty="0"/>
          </a:p>
        </p:txBody>
      </p:sp>
      <p:sp>
        <p:nvSpPr>
          <p:cNvPr id="2" name="Title 1"/>
          <p:cNvSpPr>
            <a:spLocks noGrp="1"/>
          </p:cNvSpPr>
          <p:nvPr>
            <p:ph type="ctrTitle"/>
          </p:nvPr>
        </p:nvSpPr>
        <p:spPr>
          <a:xfrm>
            <a:off x="433991" y="2653078"/>
            <a:ext cx="6300000" cy="612000"/>
          </a:xfrm>
        </p:spPr>
        <p:txBody>
          <a:bodyPr/>
          <a:lstStyle>
            <a:lvl1pPr>
              <a:lnSpc>
                <a:spcPts val="2200"/>
              </a:lnSpc>
              <a:defRPr sz="2000" b="0" spc="-50" baseline="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3597464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EF7349-2BC2-A95F-9E8C-A9665730CC6F}"/>
              </a:ext>
            </a:extLst>
          </p:cNvPr>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2" descr="Healthwatch logo_CMYK-01.png">
            <a:extLst>
              <a:ext uri="{FF2B5EF4-FFF2-40B4-BE49-F238E27FC236}">
                <a16:creationId xmlns:a16="http://schemas.microsoft.com/office/drawing/2014/main" id="{AE1322F3-9167-5B91-A007-C57F24520A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8463" y="328613"/>
            <a:ext cx="2447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0"/>
          </p:nvPr>
        </p:nvSpPr>
        <p:spPr>
          <a:xfrm>
            <a:off x="0" y="3238488"/>
            <a:ext cx="6858000" cy="6691290"/>
          </a:xfrm>
          <a:noFill/>
        </p:spPr>
        <p:txBody>
          <a:bodyPr spcCol="360000" rtlCol="0" anchor="ctr">
            <a:noAutofit/>
          </a:bodyPr>
          <a:lstStyle>
            <a:lvl1pPr algn="ctr">
              <a:lnSpc>
                <a:spcPct val="100000"/>
              </a:lnSpc>
              <a:spcAft>
                <a:spcPts val="0"/>
              </a:spcAft>
              <a:defRPr sz="3200">
                <a:solidFill>
                  <a:schemeClr val="tx1"/>
                </a:solidFill>
              </a:defRPr>
            </a:lvl1pPr>
          </a:lstStyle>
          <a:p>
            <a:pPr lvl="0"/>
            <a:r>
              <a:rPr lang="en-US" noProof="0" dirty="0"/>
              <a:t>Click icon to add picture</a:t>
            </a:r>
            <a:endParaRPr lang="en-GB" noProof="0" dirty="0"/>
          </a:p>
        </p:txBody>
      </p:sp>
      <p:sp>
        <p:nvSpPr>
          <p:cNvPr id="2" name="Title 1"/>
          <p:cNvSpPr>
            <a:spLocks noGrp="1"/>
          </p:cNvSpPr>
          <p:nvPr>
            <p:ph type="ctrTitle"/>
          </p:nvPr>
        </p:nvSpPr>
        <p:spPr>
          <a:xfrm>
            <a:off x="433991" y="2653078"/>
            <a:ext cx="6300000" cy="612000"/>
          </a:xfrm>
        </p:spPr>
        <p:txBody>
          <a:bodyPr/>
          <a:lstStyle>
            <a:lvl1pPr>
              <a:lnSpc>
                <a:spcPts val="2200"/>
              </a:lnSpc>
              <a:defRPr sz="2000" b="0" spc="-50" baseline="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394568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9FE15EE-F784-720C-BFB9-B43951C89815}"/>
              </a:ext>
            </a:extLst>
          </p:cNvPr>
          <p:cNvSpPr>
            <a:spLocks noGrp="1"/>
          </p:cNvSpPr>
          <p:nvPr>
            <p:ph type="sldNum" sz="quarter" idx="10"/>
          </p:nvPr>
        </p:nvSpPr>
        <p:spPr/>
        <p:txBody>
          <a:bodyPr/>
          <a:lstStyle>
            <a:lvl1pPr>
              <a:defRPr/>
            </a:lvl1pPr>
          </a:lstStyle>
          <a:p>
            <a:pPr>
              <a:defRPr/>
            </a:pPr>
            <a:fld id="{2B1D7218-2075-4929-842B-B11AA8E60F84}" type="slidenum">
              <a:rPr lang="en-GB"/>
              <a:pPr>
                <a:defRPr/>
              </a:pPr>
              <a:t>‹#›</a:t>
            </a:fld>
            <a:endParaRPr lang="en-GB" dirty="0"/>
          </a:p>
        </p:txBody>
      </p:sp>
      <p:sp>
        <p:nvSpPr>
          <p:cNvPr id="3" name="Footer Placeholder 59">
            <a:extLst>
              <a:ext uri="{FF2B5EF4-FFF2-40B4-BE49-F238E27FC236}">
                <a16:creationId xmlns:a16="http://schemas.microsoft.com/office/drawing/2014/main" id="{46F11383-2950-DDB3-9DCC-B29CA1179592}"/>
              </a:ext>
            </a:extLst>
          </p:cNvPr>
          <p:cNvSpPr>
            <a:spLocks noGrp="1"/>
          </p:cNvSpPr>
          <p:nvPr>
            <p:ph type="ftr" sz="quarter" idx="1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45012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170726FE-93F7-3DF7-EF65-4143E7E3A9E7}"/>
              </a:ext>
            </a:extLst>
          </p:cNvPr>
          <p:cNvSpPr>
            <a:spLocks noGrp="1"/>
          </p:cNvSpPr>
          <p:nvPr>
            <p:ph type="sldNum" sz="quarter" idx="10"/>
          </p:nvPr>
        </p:nvSpPr>
        <p:spPr/>
        <p:txBody>
          <a:bodyPr/>
          <a:lstStyle>
            <a:lvl1pPr>
              <a:defRPr/>
            </a:lvl1pPr>
          </a:lstStyle>
          <a:p>
            <a:pPr>
              <a:defRPr/>
            </a:pPr>
            <a:fld id="{F6EC1911-0E7F-4A86-808B-FA107A043CE5}" type="slidenum">
              <a:rPr lang="en-GB"/>
              <a:pPr>
                <a:defRPr/>
              </a:pPr>
              <a:t>‹#›</a:t>
            </a:fld>
            <a:endParaRPr lang="en-GB" dirty="0"/>
          </a:p>
        </p:txBody>
      </p:sp>
      <p:sp>
        <p:nvSpPr>
          <p:cNvPr id="5" name="Footer Placeholder 59">
            <a:extLst>
              <a:ext uri="{FF2B5EF4-FFF2-40B4-BE49-F238E27FC236}">
                <a16:creationId xmlns:a16="http://schemas.microsoft.com/office/drawing/2014/main" id="{25AF0F61-5EF6-1CC9-9287-A9BA665131F3}"/>
              </a:ext>
            </a:extLst>
          </p:cNvPr>
          <p:cNvSpPr>
            <a:spLocks noGrp="1"/>
          </p:cNvSpPr>
          <p:nvPr>
            <p:ph type="ftr" sz="quarter" idx="1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3535347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E665E-CF71-8C15-4E46-B3B81C8C24FB}"/>
              </a:ext>
            </a:extLst>
          </p:cNvPr>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 name="Rectangle 3">
            <a:extLst>
              <a:ext uri="{FF2B5EF4-FFF2-40B4-BE49-F238E27FC236}">
                <a16:creationId xmlns:a16="http://schemas.microsoft.com/office/drawing/2014/main" id="{96ED2F0D-7523-3841-AEA2-73B449CE610F}"/>
              </a:ext>
            </a:extLst>
          </p:cNvPr>
          <p:cNvSpPr/>
          <p:nvPr userDrawn="1"/>
        </p:nvSpPr>
        <p:spPr>
          <a:xfrm>
            <a:off x="285750" y="381000"/>
            <a:ext cx="6357938" cy="500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Content Placeholder 2"/>
          <p:cNvSpPr>
            <a:spLocks noGrp="1"/>
          </p:cNvSpPr>
          <p:nvPr>
            <p:ph idx="1"/>
          </p:nvPr>
        </p:nvSpPr>
        <p:spPr>
          <a:xfrm>
            <a:off x="428604" y="488982"/>
            <a:ext cx="6072230" cy="8821736"/>
          </a:xfrm>
        </p:spPr>
        <p:txBody>
          <a:bodyPr/>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587085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anchor="ctr"/>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2"/>
          <p:cNvSpPr>
            <a:spLocks noGrp="1"/>
          </p:cNvSpPr>
          <p:nvPr>
            <p:ph idx="13"/>
          </p:nvPr>
        </p:nvSpPr>
        <p:spPr>
          <a:xfrm>
            <a:off x="428604" y="1700193"/>
            <a:ext cx="6084000" cy="2628000"/>
          </a:xfrm>
        </p:spPr>
        <p:txBody>
          <a:bodyPr/>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1005434"/>
            <a:ext cx="5976000" cy="504000"/>
          </a:xfrm>
        </p:spPr>
        <p:txBody>
          <a:bodyPr/>
          <a:lstStyle>
            <a:lvl1pPr>
              <a:lnSpc>
                <a:spcPct val="100000"/>
              </a:lnSpc>
              <a:defRPr sz="3200" b="1" spc="0" baseline="0">
                <a:solidFill>
                  <a:schemeClr val="accent1"/>
                </a:solidFill>
              </a:defRPr>
            </a:lvl1pPr>
          </a:lstStyle>
          <a:p>
            <a:r>
              <a:rPr lang="en-US" noProof="0"/>
              <a:t>Click to edit Master title style</a:t>
            </a:r>
            <a:endParaRPr lang="en-GB" noProof="0"/>
          </a:p>
        </p:txBody>
      </p:sp>
      <p:sp>
        <p:nvSpPr>
          <p:cNvPr id="12" name="Picture Placeholder 11"/>
          <p:cNvSpPr>
            <a:spLocks noGrp="1"/>
          </p:cNvSpPr>
          <p:nvPr>
            <p:ph type="pic" sz="quarter" idx="16"/>
          </p:nvPr>
        </p:nvSpPr>
        <p:spPr>
          <a:xfrm>
            <a:off x="428625" y="4630674"/>
            <a:ext cx="1285875" cy="1512000"/>
          </a:xfrm>
        </p:spPr>
        <p:txBody>
          <a:bodyPr spcCol="360000" rtlCol="0" anchor="ctr">
            <a:noAutofit/>
          </a:bodyPr>
          <a:lstStyle>
            <a:lvl1pPr algn="ctr">
              <a:defRPr/>
            </a:lvl1pPr>
          </a:lstStyle>
          <a:p>
            <a:pPr lvl="0"/>
            <a:r>
              <a:rPr lang="en-GB" noProof="0" dirty="0"/>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1E0ED117-F93A-0E6A-C5AA-208A4E3971BF}"/>
              </a:ext>
            </a:extLst>
          </p:cNvPr>
          <p:cNvSpPr>
            <a:spLocks noGrp="1"/>
          </p:cNvSpPr>
          <p:nvPr>
            <p:ph type="sldNum" sz="quarter" idx="18"/>
          </p:nvPr>
        </p:nvSpPr>
        <p:spPr/>
        <p:txBody>
          <a:bodyPr/>
          <a:lstStyle>
            <a:lvl1pPr>
              <a:defRPr/>
            </a:lvl1pPr>
          </a:lstStyle>
          <a:p>
            <a:pPr>
              <a:defRPr/>
            </a:pPr>
            <a:fld id="{F9F27F8A-52E7-4138-BAC3-1BD6DD937F5C}" type="slidenum">
              <a:rPr lang="en-GB"/>
              <a:pPr>
                <a:defRPr/>
              </a:pPr>
              <a:t>‹#›</a:t>
            </a:fld>
            <a:endParaRPr lang="en-GB" dirty="0"/>
          </a:p>
        </p:txBody>
      </p:sp>
      <p:sp>
        <p:nvSpPr>
          <p:cNvPr id="4" name="Footer Placeholder 59">
            <a:extLst>
              <a:ext uri="{FF2B5EF4-FFF2-40B4-BE49-F238E27FC236}">
                <a16:creationId xmlns:a16="http://schemas.microsoft.com/office/drawing/2014/main" id="{905A4BC9-AD59-5760-0955-0A4E84656DD2}"/>
              </a:ext>
            </a:extLst>
          </p:cNvPr>
          <p:cNvSpPr>
            <a:spLocks noGrp="1"/>
          </p:cNvSpPr>
          <p:nvPr>
            <p:ph type="ftr" sz="quarter" idx="19"/>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3951277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666852"/>
            <a:ext cx="5940000" cy="1512000"/>
          </a:xfrm>
        </p:spPr>
        <p:txBody>
          <a:bodyPr/>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2" name="Slide Number Placeholder 5">
            <a:extLst>
              <a:ext uri="{FF2B5EF4-FFF2-40B4-BE49-F238E27FC236}">
                <a16:creationId xmlns:a16="http://schemas.microsoft.com/office/drawing/2014/main" id="{92019858-5E78-6C79-9068-82BD9D832320}"/>
              </a:ext>
            </a:extLst>
          </p:cNvPr>
          <p:cNvSpPr>
            <a:spLocks noGrp="1"/>
          </p:cNvSpPr>
          <p:nvPr>
            <p:ph type="sldNum" sz="quarter" idx="17"/>
          </p:nvPr>
        </p:nvSpPr>
        <p:spPr/>
        <p:txBody>
          <a:bodyPr/>
          <a:lstStyle>
            <a:lvl1pPr>
              <a:defRPr/>
            </a:lvl1pPr>
          </a:lstStyle>
          <a:p>
            <a:pPr>
              <a:defRPr/>
            </a:pPr>
            <a:fld id="{B7110BA7-B917-495E-98DD-15D844381826}" type="slidenum">
              <a:rPr lang="en-GB"/>
              <a:pPr>
                <a:defRPr/>
              </a:pPr>
              <a:t>‹#›</a:t>
            </a:fld>
            <a:endParaRPr lang="en-GB" dirty="0"/>
          </a:p>
        </p:txBody>
      </p:sp>
      <p:sp>
        <p:nvSpPr>
          <p:cNvPr id="3" name="Footer Placeholder 59">
            <a:extLst>
              <a:ext uri="{FF2B5EF4-FFF2-40B4-BE49-F238E27FC236}">
                <a16:creationId xmlns:a16="http://schemas.microsoft.com/office/drawing/2014/main" id="{EC742DF1-B960-6BC8-239B-A97B546C6378}"/>
              </a:ext>
            </a:extLst>
          </p:cNvPr>
          <p:cNvSpPr>
            <a:spLocks noGrp="1"/>
          </p:cNvSpPr>
          <p:nvPr>
            <p:ph type="ftr" sz="quarter" idx="18"/>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21088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605600"/>
            <a:ext cx="5688000" cy="504000"/>
          </a:xfrm>
        </p:spPr>
        <p:txBody>
          <a:bodyPr/>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2119294" y="4524372"/>
            <a:ext cx="4320000" cy="1714511"/>
          </a:xfrm>
        </p:spPr>
        <p:txBody>
          <a:bodyPr/>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2120752" y="6857442"/>
            <a:ext cx="4320000" cy="2500330"/>
          </a:xfrm>
        </p:spPr>
        <p:txBody>
          <a:bodyPr/>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668DE2E5-BBBC-2595-260C-47AE2BC86B04}"/>
              </a:ext>
            </a:extLst>
          </p:cNvPr>
          <p:cNvSpPr>
            <a:spLocks noGrp="1"/>
          </p:cNvSpPr>
          <p:nvPr>
            <p:ph type="sldNum" sz="quarter" idx="22"/>
          </p:nvPr>
        </p:nvSpPr>
        <p:spPr/>
        <p:txBody>
          <a:bodyPr/>
          <a:lstStyle>
            <a:lvl1pPr>
              <a:defRPr/>
            </a:lvl1pPr>
          </a:lstStyle>
          <a:p>
            <a:pPr>
              <a:defRPr/>
            </a:pPr>
            <a:fld id="{EE6D1DD0-A0C8-4ADF-93F4-5294864B08F2}" type="slidenum">
              <a:rPr lang="en-GB"/>
              <a:pPr>
                <a:defRPr/>
              </a:pPr>
              <a:t>‹#›</a:t>
            </a:fld>
            <a:endParaRPr lang="en-GB" dirty="0"/>
          </a:p>
        </p:txBody>
      </p:sp>
      <p:sp>
        <p:nvSpPr>
          <p:cNvPr id="3" name="Footer Placeholder 59">
            <a:extLst>
              <a:ext uri="{FF2B5EF4-FFF2-40B4-BE49-F238E27FC236}">
                <a16:creationId xmlns:a16="http://schemas.microsoft.com/office/drawing/2014/main" id="{77B01024-DB93-408F-BA45-97AFA6FC2C96}"/>
              </a:ext>
            </a:extLst>
          </p:cNvPr>
          <p:cNvSpPr>
            <a:spLocks noGrp="1"/>
          </p:cNvSpPr>
          <p:nvPr>
            <p:ph type="ftr" sz="quarter" idx="23"/>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74793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A76C845-81F8-E806-3367-D54BF899B338}"/>
              </a:ext>
            </a:extLst>
          </p:cNvPr>
          <p:cNvCxnSpPr/>
          <p:nvPr userDrawn="1"/>
        </p:nvCxnSpPr>
        <p:spPr>
          <a:xfrm>
            <a:off x="820738" y="3570288"/>
            <a:ext cx="5472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5E271BD-651B-9D9D-9C37-AF15E6CC7BE7}"/>
              </a:ext>
            </a:extLst>
          </p:cNvPr>
          <p:cNvCxnSpPr/>
          <p:nvPr userDrawn="1"/>
        </p:nvCxnSpPr>
        <p:spPr>
          <a:xfrm>
            <a:off x="809625" y="5583238"/>
            <a:ext cx="54721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E0B44F9-BBDA-0CAE-1042-5E4847D74FB0}"/>
              </a:ext>
            </a:extLst>
          </p:cNvPr>
          <p:cNvCxnSpPr/>
          <p:nvPr userDrawn="1"/>
        </p:nvCxnSpPr>
        <p:spPr>
          <a:xfrm>
            <a:off x="809625" y="7524750"/>
            <a:ext cx="54721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0140"/>
            <a:ext cx="5976000" cy="396000"/>
          </a:xfrm>
        </p:spPr>
        <p:txBody>
          <a:bodyPr/>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5" name="Slide Number Placeholder 5">
            <a:extLst>
              <a:ext uri="{FF2B5EF4-FFF2-40B4-BE49-F238E27FC236}">
                <a16:creationId xmlns:a16="http://schemas.microsoft.com/office/drawing/2014/main" id="{F7F71EBA-4C8D-71E6-B077-07CA3C8121B9}"/>
              </a:ext>
            </a:extLst>
          </p:cNvPr>
          <p:cNvSpPr>
            <a:spLocks noGrp="1"/>
          </p:cNvSpPr>
          <p:nvPr>
            <p:ph type="sldNum" sz="quarter" idx="29"/>
          </p:nvPr>
        </p:nvSpPr>
        <p:spPr/>
        <p:txBody>
          <a:bodyPr/>
          <a:lstStyle>
            <a:lvl1pPr>
              <a:defRPr/>
            </a:lvl1pPr>
          </a:lstStyle>
          <a:p>
            <a:pPr>
              <a:defRPr/>
            </a:pPr>
            <a:fld id="{293E7E0F-473D-46DE-A979-FF1EB3A9C921}" type="slidenum">
              <a:rPr lang="en-GB"/>
              <a:pPr>
                <a:defRPr/>
              </a:pPr>
              <a:t>‹#›</a:t>
            </a:fld>
            <a:endParaRPr lang="en-GB" dirty="0"/>
          </a:p>
        </p:txBody>
      </p:sp>
      <p:sp>
        <p:nvSpPr>
          <p:cNvPr id="6" name="Footer Placeholder 59">
            <a:extLst>
              <a:ext uri="{FF2B5EF4-FFF2-40B4-BE49-F238E27FC236}">
                <a16:creationId xmlns:a16="http://schemas.microsoft.com/office/drawing/2014/main" id="{91E27D8A-0E01-4F50-2A96-3A41205EB317}"/>
              </a:ext>
            </a:extLst>
          </p:cNvPr>
          <p:cNvSpPr>
            <a:spLocks noGrp="1"/>
          </p:cNvSpPr>
          <p:nvPr>
            <p:ph type="ftr" sz="quarter" idx="30"/>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07114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5AD28E41-88B4-5932-DBAF-2B6AB9FC3C88}"/>
              </a:ext>
            </a:extLst>
          </p:cNvPr>
          <p:cNvSpPr>
            <a:spLocks noGrp="1"/>
          </p:cNvSpPr>
          <p:nvPr>
            <p:ph type="sldNum" sz="quarter" idx="10"/>
          </p:nvPr>
        </p:nvSpPr>
        <p:spPr/>
        <p:txBody>
          <a:bodyPr/>
          <a:lstStyle>
            <a:lvl1pPr>
              <a:defRPr/>
            </a:lvl1pPr>
          </a:lstStyle>
          <a:p>
            <a:pPr>
              <a:defRPr/>
            </a:pPr>
            <a:fld id="{3F6D556F-4C3B-44F9-9D9C-D33C66A2AEB1}" type="slidenum">
              <a:rPr lang="en-GB"/>
              <a:pPr>
                <a:defRPr/>
              </a:pPr>
              <a:t>‹#›</a:t>
            </a:fld>
            <a:endParaRPr lang="en-GB" dirty="0"/>
          </a:p>
        </p:txBody>
      </p:sp>
      <p:sp>
        <p:nvSpPr>
          <p:cNvPr id="5" name="Footer Placeholder 59">
            <a:extLst>
              <a:ext uri="{FF2B5EF4-FFF2-40B4-BE49-F238E27FC236}">
                <a16:creationId xmlns:a16="http://schemas.microsoft.com/office/drawing/2014/main" id="{6A20A0E2-6895-70DB-6DC1-01AFFD41AD74}"/>
              </a:ext>
            </a:extLst>
          </p:cNvPr>
          <p:cNvSpPr>
            <a:spLocks noGrp="1"/>
          </p:cNvSpPr>
          <p:nvPr>
            <p:ph type="ftr" sz="quarter" idx="1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423910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ade a Differenc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F448F13-3244-E70A-9019-E932709D0DF1}"/>
              </a:ext>
            </a:extLst>
          </p:cNvPr>
          <p:cNvCxnSpPr/>
          <p:nvPr userDrawn="1"/>
        </p:nvCxnSpPr>
        <p:spPr>
          <a:xfrm>
            <a:off x="871538" y="5961063"/>
            <a:ext cx="5472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1A552E0-EE33-038D-4382-A8CD5247A590}"/>
              </a:ext>
            </a:extLst>
          </p:cNvPr>
          <p:cNvCxnSpPr/>
          <p:nvPr userDrawn="1"/>
        </p:nvCxnSpPr>
        <p:spPr>
          <a:xfrm>
            <a:off x="809625" y="7689850"/>
            <a:ext cx="54721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idx="23"/>
          </p:nvPr>
        </p:nvSpPr>
        <p:spPr>
          <a:xfrm>
            <a:off x="1159200" y="5097104"/>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5097104"/>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8252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8252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6254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6254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4" name="Slide Number Placeholder 5">
            <a:extLst>
              <a:ext uri="{FF2B5EF4-FFF2-40B4-BE49-F238E27FC236}">
                <a16:creationId xmlns:a16="http://schemas.microsoft.com/office/drawing/2014/main" id="{90CF8B59-0B88-0EB1-91C7-42437A3524AD}"/>
              </a:ext>
            </a:extLst>
          </p:cNvPr>
          <p:cNvSpPr>
            <a:spLocks noGrp="1"/>
          </p:cNvSpPr>
          <p:nvPr>
            <p:ph type="sldNum" sz="quarter" idx="29"/>
          </p:nvPr>
        </p:nvSpPr>
        <p:spPr>
          <a:xfrm>
            <a:off x="5876925" y="9490075"/>
            <a:ext cx="581025" cy="358775"/>
          </a:xfrm>
        </p:spPr>
        <p:txBody>
          <a:bodyPr/>
          <a:lstStyle>
            <a:lvl1pPr>
              <a:defRPr/>
            </a:lvl1pPr>
          </a:lstStyle>
          <a:p>
            <a:pPr>
              <a:defRPr/>
            </a:pPr>
            <a:fld id="{C060830D-E76B-425C-B3C6-BF8B0320BA85}" type="slidenum">
              <a:rPr lang="en-GB"/>
              <a:pPr>
                <a:defRPr/>
              </a:pPr>
              <a:t>‹#›</a:t>
            </a:fld>
            <a:endParaRPr lang="en-GB" dirty="0"/>
          </a:p>
        </p:txBody>
      </p:sp>
      <p:sp>
        <p:nvSpPr>
          <p:cNvPr id="5" name="Footer Placeholder 59">
            <a:extLst>
              <a:ext uri="{FF2B5EF4-FFF2-40B4-BE49-F238E27FC236}">
                <a16:creationId xmlns:a16="http://schemas.microsoft.com/office/drawing/2014/main" id="{51235745-0722-C856-96ED-29E744B4FD87}"/>
              </a:ext>
            </a:extLst>
          </p:cNvPr>
          <p:cNvSpPr>
            <a:spLocks noGrp="1"/>
          </p:cNvSpPr>
          <p:nvPr>
            <p:ph type="ftr" sz="quarter" idx="30"/>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392903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3" descr="P8 Background shape.png">
            <a:extLst>
              <a:ext uri="{FF2B5EF4-FFF2-40B4-BE49-F238E27FC236}">
                <a16:creationId xmlns:a16="http://schemas.microsoft.com/office/drawing/2014/main" id="{F28A35BE-E249-4764-618C-524AB9F3D9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70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EE729FB6-86EA-5F40-E159-36E111703F9C}"/>
              </a:ext>
            </a:extLst>
          </p:cNvPr>
          <p:cNvCxnSpPr/>
          <p:nvPr userDrawn="1"/>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spcCol="360000" rtlCol="0" anchor="ctr">
            <a:noAutofit/>
          </a:bodyPr>
          <a:lstStyle>
            <a:lvl1pPr algn="ctr">
              <a:defRPr sz="2800">
                <a:solidFill>
                  <a:schemeClr val="tx1"/>
                </a:solidFill>
              </a:defRPr>
            </a:lvl1pPr>
          </a:lstStyle>
          <a:p>
            <a:pPr lvl="0"/>
            <a:r>
              <a:rPr lang="en-GB" noProof="0" dirty="0"/>
              <a:t>Click icon to add picture</a:t>
            </a:r>
          </a:p>
        </p:txBody>
      </p:sp>
      <p:sp>
        <p:nvSpPr>
          <p:cNvPr id="12" name="Text Placeholder 11"/>
          <p:cNvSpPr>
            <a:spLocks noGrp="1"/>
          </p:cNvSpPr>
          <p:nvPr>
            <p:ph type="body" sz="quarter" idx="15"/>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US" noProof="0"/>
              <a:t>Click to edit Master text styles</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E78B1747-9D34-D6DA-BB89-5FF00A84D283}"/>
              </a:ext>
            </a:extLst>
          </p:cNvPr>
          <p:cNvSpPr>
            <a:spLocks noGrp="1"/>
          </p:cNvSpPr>
          <p:nvPr>
            <p:ph type="sldNum" sz="quarter" idx="17"/>
          </p:nvPr>
        </p:nvSpPr>
        <p:spPr/>
        <p:txBody>
          <a:bodyPr/>
          <a:lstStyle>
            <a:lvl1pPr>
              <a:defRPr>
                <a:solidFill>
                  <a:schemeClr val="bg1"/>
                </a:solidFill>
              </a:defRPr>
            </a:lvl1pPr>
          </a:lstStyle>
          <a:p>
            <a:pPr>
              <a:defRPr/>
            </a:pPr>
            <a:fld id="{01DA884B-9D35-4C8D-A087-77F79CF7AC91}" type="slidenum">
              <a:rPr lang="en-GB"/>
              <a:pPr>
                <a:defRPr/>
              </a:pPr>
              <a:t>‹#›</a:t>
            </a:fld>
            <a:endParaRPr lang="en-GB" dirty="0"/>
          </a:p>
        </p:txBody>
      </p:sp>
      <p:sp>
        <p:nvSpPr>
          <p:cNvPr id="5" name="Footer Placeholder 59">
            <a:extLst>
              <a:ext uri="{FF2B5EF4-FFF2-40B4-BE49-F238E27FC236}">
                <a16:creationId xmlns:a16="http://schemas.microsoft.com/office/drawing/2014/main" id="{CC319D65-02C8-85EC-5F50-0063DE6B97BF}"/>
              </a:ext>
            </a:extLst>
          </p:cNvPr>
          <p:cNvSpPr>
            <a:spLocks noGrp="1"/>
          </p:cNvSpPr>
          <p:nvPr>
            <p:ph type="ftr" sz="quarter" idx="18"/>
          </p:nvPr>
        </p:nvSpPr>
        <p:spPr/>
        <p:txBody>
          <a:bodyPr/>
          <a:lstStyle>
            <a:lvl1pPr>
              <a:defRPr>
                <a:solidFill>
                  <a:schemeClr val="bg1"/>
                </a:solidFill>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3182088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321200"/>
            <a:ext cx="5940000" cy="1836000"/>
          </a:xfrm>
        </p:spPr>
        <p:txBody>
          <a:bodyPr/>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A34586B2-E456-D70B-A7B2-93D9FFBF2197}"/>
              </a:ext>
            </a:extLst>
          </p:cNvPr>
          <p:cNvSpPr>
            <a:spLocks noGrp="1"/>
          </p:cNvSpPr>
          <p:nvPr>
            <p:ph type="sldNum" sz="quarter" idx="18"/>
          </p:nvPr>
        </p:nvSpPr>
        <p:spPr/>
        <p:txBody>
          <a:bodyPr/>
          <a:lstStyle>
            <a:lvl1pPr>
              <a:defRPr/>
            </a:lvl1pPr>
          </a:lstStyle>
          <a:p>
            <a:pPr>
              <a:defRPr/>
            </a:pPr>
            <a:fld id="{E8AF5E9A-6FC8-4C67-BC41-E42D8CF9F810}" type="slidenum">
              <a:rPr lang="en-GB"/>
              <a:pPr>
                <a:defRPr/>
              </a:pPr>
              <a:t>‹#›</a:t>
            </a:fld>
            <a:endParaRPr lang="en-GB" dirty="0"/>
          </a:p>
        </p:txBody>
      </p:sp>
      <p:sp>
        <p:nvSpPr>
          <p:cNvPr id="3" name="Footer Placeholder 59">
            <a:extLst>
              <a:ext uri="{FF2B5EF4-FFF2-40B4-BE49-F238E27FC236}">
                <a16:creationId xmlns:a16="http://schemas.microsoft.com/office/drawing/2014/main" id="{7F2B0BE7-CD31-3F46-6571-C7FA2C300A9D}"/>
              </a:ext>
            </a:extLst>
          </p:cNvPr>
          <p:cNvSpPr>
            <a:spLocks noGrp="1"/>
          </p:cNvSpPr>
          <p:nvPr>
            <p:ph type="ftr" sz="quarter" idx="19"/>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4200214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321200"/>
            <a:ext cx="5940000" cy="2772000"/>
          </a:xfrm>
        </p:spPr>
        <p:txBody>
          <a:bodyPr/>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2" name="Slide Number Placeholder 5">
            <a:extLst>
              <a:ext uri="{FF2B5EF4-FFF2-40B4-BE49-F238E27FC236}">
                <a16:creationId xmlns:a16="http://schemas.microsoft.com/office/drawing/2014/main" id="{240E6D12-E517-EF7A-D75C-C07B5F1920F8}"/>
              </a:ext>
            </a:extLst>
          </p:cNvPr>
          <p:cNvSpPr>
            <a:spLocks noGrp="1"/>
          </p:cNvSpPr>
          <p:nvPr>
            <p:ph type="sldNum" sz="quarter" idx="17"/>
          </p:nvPr>
        </p:nvSpPr>
        <p:spPr/>
        <p:txBody>
          <a:bodyPr/>
          <a:lstStyle>
            <a:lvl1pPr>
              <a:defRPr/>
            </a:lvl1pPr>
          </a:lstStyle>
          <a:p>
            <a:pPr>
              <a:defRPr/>
            </a:pPr>
            <a:fld id="{FB01B5FF-3159-47AC-9904-F4F005214C0A}" type="slidenum">
              <a:rPr lang="en-GB"/>
              <a:pPr>
                <a:defRPr/>
              </a:pPr>
              <a:t>‹#›</a:t>
            </a:fld>
            <a:endParaRPr lang="en-GB" dirty="0"/>
          </a:p>
        </p:txBody>
      </p:sp>
      <p:sp>
        <p:nvSpPr>
          <p:cNvPr id="3" name="Footer Placeholder 59">
            <a:extLst>
              <a:ext uri="{FF2B5EF4-FFF2-40B4-BE49-F238E27FC236}">
                <a16:creationId xmlns:a16="http://schemas.microsoft.com/office/drawing/2014/main" id="{A62A149A-C3E9-EC07-B2F8-BD136C0D9B86}"/>
              </a:ext>
            </a:extLst>
          </p:cNvPr>
          <p:cNvSpPr>
            <a:spLocks noGrp="1"/>
          </p:cNvSpPr>
          <p:nvPr>
            <p:ph type="ftr" sz="quarter" idx="18"/>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166881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1200"/>
            <a:ext cx="5976000" cy="631404"/>
          </a:xfrm>
        </p:spPr>
        <p:txBody>
          <a:bodyPr/>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1620000" y="4765874"/>
            <a:ext cx="4752000" cy="1861106"/>
          </a:xfrm>
        </p:spPr>
        <p:txBody>
          <a:bodyPr/>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1620000" y="7060698"/>
            <a:ext cx="4752000" cy="1836000"/>
          </a:xfrm>
        </p:spPr>
        <p:txBody>
          <a:bodyPr/>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2" name="Slide Number Placeholder 5">
            <a:extLst>
              <a:ext uri="{FF2B5EF4-FFF2-40B4-BE49-F238E27FC236}">
                <a16:creationId xmlns:a16="http://schemas.microsoft.com/office/drawing/2014/main" id="{AD35E162-3372-A98E-FA97-2F0F3D9A5BA1}"/>
              </a:ext>
            </a:extLst>
          </p:cNvPr>
          <p:cNvSpPr>
            <a:spLocks noGrp="1"/>
          </p:cNvSpPr>
          <p:nvPr>
            <p:ph type="sldNum" sz="quarter" idx="23"/>
          </p:nvPr>
        </p:nvSpPr>
        <p:spPr/>
        <p:txBody>
          <a:bodyPr/>
          <a:lstStyle>
            <a:lvl1pPr>
              <a:defRPr/>
            </a:lvl1pPr>
          </a:lstStyle>
          <a:p>
            <a:pPr>
              <a:defRPr/>
            </a:pPr>
            <a:fld id="{0429B39C-CE95-4995-AD16-3EDE725326E7}" type="slidenum">
              <a:rPr lang="en-GB"/>
              <a:pPr>
                <a:defRPr/>
              </a:pPr>
              <a:t>‹#›</a:t>
            </a:fld>
            <a:endParaRPr lang="en-GB" dirty="0"/>
          </a:p>
        </p:txBody>
      </p:sp>
      <p:sp>
        <p:nvSpPr>
          <p:cNvPr id="3" name="Footer Placeholder 59">
            <a:extLst>
              <a:ext uri="{FF2B5EF4-FFF2-40B4-BE49-F238E27FC236}">
                <a16:creationId xmlns:a16="http://schemas.microsoft.com/office/drawing/2014/main" id="{DA8287ED-A1E3-7E6B-63E6-993DEDB87D4B}"/>
              </a:ext>
            </a:extLst>
          </p:cNvPr>
          <p:cNvSpPr>
            <a:spLocks noGrp="1"/>
          </p:cNvSpPr>
          <p:nvPr>
            <p:ph type="ftr" sz="quarter" idx="24"/>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333332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2" name="Picture 3" descr="P8 Background shape.png">
            <a:extLst>
              <a:ext uri="{FF2B5EF4-FFF2-40B4-BE49-F238E27FC236}">
                <a16:creationId xmlns:a16="http://schemas.microsoft.com/office/drawing/2014/main" id="{47BA51B6-C9B3-2641-4AFB-F2423E9DAE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61175" cy="970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ADB2901-B058-C76B-9338-C374C5B129F2}"/>
              </a:ext>
            </a:extLst>
          </p:cNvPr>
          <p:cNvCxnSpPr/>
          <p:nvPr userDrawn="1"/>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spcCol="360000" rtlCol="0" anchor="ctr">
            <a:noAutofit/>
          </a:bodyPr>
          <a:lstStyle>
            <a:lvl1pPr algn="ctr">
              <a:defRPr sz="2800">
                <a:solidFill>
                  <a:schemeClr val="tx1"/>
                </a:solidFill>
              </a:defRPr>
            </a:lvl1pPr>
          </a:lstStyle>
          <a:p>
            <a:pPr lvl="0"/>
            <a:r>
              <a:rPr lang="en-GB" noProof="0" dirty="0"/>
              <a:t>Click icon to add picture</a:t>
            </a:r>
          </a:p>
        </p:txBody>
      </p:sp>
      <p:sp>
        <p:nvSpPr>
          <p:cNvPr id="12" name="Text Placeholder 11"/>
          <p:cNvSpPr>
            <a:spLocks noGrp="1"/>
          </p:cNvSpPr>
          <p:nvPr>
            <p:ph type="body" sz="quarter" idx="15"/>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US" noProof="0"/>
              <a:t>Click to edit Master text styles</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A139237A-6720-4615-4B5F-FE6DC0537E2F}"/>
              </a:ext>
            </a:extLst>
          </p:cNvPr>
          <p:cNvSpPr>
            <a:spLocks noGrp="1"/>
          </p:cNvSpPr>
          <p:nvPr>
            <p:ph type="sldNum" sz="quarter" idx="17"/>
          </p:nvPr>
        </p:nvSpPr>
        <p:spPr/>
        <p:txBody>
          <a:bodyPr/>
          <a:lstStyle>
            <a:lvl1pPr>
              <a:defRPr>
                <a:solidFill>
                  <a:schemeClr val="bg1"/>
                </a:solidFill>
              </a:defRPr>
            </a:lvl1pPr>
          </a:lstStyle>
          <a:p>
            <a:pPr>
              <a:defRPr/>
            </a:pPr>
            <a:fld id="{D2689AF1-4396-4422-84DA-F617B323B721}" type="slidenum">
              <a:rPr lang="en-GB"/>
              <a:pPr>
                <a:defRPr/>
              </a:pPr>
              <a:t>‹#›</a:t>
            </a:fld>
            <a:endParaRPr lang="en-GB" dirty="0"/>
          </a:p>
        </p:txBody>
      </p:sp>
      <p:sp>
        <p:nvSpPr>
          <p:cNvPr id="5" name="Footer Placeholder 59">
            <a:extLst>
              <a:ext uri="{FF2B5EF4-FFF2-40B4-BE49-F238E27FC236}">
                <a16:creationId xmlns:a16="http://schemas.microsoft.com/office/drawing/2014/main" id="{C9734284-D9E5-6837-C389-715CB37ABFA1}"/>
              </a:ext>
            </a:extLst>
          </p:cNvPr>
          <p:cNvSpPr>
            <a:spLocks noGrp="1"/>
          </p:cNvSpPr>
          <p:nvPr>
            <p:ph type="ftr" sz="quarter" idx="18"/>
          </p:nvPr>
        </p:nvSpPr>
        <p:spPr/>
        <p:txBody>
          <a:bodyPr/>
          <a:lstStyle>
            <a:lvl1pPr>
              <a:defRPr>
                <a:solidFill>
                  <a:schemeClr val="bg1"/>
                </a:solidFill>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3673533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469578" y="5217418"/>
            <a:ext cx="5832000" cy="3204000"/>
          </a:xfrm>
        </p:spPr>
        <p:txBody>
          <a:bodyPr/>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Picture Placeholder 18"/>
          <p:cNvSpPr>
            <a:spLocks noGrp="1"/>
          </p:cNvSpPr>
          <p:nvPr>
            <p:ph type="pic" sz="quarter" idx="22"/>
          </p:nvPr>
        </p:nvSpPr>
        <p:spPr>
          <a:xfrm>
            <a:off x="3534298" y="1515193"/>
            <a:ext cx="2772000" cy="2000250"/>
          </a:xfrm>
        </p:spPr>
        <p:txBody>
          <a:bodyPr spcCol="360000" rtlCol="0">
            <a:noAutofit/>
          </a:bodyPr>
          <a:lstStyle/>
          <a:p>
            <a:pPr lvl="0"/>
            <a:r>
              <a:rPr lang="en-GB" noProof="0" dirty="0"/>
              <a:t>Click icon to add picture</a:t>
            </a:r>
          </a:p>
        </p:txBody>
      </p:sp>
      <p:sp>
        <p:nvSpPr>
          <p:cNvPr id="20" name="Picture Placeholder 18"/>
          <p:cNvSpPr>
            <a:spLocks noGrp="1"/>
          </p:cNvSpPr>
          <p:nvPr>
            <p:ph type="pic" sz="quarter" idx="23"/>
          </p:nvPr>
        </p:nvSpPr>
        <p:spPr>
          <a:xfrm>
            <a:off x="3536386" y="5226240"/>
            <a:ext cx="2772000" cy="2000250"/>
          </a:xfrm>
        </p:spPr>
        <p:txBody>
          <a:bodyPr spcCol="360000" rtlCol="0">
            <a:noAutofit/>
          </a:bodyPr>
          <a:lstStyle/>
          <a:p>
            <a:pPr lvl="0"/>
            <a:r>
              <a:rPr lang="en-GB" noProof="0" dirty="0"/>
              <a:t>Click icon to add picture</a:t>
            </a:r>
          </a:p>
        </p:txBody>
      </p:sp>
      <p:sp>
        <p:nvSpPr>
          <p:cNvPr id="2" name="Slide Number Placeholder 5">
            <a:extLst>
              <a:ext uri="{FF2B5EF4-FFF2-40B4-BE49-F238E27FC236}">
                <a16:creationId xmlns:a16="http://schemas.microsoft.com/office/drawing/2014/main" id="{9702551C-A3D2-ED74-C52E-1973E9B79F9D}"/>
              </a:ext>
            </a:extLst>
          </p:cNvPr>
          <p:cNvSpPr>
            <a:spLocks noGrp="1"/>
          </p:cNvSpPr>
          <p:nvPr>
            <p:ph type="sldNum" sz="quarter" idx="24"/>
          </p:nvPr>
        </p:nvSpPr>
        <p:spPr/>
        <p:txBody>
          <a:bodyPr/>
          <a:lstStyle>
            <a:lvl1pPr>
              <a:defRPr/>
            </a:lvl1pPr>
          </a:lstStyle>
          <a:p>
            <a:pPr>
              <a:defRPr/>
            </a:pPr>
            <a:fld id="{8D38D37E-D1A3-4091-8DD8-BAE06CD1A6EF}" type="slidenum">
              <a:rPr lang="en-GB"/>
              <a:pPr>
                <a:defRPr/>
              </a:pPr>
              <a:t>‹#›</a:t>
            </a:fld>
            <a:endParaRPr lang="en-GB" dirty="0"/>
          </a:p>
        </p:txBody>
      </p:sp>
      <p:sp>
        <p:nvSpPr>
          <p:cNvPr id="3" name="Footer Placeholder 59">
            <a:extLst>
              <a:ext uri="{FF2B5EF4-FFF2-40B4-BE49-F238E27FC236}">
                <a16:creationId xmlns:a16="http://schemas.microsoft.com/office/drawing/2014/main" id="{55CA0FF1-3FEE-E326-CDC0-023214888D9B}"/>
              </a:ext>
            </a:extLst>
          </p:cNvPr>
          <p:cNvSpPr>
            <a:spLocks noGrp="1"/>
          </p:cNvSpPr>
          <p:nvPr>
            <p:ph type="ftr" sz="quarter" idx="25"/>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708808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2" name="Picture 3" descr="P8 Background shape.png">
            <a:extLst>
              <a:ext uri="{FF2B5EF4-FFF2-40B4-BE49-F238E27FC236}">
                <a16:creationId xmlns:a16="http://schemas.microsoft.com/office/drawing/2014/main" id="{D2CABCA9-DB08-6B40-AFAB-8C966B8621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61175" cy="970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7A9DD93-6361-EB42-C1FE-7100C8B0E3DF}"/>
              </a:ext>
            </a:extLst>
          </p:cNvPr>
          <p:cNvCxnSpPr/>
          <p:nvPr userDrawn="1"/>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spcCol="360000" rtlCol="0" anchor="ctr">
            <a:noAutofit/>
          </a:bodyPr>
          <a:lstStyle>
            <a:lvl1pPr algn="ctr">
              <a:defRPr sz="2800">
                <a:solidFill>
                  <a:schemeClr val="tx1"/>
                </a:solidFill>
              </a:defRPr>
            </a:lvl1pPr>
          </a:lstStyle>
          <a:p>
            <a:pPr lvl="0"/>
            <a:r>
              <a:rPr lang="en-GB" noProof="0" dirty="0"/>
              <a:t>Click icon to add picture</a:t>
            </a:r>
          </a:p>
        </p:txBody>
      </p:sp>
      <p:sp>
        <p:nvSpPr>
          <p:cNvPr id="12" name="Text Placeholder 11"/>
          <p:cNvSpPr>
            <a:spLocks noGrp="1"/>
          </p:cNvSpPr>
          <p:nvPr>
            <p:ph type="body" sz="quarter" idx="15"/>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US" noProof="0"/>
              <a:t>Click to edit Master text styles</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5">
            <a:extLst>
              <a:ext uri="{FF2B5EF4-FFF2-40B4-BE49-F238E27FC236}">
                <a16:creationId xmlns:a16="http://schemas.microsoft.com/office/drawing/2014/main" id="{138468AC-087C-4F5D-E6E0-D71C076A6696}"/>
              </a:ext>
            </a:extLst>
          </p:cNvPr>
          <p:cNvSpPr>
            <a:spLocks noGrp="1"/>
          </p:cNvSpPr>
          <p:nvPr>
            <p:ph type="sldNum" sz="quarter" idx="17"/>
          </p:nvPr>
        </p:nvSpPr>
        <p:spPr/>
        <p:txBody>
          <a:bodyPr/>
          <a:lstStyle>
            <a:lvl1pPr>
              <a:defRPr>
                <a:solidFill>
                  <a:schemeClr val="bg1"/>
                </a:solidFill>
              </a:defRPr>
            </a:lvl1pPr>
          </a:lstStyle>
          <a:p>
            <a:pPr>
              <a:defRPr/>
            </a:pPr>
            <a:fld id="{00CB83E7-3176-4532-A79D-FA2D3D690109}" type="slidenum">
              <a:rPr lang="en-GB"/>
              <a:pPr>
                <a:defRPr/>
              </a:pPr>
              <a:t>‹#›</a:t>
            </a:fld>
            <a:endParaRPr lang="en-GB" dirty="0"/>
          </a:p>
        </p:txBody>
      </p:sp>
      <p:sp>
        <p:nvSpPr>
          <p:cNvPr id="5" name="Footer Placeholder 59">
            <a:extLst>
              <a:ext uri="{FF2B5EF4-FFF2-40B4-BE49-F238E27FC236}">
                <a16:creationId xmlns:a16="http://schemas.microsoft.com/office/drawing/2014/main" id="{DD9EC3BB-F987-C4CE-20C6-8FEB170E5EBA}"/>
              </a:ext>
            </a:extLst>
          </p:cNvPr>
          <p:cNvSpPr>
            <a:spLocks noGrp="1"/>
          </p:cNvSpPr>
          <p:nvPr>
            <p:ph type="ftr" sz="quarter" idx="18"/>
          </p:nvPr>
        </p:nvSpPr>
        <p:spPr/>
        <p:txBody>
          <a:bodyPr/>
          <a:lstStyle>
            <a:lvl1pPr>
              <a:defRPr>
                <a:solidFill>
                  <a:schemeClr val="bg1"/>
                </a:solidFill>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637881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095348"/>
            <a:ext cx="5940000" cy="8286808"/>
          </a:xfrm>
        </p:spPr>
        <p:txBody>
          <a:bodyPr/>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C59783D2-815A-F5CA-B93A-C4949890361C}"/>
              </a:ext>
            </a:extLst>
          </p:cNvPr>
          <p:cNvSpPr>
            <a:spLocks noGrp="1"/>
          </p:cNvSpPr>
          <p:nvPr>
            <p:ph type="sldNum" sz="quarter" idx="14"/>
          </p:nvPr>
        </p:nvSpPr>
        <p:spPr/>
        <p:txBody>
          <a:bodyPr/>
          <a:lstStyle>
            <a:lvl1pPr>
              <a:defRPr/>
            </a:lvl1pPr>
          </a:lstStyle>
          <a:p>
            <a:pPr>
              <a:defRPr/>
            </a:pPr>
            <a:fld id="{25A86078-817E-43E7-9389-DD3C39126A8D}" type="slidenum">
              <a:rPr lang="en-GB"/>
              <a:pPr>
                <a:defRPr/>
              </a:pPr>
              <a:t>‹#›</a:t>
            </a:fld>
            <a:endParaRPr lang="en-GB" dirty="0"/>
          </a:p>
        </p:txBody>
      </p:sp>
      <p:sp>
        <p:nvSpPr>
          <p:cNvPr id="3" name="Footer Placeholder 59">
            <a:extLst>
              <a:ext uri="{FF2B5EF4-FFF2-40B4-BE49-F238E27FC236}">
                <a16:creationId xmlns:a16="http://schemas.microsoft.com/office/drawing/2014/main" id="{5398CAAE-61C5-4977-8275-4B3E5101E173}"/>
              </a:ext>
            </a:extLst>
          </p:cNvPr>
          <p:cNvSpPr>
            <a:spLocks noGrp="1"/>
          </p:cNvSpPr>
          <p:nvPr>
            <p:ph type="ftr" sz="quarter" idx="15"/>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763944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spcCol="360000" rtlCol="0" anchor="ctr">
            <a:noAutofit/>
          </a:bodyPr>
          <a:lstStyle>
            <a:lvl1pPr algn="ctr">
              <a:defRPr sz="1400">
                <a:solidFill>
                  <a:schemeClr val="tx1"/>
                </a:solidFill>
              </a:defRPr>
            </a:lvl1pPr>
          </a:lstStyle>
          <a:p>
            <a:pPr lvl="0"/>
            <a:r>
              <a:rPr lang="en-GB" noProof="0" dirty="0"/>
              <a:t>Click icon to add table</a:t>
            </a:r>
          </a:p>
        </p:txBody>
      </p:sp>
      <p:sp>
        <p:nvSpPr>
          <p:cNvPr id="2" name="Slide Number Placeholder 5">
            <a:extLst>
              <a:ext uri="{FF2B5EF4-FFF2-40B4-BE49-F238E27FC236}">
                <a16:creationId xmlns:a16="http://schemas.microsoft.com/office/drawing/2014/main" id="{51FC9275-D414-DF94-560C-4466970346DC}"/>
              </a:ext>
            </a:extLst>
          </p:cNvPr>
          <p:cNvSpPr>
            <a:spLocks noGrp="1"/>
          </p:cNvSpPr>
          <p:nvPr>
            <p:ph type="sldNum" sz="quarter" idx="20"/>
          </p:nvPr>
        </p:nvSpPr>
        <p:spPr/>
        <p:txBody>
          <a:bodyPr/>
          <a:lstStyle>
            <a:lvl1pPr>
              <a:defRPr/>
            </a:lvl1pPr>
          </a:lstStyle>
          <a:p>
            <a:pPr>
              <a:defRPr/>
            </a:pPr>
            <a:fld id="{A91169C4-B462-4382-85DF-0A7D545E981C}" type="slidenum">
              <a:rPr lang="en-GB"/>
              <a:pPr>
                <a:defRPr/>
              </a:pPr>
              <a:t>‹#›</a:t>
            </a:fld>
            <a:endParaRPr lang="en-GB" dirty="0"/>
          </a:p>
        </p:txBody>
      </p:sp>
      <p:sp>
        <p:nvSpPr>
          <p:cNvPr id="3" name="Footer Placeholder 59">
            <a:extLst>
              <a:ext uri="{FF2B5EF4-FFF2-40B4-BE49-F238E27FC236}">
                <a16:creationId xmlns:a16="http://schemas.microsoft.com/office/drawing/2014/main" id="{D3311F20-411C-9683-5FBA-EC6BFBBF8B98}"/>
              </a:ext>
            </a:extLst>
          </p:cNvPr>
          <p:cNvSpPr>
            <a:spLocks noGrp="1"/>
          </p:cNvSpPr>
          <p:nvPr>
            <p:ph type="ftr" sz="quarter" idx="2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9235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483-5E1B-CF31-ECF9-5FDE7A491681}"/>
              </a:ext>
            </a:extLst>
          </p:cNvPr>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 name="Rectangle 3">
            <a:extLst>
              <a:ext uri="{FF2B5EF4-FFF2-40B4-BE49-F238E27FC236}">
                <a16:creationId xmlns:a16="http://schemas.microsoft.com/office/drawing/2014/main" id="{672FD0E4-C2C0-8E29-E5B9-9136B483A6F3}"/>
              </a:ext>
            </a:extLst>
          </p:cNvPr>
          <p:cNvSpPr/>
          <p:nvPr userDrawn="1"/>
        </p:nvSpPr>
        <p:spPr>
          <a:xfrm>
            <a:off x="285750" y="381000"/>
            <a:ext cx="6357938" cy="500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Content Placeholder 2"/>
          <p:cNvSpPr>
            <a:spLocks noGrp="1"/>
          </p:cNvSpPr>
          <p:nvPr>
            <p:ph idx="1"/>
          </p:nvPr>
        </p:nvSpPr>
        <p:spPr>
          <a:xfrm>
            <a:off x="428604" y="488982"/>
            <a:ext cx="6072230" cy="8821736"/>
          </a:xfrm>
        </p:spPr>
        <p:txBody>
          <a:bodyPr/>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669525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Content Placeholder 2"/>
          <p:cNvSpPr>
            <a:spLocks noGrp="1"/>
          </p:cNvSpPr>
          <p:nvPr>
            <p:ph idx="13"/>
          </p:nvPr>
        </p:nvSpPr>
        <p:spPr>
          <a:xfrm>
            <a:off x="2177029" y="7498372"/>
            <a:ext cx="4068000" cy="1598032"/>
          </a:xfrm>
        </p:spPr>
        <p:txBody>
          <a:bodyPr/>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
          </p:nvPr>
        </p:nvSpPr>
        <p:spPr>
          <a:xfrm>
            <a:off x="3557594" y="1077440"/>
            <a:ext cx="2880000" cy="1944000"/>
          </a:xfrm>
        </p:spPr>
        <p:txBody>
          <a:bodyPr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icture Placeholder 14"/>
          <p:cNvSpPr>
            <a:spLocks noGrp="1"/>
          </p:cNvSpPr>
          <p:nvPr>
            <p:ph type="pic" sz="quarter" idx="15"/>
          </p:nvPr>
        </p:nvSpPr>
        <p:spPr>
          <a:xfrm>
            <a:off x="414315" y="1083249"/>
            <a:ext cx="2880000" cy="1908000"/>
          </a:xfrm>
        </p:spPr>
        <p:txBody>
          <a:bodyPr spcCol="360000" rtlCol="0" anchor="ctr">
            <a:noAutofit/>
          </a:bodyPr>
          <a:lstStyle>
            <a:lvl1pPr algn="ctr">
              <a:lnSpc>
                <a:spcPct val="100000"/>
              </a:lnSpc>
              <a:spcAft>
                <a:spcPts val="0"/>
              </a:spcAft>
              <a:defRPr>
                <a:solidFill>
                  <a:schemeClr val="tx1"/>
                </a:solidFill>
              </a:defRPr>
            </a:lvl1pPr>
          </a:lstStyle>
          <a:p>
            <a:pPr lvl="0"/>
            <a:r>
              <a:rPr lang="en-GB" noProof="0" dirty="0"/>
              <a:t>Click icon to add picture</a:t>
            </a:r>
          </a:p>
        </p:txBody>
      </p:sp>
      <p:sp>
        <p:nvSpPr>
          <p:cNvPr id="22" name="Picture Placeholder 14"/>
          <p:cNvSpPr>
            <a:spLocks noGrp="1"/>
          </p:cNvSpPr>
          <p:nvPr>
            <p:ph type="pic" sz="quarter" idx="16"/>
          </p:nvPr>
        </p:nvSpPr>
        <p:spPr>
          <a:xfrm>
            <a:off x="414111" y="3172349"/>
            <a:ext cx="2880000" cy="1908000"/>
          </a:xfrm>
        </p:spPr>
        <p:txBody>
          <a:bodyPr spcCol="360000" rtlCol="0" anchor="ctr">
            <a:noAutofit/>
          </a:bodyPr>
          <a:lstStyle>
            <a:lvl1pPr algn="ctr">
              <a:lnSpc>
                <a:spcPct val="100000"/>
              </a:lnSpc>
              <a:spcAft>
                <a:spcPts val="0"/>
              </a:spcAft>
              <a:defRPr>
                <a:solidFill>
                  <a:schemeClr val="tx1"/>
                </a:solidFill>
              </a:defRPr>
            </a:lvl1pPr>
          </a:lstStyle>
          <a:p>
            <a:pPr lvl="0"/>
            <a:r>
              <a:rPr lang="en-GB" noProof="0" dirty="0"/>
              <a:t>Click icon to add picture</a:t>
            </a:r>
          </a:p>
        </p:txBody>
      </p:sp>
      <p:sp>
        <p:nvSpPr>
          <p:cNvPr id="23" name="Picture Placeholder 14"/>
          <p:cNvSpPr>
            <a:spLocks noGrp="1"/>
          </p:cNvSpPr>
          <p:nvPr>
            <p:ph type="pic" sz="quarter" idx="17"/>
          </p:nvPr>
        </p:nvSpPr>
        <p:spPr>
          <a:xfrm>
            <a:off x="414111" y="5251703"/>
            <a:ext cx="2880000" cy="1908000"/>
          </a:xfrm>
        </p:spPr>
        <p:txBody>
          <a:bodyPr spcCol="360000" rtlCol="0" anchor="ctr">
            <a:noAutofit/>
          </a:bodyPr>
          <a:lstStyle>
            <a:lvl1pPr algn="ctr">
              <a:lnSpc>
                <a:spcPct val="100000"/>
              </a:lnSpc>
              <a:spcAft>
                <a:spcPts val="0"/>
              </a:spcAft>
              <a:defRPr>
                <a:solidFill>
                  <a:schemeClr val="tx1"/>
                </a:solidFill>
              </a:defRPr>
            </a:lvl1pPr>
          </a:lstStyle>
          <a:p>
            <a:pPr lvl="0"/>
            <a:r>
              <a:rPr lang="en-GB" noProof="0" dirty="0"/>
              <a:t>Click icon to add picture</a:t>
            </a:r>
          </a:p>
        </p:txBody>
      </p:sp>
      <p:sp>
        <p:nvSpPr>
          <p:cNvPr id="24" name="Content Placeholder 2"/>
          <p:cNvSpPr>
            <a:spLocks noGrp="1"/>
          </p:cNvSpPr>
          <p:nvPr>
            <p:ph idx="18"/>
          </p:nvPr>
        </p:nvSpPr>
        <p:spPr>
          <a:xfrm>
            <a:off x="3557594" y="3152273"/>
            <a:ext cx="2880000" cy="1944000"/>
          </a:xfrm>
        </p:spPr>
        <p:txBody>
          <a:bodyPr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9"/>
          </p:nvPr>
        </p:nvSpPr>
        <p:spPr>
          <a:xfrm>
            <a:off x="3557594" y="5238071"/>
            <a:ext cx="2880000" cy="1944000"/>
          </a:xfrm>
        </p:spPr>
        <p:txBody>
          <a:bodyPr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FD7C422B-B641-1217-0C9D-96572B508147}"/>
              </a:ext>
            </a:extLst>
          </p:cNvPr>
          <p:cNvSpPr>
            <a:spLocks noGrp="1"/>
          </p:cNvSpPr>
          <p:nvPr>
            <p:ph type="sldNum" sz="quarter" idx="20"/>
          </p:nvPr>
        </p:nvSpPr>
        <p:spPr/>
        <p:txBody>
          <a:bodyPr/>
          <a:lstStyle>
            <a:lvl1pPr>
              <a:defRPr/>
            </a:lvl1pPr>
          </a:lstStyle>
          <a:p>
            <a:pPr>
              <a:defRPr/>
            </a:pPr>
            <a:fld id="{574238D7-37F6-43AE-99A7-949DF8AB80A8}" type="slidenum">
              <a:rPr lang="en-GB"/>
              <a:pPr>
                <a:defRPr/>
              </a:pPr>
              <a:t>‹#›</a:t>
            </a:fld>
            <a:endParaRPr lang="en-GB" dirty="0"/>
          </a:p>
        </p:txBody>
      </p:sp>
      <p:sp>
        <p:nvSpPr>
          <p:cNvPr id="3" name="Footer Placeholder 59">
            <a:extLst>
              <a:ext uri="{FF2B5EF4-FFF2-40B4-BE49-F238E27FC236}">
                <a16:creationId xmlns:a16="http://schemas.microsoft.com/office/drawing/2014/main" id="{124FDA6D-7947-D17B-FB76-49299BB15B46}"/>
              </a:ext>
            </a:extLst>
          </p:cNvPr>
          <p:cNvSpPr>
            <a:spLocks noGrp="1"/>
          </p:cNvSpPr>
          <p:nvPr>
            <p:ph type="ftr" sz="quarter" idx="21"/>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703689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2" name="Picture 3" descr="BACK COVER.jpg">
            <a:extLst>
              <a:ext uri="{FF2B5EF4-FFF2-40B4-BE49-F238E27FC236}">
                <a16:creationId xmlns:a16="http://schemas.microsoft.com/office/drawing/2014/main" id="{27262D7D-A31A-C0DF-2825-206A0841CE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89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810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DDB800-DBC3-129F-C1D2-B90F777979FD}"/>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DEE36491-92C1-4BC3-9960-42A8E550966F}" type="datetimeFigureOut">
              <a:rPr lang="en-GB"/>
              <a:pPr>
                <a:defRPr/>
              </a:pPr>
              <a:t>04/02/2026</a:t>
            </a:fld>
            <a:endParaRPr lang="en-GB" dirty="0"/>
          </a:p>
        </p:txBody>
      </p:sp>
      <p:sp>
        <p:nvSpPr>
          <p:cNvPr id="6" name="Footer Placeholder 5">
            <a:extLst>
              <a:ext uri="{FF2B5EF4-FFF2-40B4-BE49-F238E27FC236}">
                <a16:creationId xmlns:a16="http://schemas.microsoft.com/office/drawing/2014/main" id="{2DB69AC6-ABF8-CC98-6CB4-18776DFE2957}"/>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6">
            <a:extLst>
              <a:ext uri="{FF2B5EF4-FFF2-40B4-BE49-F238E27FC236}">
                <a16:creationId xmlns:a16="http://schemas.microsoft.com/office/drawing/2014/main" id="{14DEF192-A042-403C-25F4-B3BCF2807970}"/>
              </a:ext>
            </a:extLst>
          </p:cNvPr>
          <p:cNvSpPr>
            <a:spLocks noGrp="1"/>
          </p:cNvSpPr>
          <p:nvPr>
            <p:ph type="sldNum" sz="quarter" idx="12"/>
          </p:nvPr>
        </p:nvSpPr>
        <p:spPr/>
        <p:txBody>
          <a:bodyPr/>
          <a:lstStyle>
            <a:lvl1pPr>
              <a:defRPr/>
            </a:lvl1pPr>
          </a:lstStyle>
          <a:p>
            <a:pPr>
              <a:defRPr/>
            </a:pPr>
            <a:fld id="{A244A424-A781-4D88-90F3-FB4AB63E9290}" type="slidenum">
              <a:rPr lang="en-GB"/>
              <a:pPr>
                <a:defRPr/>
              </a:pPr>
              <a:t>‹#›</a:t>
            </a:fld>
            <a:endParaRPr lang="en-GB" dirty="0"/>
          </a:p>
        </p:txBody>
      </p:sp>
    </p:spTree>
    <p:extLst>
      <p:ext uri="{BB962C8B-B14F-4D97-AF65-F5344CB8AC3E}">
        <p14:creationId xmlns:p14="http://schemas.microsoft.com/office/powerpoint/2010/main" val="463791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tx1"/>
                </a:solidFill>
              </a:defRPr>
            </a:lvl1pPr>
          </a:lstStyle>
          <a:p>
            <a:r>
              <a:rPr lang="en-GB" noProof="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149"/>
            <a:ext cx="2448000" cy="671377"/>
          </a:xfrm>
          <a:prstGeom prst="rect">
            <a:avLst/>
          </a:prstGeom>
        </p:spPr>
      </p:pic>
    </p:spTree>
    <p:extLst>
      <p:ext uri="{BB962C8B-B14F-4D97-AF65-F5344CB8AC3E}">
        <p14:creationId xmlns:p14="http://schemas.microsoft.com/office/powerpoint/2010/main" val="1823450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bg1"/>
                </a:solidFill>
              </a:defRPr>
            </a:lvl1pPr>
          </a:lstStyle>
          <a:p>
            <a:r>
              <a:rPr lang="en-GB" noProof="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580"/>
            <a:ext cx="2448000" cy="670514"/>
          </a:xfrm>
          <a:prstGeom prst="rect">
            <a:avLst/>
          </a:prstGeom>
        </p:spPr>
      </p:pic>
    </p:spTree>
    <p:extLst>
      <p:ext uri="{BB962C8B-B14F-4D97-AF65-F5344CB8AC3E}">
        <p14:creationId xmlns:p14="http://schemas.microsoft.com/office/powerpoint/2010/main" val="543546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4" name="Footer Placeholder 59">
            <a:extLst>
              <a:ext uri="{FF2B5EF4-FFF2-40B4-BE49-F238E27FC236}">
                <a16:creationId xmlns:a16="http://schemas.microsoft.com/office/drawing/2014/main" id="{ED7AEFB2-C871-9D46-9014-D255C4D1ECB5}"/>
              </a:ext>
            </a:extLst>
          </p:cNvPr>
          <p:cNvSpPr>
            <a:spLocks noGrp="1"/>
          </p:cNvSpPr>
          <p:nvPr>
            <p:ph type="ftr" sz="quarter" idx="13"/>
          </p:nvPr>
        </p:nvSpPr>
        <p:spPr>
          <a:xfrm>
            <a:off x="409552" y="339081"/>
            <a:ext cx="6048000" cy="360000"/>
          </a:xfrm>
          <a:prstGeom prst="rect">
            <a:avLst/>
          </a:prstGeo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2317522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7" name="Footer Placeholder 59">
            <a:extLst>
              <a:ext uri="{FF2B5EF4-FFF2-40B4-BE49-F238E27FC236}">
                <a16:creationId xmlns:a16="http://schemas.microsoft.com/office/drawing/2014/main" id="{62AE61C3-6B33-E549-9466-5D67FB28CE16}"/>
              </a:ext>
            </a:extLst>
          </p:cNvPr>
          <p:cNvSpPr>
            <a:spLocks noGrp="1"/>
          </p:cNvSpPr>
          <p:nvPr>
            <p:ph type="ftr" sz="quarter" idx="13"/>
          </p:nvPr>
        </p:nvSpPr>
        <p:spPr>
          <a:xfrm>
            <a:off x="409552" y="339081"/>
            <a:ext cx="6048000" cy="360000"/>
          </a:xfrm>
          <a:prstGeom prst="rect">
            <a:avLst/>
          </a:prstGeo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3026048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1403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lIns="0" numCol="1" anchor="ctr" anchorCtr="0"/>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200" b="1" spc="0" baseline="0">
                <a:solidFill>
                  <a:schemeClr val="accent1"/>
                </a:solidFill>
              </a:defRPr>
            </a:lvl1pPr>
          </a:lstStyle>
          <a:p>
            <a:r>
              <a:rPr lang="en-GB" noProof="0"/>
              <a:t>Click to enter title</a:t>
            </a:r>
          </a:p>
        </p:txBody>
      </p:sp>
      <p:sp>
        <p:nvSpPr>
          <p:cNvPr id="12" name="Picture Placeholder 11"/>
          <p:cNvSpPr>
            <a:spLocks noGrp="1"/>
          </p:cNvSpPr>
          <p:nvPr>
            <p:ph type="pic" sz="quarter" idx="16"/>
          </p:nvPr>
        </p:nvSpPr>
        <p:spPr>
          <a:xfrm>
            <a:off x="428625" y="4630674"/>
            <a:ext cx="1285875" cy="1512000"/>
          </a:xfrm>
        </p:spPr>
        <p:txBody>
          <a:bodyPr anchor="ctr" anchorCtr="0"/>
          <a:lstStyle>
            <a:lvl1pPr algn="ctr">
              <a:defRPr/>
            </a:lvl1pPr>
          </a:lstStyle>
          <a:p>
            <a:r>
              <a:rPr lang="en-GB" dirty="0"/>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Footer Placeholder 59">
            <a:extLst>
              <a:ext uri="{FF2B5EF4-FFF2-40B4-BE49-F238E27FC236}">
                <a16:creationId xmlns:a16="http://schemas.microsoft.com/office/drawing/2014/main" id="{AB3D39AD-BA89-8949-950A-9325E7CDC59A}"/>
              </a:ext>
            </a:extLst>
          </p:cNvPr>
          <p:cNvSpPr>
            <a:spLocks noGrp="1"/>
          </p:cNvSpPr>
          <p:nvPr>
            <p:ph type="ftr" sz="quarter" idx="18"/>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064915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666852"/>
            <a:ext cx="5940000" cy="1512000"/>
          </a:xfrm>
        </p:spPr>
        <p:txBody>
          <a:bodyPr lIns="0" numCol="1"/>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9" name="Footer Placeholder 59">
            <a:extLst>
              <a:ext uri="{FF2B5EF4-FFF2-40B4-BE49-F238E27FC236}">
                <a16:creationId xmlns:a16="http://schemas.microsoft.com/office/drawing/2014/main" id="{742B4A69-C9E4-BC41-84E5-847AEBA833E1}"/>
              </a:ext>
            </a:extLst>
          </p:cNvPr>
          <p:cNvSpPr>
            <a:spLocks noGrp="1"/>
          </p:cNvSpPr>
          <p:nvPr>
            <p:ph type="ftr" sz="quarter" idx="17"/>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20178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anchor="ctr"/>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2"/>
          <p:cNvSpPr>
            <a:spLocks noGrp="1"/>
          </p:cNvSpPr>
          <p:nvPr>
            <p:ph idx="13"/>
          </p:nvPr>
        </p:nvSpPr>
        <p:spPr>
          <a:xfrm>
            <a:off x="428604" y="1700193"/>
            <a:ext cx="6084000" cy="2628000"/>
          </a:xfrm>
        </p:spPr>
        <p:txBody>
          <a:bodyPr/>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1005434"/>
            <a:ext cx="5976000" cy="504000"/>
          </a:xfrm>
        </p:spPr>
        <p:txBody>
          <a:bodyPr/>
          <a:lstStyle>
            <a:lvl1pPr>
              <a:lnSpc>
                <a:spcPct val="100000"/>
              </a:lnSpc>
              <a:defRPr sz="3200" b="1" spc="0" baseline="0">
                <a:solidFill>
                  <a:schemeClr val="accent1"/>
                </a:solidFill>
              </a:defRPr>
            </a:lvl1pPr>
          </a:lstStyle>
          <a:p>
            <a:r>
              <a:rPr lang="en-US" noProof="0"/>
              <a:t>Click to edit Master title style</a:t>
            </a:r>
            <a:endParaRPr lang="en-GB" noProof="0"/>
          </a:p>
        </p:txBody>
      </p:sp>
      <p:sp>
        <p:nvSpPr>
          <p:cNvPr id="12" name="Picture Placeholder 11"/>
          <p:cNvSpPr>
            <a:spLocks noGrp="1"/>
          </p:cNvSpPr>
          <p:nvPr>
            <p:ph type="pic" sz="quarter" idx="16"/>
          </p:nvPr>
        </p:nvSpPr>
        <p:spPr>
          <a:xfrm>
            <a:off x="428625" y="4630674"/>
            <a:ext cx="1285875" cy="1512000"/>
          </a:xfrm>
        </p:spPr>
        <p:txBody>
          <a:bodyPr spcCol="360000" rtlCol="0" anchor="ctr">
            <a:noAutofit/>
          </a:bodyPr>
          <a:lstStyle>
            <a:lvl1pPr algn="ctr">
              <a:defRPr/>
            </a:lvl1pPr>
          </a:lstStyle>
          <a:p>
            <a:pPr lvl="0"/>
            <a:r>
              <a:rPr lang="en-GB" noProof="0" dirty="0"/>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1E1D7D43-D22C-230A-6F7E-AF2ECB3F8B9C}"/>
              </a:ext>
            </a:extLst>
          </p:cNvPr>
          <p:cNvSpPr>
            <a:spLocks noGrp="1"/>
          </p:cNvSpPr>
          <p:nvPr>
            <p:ph type="sldNum" sz="quarter" idx="18"/>
          </p:nvPr>
        </p:nvSpPr>
        <p:spPr/>
        <p:txBody>
          <a:bodyPr/>
          <a:lstStyle>
            <a:lvl1pPr>
              <a:defRPr/>
            </a:lvl1pPr>
          </a:lstStyle>
          <a:p>
            <a:pPr>
              <a:defRPr/>
            </a:pPr>
            <a:fld id="{FC60FB99-372E-4FDC-B72C-68BDFE3A6AF0}" type="slidenum">
              <a:rPr lang="en-GB"/>
              <a:pPr>
                <a:defRPr/>
              </a:pPr>
              <a:t>‹#›</a:t>
            </a:fld>
            <a:endParaRPr lang="en-GB" dirty="0"/>
          </a:p>
        </p:txBody>
      </p:sp>
      <p:sp>
        <p:nvSpPr>
          <p:cNvPr id="4" name="Footer Placeholder 59">
            <a:extLst>
              <a:ext uri="{FF2B5EF4-FFF2-40B4-BE49-F238E27FC236}">
                <a16:creationId xmlns:a16="http://schemas.microsoft.com/office/drawing/2014/main" id="{540EDBAE-284E-0EF7-4585-AD376487A587}"/>
              </a:ext>
            </a:extLst>
          </p:cNvPr>
          <p:cNvSpPr>
            <a:spLocks noGrp="1"/>
          </p:cNvSpPr>
          <p:nvPr>
            <p:ph type="ftr" sz="quarter" idx="19"/>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623022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2119294" y="4524372"/>
            <a:ext cx="4320000" cy="1714511"/>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2120752" y="6857442"/>
            <a:ext cx="4320000" cy="250033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Footer Placeholder 59">
            <a:extLst>
              <a:ext uri="{FF2B5EF4-FFF2-40B4-BE49-F238E27FC236}">
                <a16:creationId xmlns:a16="http://schemas.microsoft.com/office/drawing/2014/main" id="{1493B663-BBCF-CF47-941B-2DD6A20E9C96}"/>
              </a:ext>
            </a:extLst>
          </p:cNvPr>
          <p:cNvSpPr>
            <a:spLocks noGrp="1"/>
          </p:cNvSpPr>
          <p:nvPr>
            <p:ph type="ftr" sz="quarter" idx="13"/>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9469108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0140"/>
            <a:ext cx="5976000" cy="396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1" name="Straight Connector 30"/>
          <p:cNvCxnSpPr/>
          <p:nvPr userDrawn="1"/>
        </p:nvCxnSpPr>
        <p:spPr>
          <a:xfrm>
            <a:off x="820656" y="356958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10000" y="558375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524768"/>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11257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9489503"/>
            <a:ext cx="581000" cy="360000"/>
          </a:xfrm>
        </p:spPr>
        <p:txBody>
          <a:bodyPr/>
          <a:lstStyle/>
          <a:p>
            <a:fld id="{9295DF58-4118-4551-8C61-1A7ED177FA2D}" type="slidenum">
              <a:rPr lang="en-GB" noProof="0" smtClean="0"/>
              <a:pPr/>
              <a:t>‹#›</a:t>
            </a:fld>
            <a:endParaRPr lang="en-GB" noProof="0" dirty="0"/>
          </a:p>
        </p:txBody>
      </p:sp>
      <p:sp>
        <p:nvSpPr>
          <p:cNvPr id="23" name="Content Placeholder 2"/>
          <p:cNvSpPr>
            <a:spLocks noGrp="1"/>
          </p:cNvSpPr>
          <p:nvPr>
            <p:ph idx="23"/>
          </p:nvPr>
        </p:nvSpPr>
        <p:spPr>
          <a:xfrm>
            <a:off x="1159200" y="4880992"/>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880992"/>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0918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0918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2" name="Straight Connector 31"/>
          <p:cNvCxnSpPr>
            <a:cxnSpLocks/>
          </p:cNvCxnSpPr>
          <p:nvPr userDrawn="1"/>
        </p:nvCxnSpPr>
        <p:spPr>
          <a:xfrm>
            <a:off x="548680" y="5817096"/>
            <a:ext cx="59088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548680" y="7761312"/>
            <a:ext cx="59088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20720834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0" y="0"/>
            <a:ext cx="6858000" cy="970075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Footer Placeholder 59">
            <a:extLst>
              <a:ext uri="{FF2B5EF4-FFF2-40B4-BE49-F238E27FC236}">
                <a16:creationId xmlns:a16="http://schemas.microsoft.com/office/drawing/2014/main" id="{96E9F98D-36D6-1644-B117-CD8EA04F7DEE}"/>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2746437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1836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lIns="0" numCol="1"/>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Footer Placeholder 59">
            <a:extLst>
              <a:ext uri="{FF2B5EF4-FFF2-40B4-BE49-F238E27FC236}">
                <a16:creationId xmlns:a16="http://schemas.microsoft.com/office/drawing/2014/main" id="{BA41F65D-2AF3-CB42-9D5C-831125A9A7D5}"/>
              </a:ext>
            </a:extLst>
          </p:cNvPr>
          <p:cNvSpPr>
            <a:spLocks noGrp="1"/>
          </p:cNvSpPr>
          <p:nvPr>
            <p:ph type="ftr" sz="quarter" idx="18"/>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1024189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2772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8" name="Footer Placeholder 59">
            <a:extLst>
              <a:ext uri="{FF2B5EF4-FFF2-40B4-BE49-F238E27FC236}">
                <a16:creationId xmlns:a16="http://schemas.microsoft.com/office/drawing/2014/main" id="{0A52F6A6-09A1-E246-8CDF-A10244BA9259}"/>
              </a:ext>
            </a:extLst>
          </p:cNvPr>
          <p:cNvSpPr>
            <a:spLocks noGrp="1"/>
          </p:cNvSpPr>
          <p:nvPr>
            <p:ph type="ftr" sz="quarter" idx="17"/>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2281946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1200"/>
            <a:ext cx="5976000" cy="631404"/>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lIns="0" numCol="1"/>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1620000" y="4765874"/>
            <a:ext cx="4752000" cy="1861106"/>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1630751" y="7093330"/>
            <a:ext cx="4752000" cy="1836000"/>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19" name="Footer Placeholder 59">
            <a:extLst>
              <a:ext uri="{FF2B5EF4-FFF2-40B4-BE49-F238E27FC236}">
                <a16:creationId xmlns:a16="http://schemas.microsoft.com/office/drawing/2014/main" id="{1551590A-AE08-4042-8C24-E3E27D0FA043}"/>
              </a:ext>
            </a:extLst>
          </p:cNvPr>
          <p:cNvSpPr>
            <a:spLocks noGrp="1"/>
          </p:cNvSpPr>
          <p:nvPr>
            <p:ph type="ftr" sz="quarter" idx="13"/>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5031045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0"/>
            <a:ext cx="6861600" cy="9705846"/>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Footer Placeholder 59">
            <a:extLst>
              <a:ext uri="{FF2B5EF4-FFF2-40B4-BE49-F238E27FC236}">
                <a16:creationId xmlns:a16="http://schemas.microsoft.com/office/drawing/2014/main" id="{1E114880-4BC2-8F46-9C2B-C5231CDC2B3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1999502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lIns="0" numCol="1"/>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469578" y="5217418"/>
            <a:ext cx="5832000" cy="3204000"/>
          </a:xfrm>
        </p:spPr>
        <p:txBody>
          <a:bodyPr lIns="0" numCol="1"/>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Picture Placeholder 18"/>
          <p:cNvSpPr>
            <a:spLocks noGrp="1"/>
          </p:cNvSpPr>
          <p:nvPr>
            <p:ph type="pic" sz="quarter" idx="22"/>
          </p:nvPr>
        </p:nvSpPr>
        <p:spPr>
          <a:xfrm>
            <a:off x="3534298" y="1515193"/>
            <a:ext cx="2772000" cy="2000250"/>
          </a:xfrm>
        </p:spPr>
        <p:txBody>
          <a:bodyPr/>
          <a:lstStyle/>
          <a:p>
            <a:r>
              <a:rPr lang="en-GB" dirty="0"/>
              <a:t>Click icon to add picture</a:t>
            </a:r>
          </a:p>
        </p:txBody>
      </p:sp>
      <p:sp>
        <p:nvSpPr>
          <p:cNvPr id="20" name="Picture Placeholder 18"/>
          <p:cNvSpPr>
            <a:spLocks noGrp="1"/>
          </p:cNvSpPr>
          <p:nvPr>
            <p:ph type="pic" sz="quarter" idx="23"/>
          </p:nvPr>
        </p:nvSpPr>
        <p:spPr>
          <a:xfrm>
            <a:off x="3536386" y="5226240"/>
            <a:ext cx="2772000" cy="2000250"/>
          </a:xfrm>
        </p:spPr>
        <p:txBody>
          <a:bodyPr/>
          <a:lstStyle/>
          <a:p>
            <a:r>
              <a:rPr lang="en-GB" dirty="0"/>
              <a:t>Click icon to add picture</a:t>
            </a:r>
          </a:p>
        </p:txBody>
      </p:sp>
      <p:sp>
        <p:nvSpPr>
          <p:cNvPr id="10" name="Footer Placeholder 59">
            <a:extLst>
              <a:ext uri="{FF2B5EF4-FFF2-40B4-BE49-F238E27FC236}">
                <a16:creationId xmlns:a16="http://schemas.microsoft.com/office/drawing/2014/main" id="{5B86B38E-FBBD-9E45-8E38-CBBBDD0BAAF1}"/>
              </a:ext>
            </a:extLst>
          </p:cNvPr>
          <p:cNvSpPr>
            <a:spLocks noGrp="1"/>
          </p:cNvSpPr>
          <p:nvPr>
            <p:ph type="ftr" sz="quarter" idx="13"/>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2093252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1"/>
            <a:ext cx="6861600" cy="9705844"/>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Footer Placeholder 59">
            <a:extLst>
              <a:ext uri="{FF2B5EF4-FFF2-40B4-BE49-F238E27FC236}">
                <a16:creationId xmlns:a16="http://schemas.microsoft.com/office/drawing/2014/main" id="{7D3AD06B-F3D9-E34F-8B0A-989DD70C23B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22127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1" name="Content Placeholder 2"/>
          <p:cNvSpPr>
            <a:spLocks noGrp="1"/>
          </p:cNvSpPr>
          <p:nvPr>
            <p:ph idx="13"/>
          </p:nvPr>
        </p:nvSpPr>
        <p:spPr>
          <a:xfrm>
            <a:off x="428604" y="1666852"/>
            <a:ext cx="5940000" cy="1512000"/>
          </a:xfrm>
        </p:spPr>
        <p:txBody>
          <a:bodyPr/>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2" name="Slide Number Placeholder 5">
            <a:extLst>
              <a:ext uri="{FF2B5EF4-FFF2-40B4-BE49-F238E27FC236}">
                <a16:creationId xmlns:a16="http://schemas.microsoft.com/office/drawing/2014/main" id="{1D01AB34-6500-A6CA-C98E-C7BD3459A1DC}"/>
              </a:ext>
            </a:extLst>
          </p:cNvPr>
          <p:cNvSpPr>
            <a:spLocks noGrp="1"/>
          </p:cNvSpPr>
          <p:nvPr>
            <p:ph type="sldNum" sz="quarter" idx="17"/>
          </p:nvPr>
        </p:nvSpPr>
        <p:spPr/>
        <p:txBody>
          <a:bodyPr/>
          <a:lstStyle>
            <a:lvl1pPr>
              <a:defRPr/>
            </a:lvl1pPr>
          </a:lstStyle>
          <a:p>
            <a:pPr>
              <a:defRPr/>
            </a:pPr>
            <a:fld id="{5DA1260C-B9D9-4F8E-A7C2-058B9F726D05}" type="slidenum">
              <a:rPr lang="en-GB"/>
              <a:pPr>
                <a:defRPr/>
              </a:pPr>
              <a:t>‹#›</a:t>
            </a:fld>
            <a:endParaRPr lang="en-GB" dirty="0"/>
          </a:p>
        </p:txBody>
      </p:sp>
      <p:sp>
        <p:nvSpPr>
          <p:cNvPr id="3" name="Footer Placeholder 59">
            <a:extLst>
              <a:ext uri="{FF2B5EF4-FFF2-40B4-BE49-F238E27FC236}">
                <a16:creationId xmlns:a16="http://schemas.microsoft.com/office/drawing/2014/main" id="{844961C1-5919-53D4-2382-6BC0EE46D866}"/>
              </a:ext>
            </a:extLst>
          </p:cNvPr>
          <p:cNvSpPr>
            <a:spLocks noGrp="1"/>
          </p:cNvSpPr>
          <p:nvPr>
            <p:ph type="ftr" sz="quarter" idx="18"/>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22708408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095348"/>
            <a:ext cx="5940000" cy="8286808"/>
          </a:xfrm>
        </p:spPr>
        <p:txBody>
          <a:bodyPr lIns="0" numCol="1"/>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Footer Placeholder 59">
            <a:extLst>
              <a:ext uri="{FF2B5EF4-FFF2-40B4-BE49-F238E27FC236}">
                <a16:creationId xmlns:a16="http://schemas.microsoft.com/office/drawing/2014/main" id="{078E8C9E-F4B5-624D-ADBF-B0711EE20AF4}"/>
              </a:ext>
            </a:extLst>
          </p:cNvPr>
          <p:cNvSpPr>
            <a:spLocks noGrp="1"/>
          </p:cNvSpPr>
          <p:nvPr>
            <p:ph type="ftr" sz="quarter" idx="14"/>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40100274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anchor="ctr" anchorCtr="0"/>
          <a:lstStyle>
            <a:lvl1pPr algn="ctr">
              <a:defRPr sz="1400">
                <a:solidFill>
                  <a:schemeClr val="tx1"/>
                </a:solidFill>
              </a:defRPr>
            </a:lvl1pPr>
          </a:lstStyle>
          <a:p>
            <a:r>
              <a:rPr lang="en-GB" dirty="0"/>
              <a:t>Click icon to add table</a:t>
            </a:r>
          </a:p>
        </p:txBody>
      </p:sp>
      <p:sp>
        <p:nvSpPr>
          <p:cNvPr id="8" name="Footer Placeholder 59">
            <a:extLst>
              <a:ext uri="{FF2B5EF4-FFF2-40B4-BE49-F238E27FC236}">
                <a16:creationId xmlns:a16="http://schemas.microsoft.com/office/drawing/2014/main" id="{68A5605C-A007-A342-8F18-022B17751201}"/>
              </a:ext>
            </a:extLst>
          </p:cNvPr>
          <p:cNvSpPr>
            <a:spLocks noGrp="1"/>
          </p:cNvSpPr>
          <p:nvPr>
            <p:ph type="ftr" sz="quarter" idx="13"/>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836228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2177029" y="7498372"/>
            <a:ext cx="4068000" cy="1598032"/>
          </a:xfrm>
        </p:spPr>
        <p:txBody>
          <a:bodyPr lIns="0"/>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Footer Placeholder 59">
            <a:extLst>
              <a:ext uri="{FF2B5EF4-FFF2-40B4-BE49-F238E27FC236}">
                <a16:creationId xmlns:a16="http://schemas.microsoft.com/office/drawing/2014/main" id="{189C64EF-986F-3B41-B881-4987B323B155}"/>
              </a:ext>
            </a:extLst>
          </p:cNvPr>
          <p:cNvSpPr>
            <a:spLocks noGrp="1"/>
          </p:cNvSpPr>
          <p:nvPr>
            <p:ph type="ftr" sz="quarter" idx="20"/>
          </p:nvPr>
        </p:nvSpPr>
        <p:spPr>
          <a:xfrm>
            <a:off x="409552" y="339081"/>
            <a:ext cx="6048000" cy="360000"/>
          </a:xfrm>
        </p:spPr>
        <p:txBody>
          <a:body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286900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13" name="Picture 12" descr="BACK COVER.jpg"/>
          <p:cNvPicPr>
            <a:picLocks noChangeAspect="1"/>
          </p:cNvPicPr>
          <p:nvPr userDrawn="1"/>
        </p:nvPicPr>
        <p:blipFill>
          <a:blip r:embed="rId2" cstate="print"/>
          <a:stretch>
            <a:fillRect/>
          </a:stretch>
        </p:blipFill>
        <p:spPr>
          <a:xfrm>
            <a:off x="0" y="0"/>
            <a:ext cx="6858000" cy="9900000"/>
          </a:xfrm>
          <a:prstGeom prst="rect">
            <a:avLst/>
          </a:prstGeom>
        </p:spPr>
      </p:pic>
    </p:spTree>
    <p:extLst>
      <p:ext uri="{BB962C8B-B14F-4D97-AF65-F5344CB8AC3E}">
        <p14:creationId xmlns:p14="http://schemas.microsoft.com/office/powerpoint/2010/main" val="2726261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AD3F-9AF9-7920-BE72-24281BE677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E59D1-4818-6682-C19A-E482646B6ABF}"/>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2AE5AC-E9B5-85D3-AE70-29CBDF222BA2}"/>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801201-4A06-2383-B5BE-4952D7F006E0}"/>
              </a:ext>
            </a:extLst>
          </p:cNvPr>
          <p:cNvSpPr>
            <a:spLocks noGrp="1"/>
          </p:cNvSpPr>
          <p:nvPr>
            <p:ph type="dt" sz="half" idx="10"/>
          </p:nvPr>
        </p:nvSpPr>
        <p:spPr/>
        <p:txBody>
          <a:bodyPr/>
          <a:lstStyle/>
          <a:p>
            <a:fld id="{4BC96869-03F6-4623-86D0-C97C9DE27A9A}" type="datetimeFigureOut">
              <a:rPr lang="en-GB" smtClean="0"/>
              <a:t>04/02/2026</a:t>
            </a:fld>
            <a:endParaRPr lang="en-GB" dirty="0"/>
          </a:p>
        </p:txBody>
      </p:sp>
      <p:sp>
        <p:nvSpPr>
          <p:cNvPr id="6" name="Footer Placeholder 5">
            <a:extLst>
              <a:ext uri="{FF2B5EF4-FFF2-40B4-BE49-F238E27FC236}">
                <a16:creationId xmlns:a16="http://schemas.microsoft.com/office/drawing/2014/main" id="{B62AE8D8-87B1-163F-A2A8-9D813444537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4603DB-6D0E-E464-C43A-A461DDC228C2}"/>
              </a:ext>
            </a:extLst>
          </p:cNvPr>
          <p:cNvSpPr>
            <a:spLocks noGrp="1"/>
          </p:cNvSpPr>
          <p:nvPr>
            <p:ph type="sldNum" sz="quarter" idx="12"/>
          </p:nvPr>
        </p:nvSpPr>
        <p:spPr/>
        <p:txBody>
          <a:bodyPr/>
          <a:lstStyle/>
          <a:p>
            <a:fld id="{157688B8-A4A2-440D-B2C3-7A0E56B47A7B}" type="slidenum">
              <a:rPr lang="en-GB" smtClean="0"/>
              <a:t>‹#›</a:t>
            </a:fld>
            <a:endParaRPr lang="en-GB" dirty="0"/>
          </a:p>
        </p:txBody>
      </p:sp>
    </p:spTree>
    <p:extLst>
      <p:ext uri="{BB962C8B-B14F-4D97-AF65-F5344CB8AC3E}">
        <p14:creationId xmlns:p14="http://schemas.microsoft.com/office/powerpoint/2010/main" val="198439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605600"/>
            <a:ext cx="5688000" cy="504000"/>
          </a:xfrm>
        </p:spPr>
        <p:txBody>
          <a:bodyPr/>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2119294" y="4524372"/>
            <a:ext cx="4320000" cy="1714511"/>
          </a:xfrm>
        </p:spPr>
        <p:txBody>
          <a:bodyPr/>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2120752" y="6857442"/>
            <a:ext cx="4320000" cy="2500330"/>
          </a:xfrm>
        </p:spPr>
        <p:txBody>
          <a:bodyPr/>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5">
            <a:extLst>
              <a:ext uri="{FF2B5EF4-FFF2-40B4-BE49-F238E27FC236}">
                <a16:creationId xmlns:a16="http://schemas.microsoft.com/office/drawing/2014/main" id="{2A6FBF80-B666-6EC5-0D62-6396706DEC0D}"/>
              </a:ext>
            </a:extLst>
          </p:cNvPr>
          <p:cNvSpPr>
            <a:spLocks noGrp="1"/>
          </p:cNvSpPr>
          <p:nvPr>
            <p:ph type="sldNum" sz="quarter" idx="22"/>
          </p:nvPr>
        </p:nvSpPr>
        <p:spPr/>
        <p:txBody>
          <a:bodyPr/>
          <a:lstStyle>
            <a:lvl1pPr>
              <a:defRPr/>
            </a:lvl1pPr>
          </a:lstStyle>
          <a:p>
            <a:pPr>
              <a:defRPr/>
            </a:pPr>
            <a:fld id="{FA79853D-B9B5-4EDE-9E9D-0576E2925D69}" type="slidenum">
              <a:rPr lang="en-GB"/>
              <a:pPr>
                <a:defRPr/>
              </a:pPr>
              <a:t>‹#›</a:t>
            </a:fld>
            <a:endParaRPr lang="en-GB" dirty="0"/>
          </a:p>
        </p:txBody>
      </p:sp>
      <p:sp>
        <p:nvSpPr>
          <p:cNvPr id="3" name="Footer Placeholder 59">
            <a:extLst>
              <a:ext uri="{FF2B5EF4-FFF2-40B4-BE49-F238E27FC236}">
                <a16:creationId xmlns:a16="http://schemas.microsoft.com/office/drawing/2014/main" id="{9550FFE7-DF84-BCC4-B0F7-AD1C81354639}"/>
              </a:ext>
            </a:extLst>
          </p:cNvPr>
          <p:cNvSpPr>
            <a:spLocks noGrp="1"/>
          </p:cNvSpPr>
          <p:nvPr>
            <p:ph type="ftr" sz="quarter" idx="23"/>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130709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02C6835-2A18-B0F6-6C68-FE10E94EB453}"/>
              </a:ext>
            </a:extLst>
          </p:cNvPr>
          <p:cNvCxnSpPr/>
          <p:nvPr userDrawn="1"/>
        </p:nvCxnSpPr>
        <p:spPr>
          <a:xfrm>
            <a:off x="820738" y="3570288"/>
            <a:ext cx="5472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C1AC997-93EA-FE36-CF0F-A400BDA060FF}"/>
              </a:ext>
            </a:extLst>
          </p:cNvPr>
          <p:cNvCxnSpPr/>
          <p:nvPr userDrawn="1"/>
        </p:nvCxnSpPr>
        <p:spPr>
          <a:xfrm>
            <a:off x="809625" y="5583238"/>
            <a:ext cx="54721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06DF4B9-EC7E-E082-A207-609AF6D4A6C9}"/>
              </a:ext>
            </a:extLst>
          </p:cNvPr>
          <p:cNvCxnSpPr/>
          <p:nvPr userDrawn="1"/>
        </p:nvCxnSpPr>
        <p:spPr>
          <a:xfrm>
            <a:off x="809625" y="7524750"/>
            <a:ext cx="54721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0140"/>
            <a:ext cx="5976000" cy="396000"/>
          </a:xfrm>
        </p:spPr>
        <p:txBody>
          <a:bodyPr/>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5" name="Slide Number Placeholder 5">
            <a:extLst>
              <a:ext uri="{FF2B5EF4-FFF2-40B4-BE49-F238E27FC236}">
                <a16:creationId xmlns:a16="http://schemas.microsoft.com/office/drawing/2014/main" id="{9478BFFE-4BD9-24A4-9E16-3B933574A7B9}"/>
              </a:ext>
            </a:extLst>
          </p:cNvPr>
          <p:cNvSpPr>
            <a:spLocks noGrp="1"/>
          </p:cNvSpPr>
          <p:nvPr>
            <p:ph type="sldNum" sz="quarter" idx="29"/>
          </p:nvPr>
        </p:nvSpPr>
        <p:spPr/>
        <p:txBody>
          <a:bodyPr/>
          <a:lstStyle>
            <a:lvl1pPr>
              <a:defRPr/>
            </a:lvl1pPr>
          </a:lstStyle>
          <a:p>
            <a:pPr>
              <a:defRPr/>
            </a:pPr>
            <a:fld id="{BB0B38F9-71A1-46BD-8DFE-12563739C09E}" type="slidenum">
              <a:rPr lang="en-GB"/>
              <a:pPr>
                <a:defRPr/>
              </a:pPr>
              <a:t>‹#›</a:t>
            </a:fld>
            <a:endParaRPr lang="en-GB" dirty="0"/>
          </a:p>
        </p:txBody>
      </p:sp>
      <p:sp>
        <p:nvSpPr>
          <p:cNvPr id="6" name="Footer Placeholder 59">
            <a:extLst>
              <a:ext uri="{FF2B5EF4-FFF2-40B4-BE49-F238E27FC236}">
                <a16:creationId xmlns:a16="http://schemas.microsoft.com/office/drawing/2014/main" id="{24416229-7B75-FB9B-10E9-15E5DC845AC1}"/>
              </a:ext>
            </a:extLst>
          </p:cNvPr>
          <p:cNvSpPr>
            <a:spLocks noGrp="1"/>
          </p:cNvSpPr>
          <p:nvPr>
            <p:ph type="ftr" sz="quarter" idx="30"/>
          </p:nvPr>
        </p:nvSpPr>
        <p:spPr/>
        <p:txBody>
          <a:bodyPr/>
          <a:lstStyle>
            <a:lvl1pPr>
              <a:defRPr/>
            </a:lvl1pPr>
          </a:lstStyle>
          <a:p>
            <a:pPr>
              <a:defRPr/>
            </a:pPr>
            <a:r>
              <a:rPr lang="en-GB" dirty="0"/>
              <a:t>Championing what matters to you   |   Healthwatch [add Healthwatch name]  |  Annual Report 2021-22</a:t>
            </a:r>
          </a:p>
        </p:txBody>
      </p:sp>
    </p:spTree>
    <p:extLst>
      <p:ext uri="{BB962C8B-B14F-4D97-AF65-F5344CB8AC3E}">
        <p14:creationId xmlns:p14="http://schemas.microsoft.com/office/powerpoint/2010/main" val="395385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heme" Target="../theme/theme4.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CD329A-E0D2-17AB-DCCE-1AA76ABDB15B}"/>
              </a:ext>
            </a:extLst>
          </p:cNvPr>
          <p:cNvSpPr>
            <a:spLocks noGrp="1" noChangeArrowheads="1"/>
          </p:cNvSpPr>
          <p:nvPr>
            <p:ph type="title"/>
          </p:nvPr>
        </p:nvSpPr>
        <p:spPr bwMode="auto">
          <a:xfrm>
            <a:off x="411163" y="908050"/>
            <a:ext cx="5975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C4DB007D-EFE2-C366-6809-B52DB0D44F44}"/>
              </a:ext>
            </a:extLst>
          </p:cNvPr>
          <p:cNvSpPr>
            <a:spLocks noGrp="1" noChangeArrowheads="1"/>
          </p:cNvSpPr>
          <p:nvPr>
            <p:ph type="body" idx="1"/>
          </p:nvPr>
        </p:nvSpPr>
        <p:spPr bwMode="auto">
          <a:xfrm>
            <a:off x="409575" y="5262563"/>
            <a:ext cx="60118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Slide Number Placeholder 5">
            <a:extLst>
              <a:ext uri="{FF2B5EF4-FFF2-40B4-BE49-F238E27FC236}">
                <a16:creationId xmlns:a16="http://schemas.microsoft.com/office/drawing/2014/main" id="{1BC57EF2-1C80-7D28-C689-821B47A94D7B}"/>
              </a:ext>
            </a:extLst>
          </p:cNvPr>
          <p:cNvSpPr>
            <a:spLocks noGrp="1"/>
          </p:cNvSpPr>
          <p:nvPr>
            <p:ph type="sldNum" sz="quarter" idx="4"/>
          </p:nvPr>
        </p:nvSpPr>
        <p:spPr>
          <a:xfrm>
            <a:off x="5857875" y="9378950"/>
            <a:ext cx="581025" cy="360363"/>
          </a:xfrm>
          <a:prstGeom prst="rect">
            <a:avLst/>
          </a:prstGeom>
          <a:noFill/>
        </p:spPr>
        <p:txBody>
          <a:bodyPr vert="horz" lIns="0" tIns="0" rIns="0" bIns="0" rtlCol="0" anchor="t" anchorCtr="0">
            <a:noAutofit/>
          </a:bodyPr>
          <a:lstStyle>
            <a:lvl1pPr algn="r" eaLnBrk="1" fontAlgn="auto" hangingPunct="1">
              <a:spcBef>
                <a:spcPts val="0"/>
              </a:spcBef>
              <a:spcAft>
                <a:spcPts val="0"/>
              </a:spcAft>
              <a:defRPr sz="2200" b="1">
                <a:solidFill>
                  <a:schemeClr val="bg1">
                    <a:lumMod val="50000"/>
                  </a:schemeClr>
                </a:solidFill>
                <a:latin typeface="+mn-lt"/>
              </a:defRPr>
            </a:lvl1pPr>
          </a:lstStyle>
          <a:p>
            <a:pPr>
              <a:defRPr/>
            </a:pPr>
            <a:fld id="{D2511385-7E80-4239-B5CA-EF9A993ABAF4}" type="slidenum">
              <a:rPr lang="en-GB"/>
              <a:pPr>
                <a:defRPr/>
              </a:pPr>
              <a:t>‹#›</a:t>
            </a:fld>
            <a:endParaRPr lang="en-GB" dirty="0"/>
          </a:p>
        </p:txBody>
      </p:sp>
      <p:cxnSp>
        <p:nvCxnSpPr>
          <p:cNvPr id="9" name="Straight Connector 8">
            <a:extLst>
              <a:ext uri="{FF2B5EF4-FFF2-40B4-BE49-F238E27FC236}">
                <a16:creationId xmlns:a16="http://schemas.microsoft.com/office/drawing/2014/main" id="{3149D5F1-5636-1801-AD21-3B3CC7ADC16C}"/>
              </a:ext>
            </a:extLst>
          </p:cNvPr>
          <p:cNvCxnSpPr/>
          <p:nvPr userDrawn="1"/>
        </p:nvCxnSpPr>
        <p:spPr>
          <a:xfrm>
            <a:off x="419100" y="704850"/>
            <a:ext cx="601186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67E7EE35-2677-BAAB-08BE-5FC64BF174ED}"/>
              </a:ext>
            </a:extLst>
          </p:cNvPr>
          <p:cNvSpPr>
            <a:spLocks noGrp="1"/>
          </p:cNvSpPr>
          <p:nvPr>
            <p:ph type="ftr" sz="quarter" idx="3"/>
          </p:nvPr>
        </p:nvSpPr>
        <p:spPr>
          <a:xfrm>
            <a:off x="409575" y="339725"/>
            <a:ext cx="6048375" cy="358775"/>
          </a:xfrm>
          <a:prstGeom prst="rect">
            <a:avLst/>
          </a:prstGeom>
        </p:spPr>
        <p:txBody>
          <a:bodyPr/>
          <a:lstStyle>
            <a:lvl1pPr eaLnBrk="1" fontAlgn="auto" hangingPunct="1">
              <a:spcBef>
                <a:spcPts val="0"/>
              </a:spcBef>
              <a:spcAft>
                <a:spcPts val="0"/>
              </a:spcAft>
              <a:defRPr sz="900">
                <a:solidFill>
                  <a:schemeClr val="bg1">
                    <a:lumMod val="50000"/>
                  </a:schemeClr>
                </a:solidFill>
                <a:latin typeface="+mn-lt"/>
              </a:defRPr>
            </a:lvl1pPr>
          </a:lstStyle>
          <a:p>
            <a:pPr>
              <a:defRPr/>
            </a:pPr>
            <a:r>
              <a:rPr lang="en-GB" dirty="0"/>
              <a:t>Championing what matters to you   |   Healthwatch [add Healthwatch name]  |  Annual Report 2021-22</a:t>
            </a:r>
          </a:p>
        </p:txBody>
      </p:sp>
    </p:spTree>
  </p:cSld>
  <p:clrMap bg1="lt1" tx1="dk1" bg2="lt2" tx2="dk2" accent1="accent1" accent2="accent2" accent3="accent3" accent4="accent4" accent5="accent5" accent6="accent6" hlink="hlink" folHlink="folHlink"/>
  <p:sldLayoutIdLst>
    <p:sldLayoutId id="2147484586" r:id="rId1"/>
    <p:sldLayoutId id="2147484587" r:id="rId2"/>
    <p:sldLayoutId id="2147484548" r:id="rId3"/>
    <p:sldLayoutId id="2147484549" r:id="rId4"/>
    <p:sldLayoutId id="2147484588" r:id="rId5"/>
    <p:sldLayoutId id="2147484550" r:id="rId6"/>
    <p:sldLayoutId id="2147484551" r:id="rId7"/>
    <p:sldLayoutId id="2147484552" r:id="rId8"/>
    <p:sldLayoutId id="2147484589" r:id="rId9"/>
    <p:sldLayoutId id="2147484590" r:id="rId10"/>
    <p:sldLayoutId id="2147484591" r:id="rId11"/>
    <p:sldLayoutId id="2147484553" r:id="rId12"/>
    <p:sldLayoutId id="2147484554" r:id="rId13"/>
    <p:sldLayoutId id="2147484555" r:id="rId14"/>
    <p:sldLayoutId id="2147484592" r:id="rId15"/>
    <p:sldLayoutId id="2147484556" r:id="rId16"/>
    <p:sldLayoutId id="2147484593" r:id="rId17"/>
    <p:sldLayoutId id="2147484557" r:id="rId18"/>
    <p:sldLayoutId id="2147484558" r:id="rId19"/>
    <p:sldLayoutId id="2147484559" r:id="rId20"/>
    <p:sldLayoutId id="2147484594" r:id="rId21"/>
    <p:sldLayoutId id="2147484595" r:id="rId22"/>
  </p:sldLayoutIdLst>
  <p:hf hdr="0" dt="0"/>
  <p:txStyles>
    <p:titleStyle>
      <a:lvl1pPr algn="l" rtl="0" eaLnBrk="0" fontAlgn="base" hangingPunct="0">
        <a:lnSpc>
          <a:spcPts val="5200"/>
        </a:lnSpc>
        <a:spcBef>
          <a:spcPct val="0"/>
        </a:spcBef>
        <a:spcAft>
          <a:spcPct val="0"/>
        </a:spcAft>
        <a:defRPr sz="4400" b="1" kern="1200">
          <a:solidFill>
            <a:schemeClr val="tx1"/>
          </a:solidFill>
          <a:latin typeface="+mj-lt"/>
          <a:ea typeface="+mj-ea"/>
          <a:cs typeface="+mj-cs"/>
        </a:defRPr>
      </a:lvl1pPr>
      <a:lvl2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2pPr>
      <a:lvl3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3pPr>
      <a:lvl4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4pPr>
      <a:lvl5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5pPr>
      <a:lvl6pPr marL="457200" algn="l" rtl="0" fontAlgn="base">
        <a:lnSpc>
          <a:spcPts val="5200"/>
        </a:lnSpc>
        <a:spcBef>
          <a:spcPct val="0"/>
        </a:spcBef>
        <a:spcAft>
          <a:spcPct val="0"/>
        </a:spcAft>
        <a:defRPr sz="4400" b="1">
          <a:solidFill>
            <a:schemeClr val="tx1"/>
          </a:solidFill>
          <a:latin typeface="Poppins" panose="00000500000000000000" pitchFamily="2" charset="0"/>
        </a:defRPr>
      </a:lvl6pPr>
      <a:lvl7pPr marL="914400" algn="l" rtl="0" fontAlgn="base">
        <a:lnSpc>
          <a:spcPts val="5200"/>
        </a:lnSpc>
        <a:spcBef>
          <a:spcPct val="0"/>
        </a:spcBef>
        <a:spcAft>
          <a:spcPct val="0"/>
        </a:spcAft>
        <a:defRPr sz="4400" b="1">
          <a:solidFill>
            <a:schemeClr val="tx1"/>
          </a:solidFill>
          <a:latin typeface="Poppins" panose="00000500000000000000" pitchFamily="2" charset="0"/>
        </a:defRPr>
      </a:lvl7pPr>
      <a:lvl8pPr marL="1371600" algn="l" rtl="0" fontAlgn="base">
        <a:lnSpc>
          <a:spcPts val="5200"/>
        </a:lnSpc>
        <a:spcBef>
          <a:spcPct val="0"/>
        </a:spcBef>
        <a:spcAft>
          <a:spcPct val="0"/>
        </a:spcAft>
        <a:defRPr sz="4400" b="1">
          <a:solidFill>
            <a:schemeClr val="tx1"/>
          </a:solidFill>
          <a:latin typeface="Poppins" panose="00000500000000000000" pitchFamily="2" charset="0"/>
        </a:defRPr>
      </a:lvl8pPr>
      <a:lvl9pPr marL="1828800" algn="l" rtl="0" fontAlgn="base">
        <a:lnSpc>
          <a:spcPts val="5200"/>
        </a:lnSpc>
        <a:spcBef>
          <a:spcPct val="0"/>
        </a:spcBef>
        <a:spcAft>
          <a:spcPct val="0"/>
        </a:spcAft>
        <a:defRPr sz="4400" b="1">
          <a:solidFill>
            <a:schemeClr val="tx1"/>
          </a:solidFill>
          <a:latin typeface="Poppins" panose="00000500000000000000" pitchFamily="2" charset="0"/>
        </a:defRPr>
      </a:lvl9pPr>
    </p:titleStyle>
    <p:bodyStyle>
      <a:lvl1pPr algn="l" rtl="0" eaLnBrk="0" fontAlgn="base" hangingPunct="0">
        <a:lnSpc>
          <a:spcPts val="1700"/>
        </a:lnSpc>
        <a:spcBef>
          <a:spcPct val="0"/>
        </a:spcBef>
        <a:spcAft>
          <a:spcPts val="900"/>
        </a:spcAft>
        <a:buFont typeface="Arial" panose="020B0604020202020204" pitchFamily="34" charset="0"/>
        <a:defRPr sz="1300" kern="1200">
          <a:solidFill>
            <a:srgbClr val="E29707"/>
          </a:solidFill>
          <a:latin typeface="+mn-lt"/>
          <a:ea typeface="+mn-ea"/>
          <a:cs typeface="+mn-cs"/>
        </a:defRPr>
      </a:lvl1pPr>
      <a:lvl2pPr algn="l" rtl="0" eaLnBrk="0" fontAlgn="base" hangingPunct="0">
        <a:lnSpc>
          <a:spcPts val="1400"/>
        </a:lnSpc>
        <a:spcBef>
          <a:spcPct val="0"/>
        </a:spcBef>
        <a:spcAft>
          <a:spcPct val="0"/>
        </a:spcAft>
        <a:buFont typeface="Arial" panose="020B0604020202020204" pitchFamily="34" charset="0"/>
        <a:defRPr sz="1100" kern="1200">
          <a:solidFill>
            <a:schemeClr val="tx1"/>
          </a:solidFill>
          <a:latin typeface="+mn-lt"/>
          <a:ea typeface="+mn-ea"/>
          <a:cs typeface="+mn-cs"/>
        </a:defRPr>
      </a:lvl2pPr>
      <a:lvl3pPr algn="l" rtl="0" eaLnBrk="0" fontAlgn="base" hangingPunct="0">
        <a:spcBef>
          <a:spcPct val="0"/>
        </a:spcBef>
        <a:spcAft>
          <a:spcPct val="0"/>
        </a:spcAft>
        <a:buFont typeface="Arial" panose="020B0604020202020204" pitchFamily="34" charset="0"/>
        <a:defRPr sz="2400" kern="1200">
          <a:solidFill>
            <a:schemeClr val="tx1"/>
          </a:solidFill>
          <a:latin typeface="+mn-lt"/>
          <a:ea typeface="+mn-ea"/>
          <a:cs typeface="+mn-cs"/>
        </a:defRPr>
      </a:lvl3pPr>
      <a:lvl4pPr algn="l" rtl="0" eaLnBrk="0" fontAlgn="base" hangingPunct="0">
        <a:spcBef>
          <a:spcPct val="0"/>
        </a:spcBef>
        <a:spcAft>
          <a:spcPct val="0"/>
        </a:spcAft>
        <a:buFont typeface="Arial" panose="020B0604020202020204" pitchFamily="34" charset="0"/>
        <a:defRPr sz="2000" kern="1200">
          <a:solidFill>
            <a:schemeClr val="tx1"/>
          </a:solidFill>
          <a:latin typeface="+mn-lt"/>
          <a:ea typeface="+mn-ea"/>
          <a:cs typeface="+mn-cs"/>
        </a:defRPr>
      </a:lvl4pPr>
      <a:lvl5pPr algn="l" rtl="0" eaLnBrk="0" fontAlgn="base" hangingPunct="0">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bg object 16">
            <a:extLst>
              <a:ext uri="{FF2B5EF4-FFF2-40B4-BE49-F238E27FC236}">
                <a16:creationId xmlns:a16="http://schemas.microsoft.com/office/drawing/2014/main" id="{B4EE1E55-96B3-580C-E642-A44DCA766F69}"/>
              </a:ext>
            </a:extLst>
          </p:cNvPr>
          <p:cNvSpPr/>
          <p:nvPr userDrawn="1"/>
        </p:nvSpPr>
        <p:spPr>
          <a:xfrm>
            <a:off x="0" y="9326563"/>
            <a:ext cx="349250" cy="314325"/>
          </a:xfrm>
          <a:custGeom>
            <a:avLst/>
            <a:gdLst/>
            <a:ahLst/>
            <a:cxnLst/>
            <a:rect l="l" t="t" r="r" b="b"/>
            <a:pathLst>
              <a:path w="384175" h="339090">
                <a:moveTo>
                  <a:pt x="383844" y="0"/>
                </a:moveTo>
                <a:lnTo>
                  <a:pt x="0" y="0"/>
                </a:lnTo>
                <a:lnTo>
                  <a:pt x="0" y="338848"/>
                </a:lnTo>
                <a:lnTo>
                  <a:pt x="383844" y="338848"/>
                </a:lnTo>
                <a:lnTo>
                  <a:pt x="383844" y="0"/>
                </a:lnTo>
                <a:close/>
              </a:path>
            </a:pathLst>
          </a:custGeom>
          <a:solidFill>
            <a:srgbClr val="7FCBEB"/>
          </a:solidFill>
        </p:spPr>
        <p:txBody>
          <a:bodyPr lIns="0" tIns="0" rIns="0" bIns="0"/>
          <a:lstStyle/>
          <a:p>
            <a:pPr eaLnBrk="1" fontAlgn="auto" hangingPunct="1">
              <a:spcBef>
                <a:spcPts val="0"/>
              </a:spcBef>
              <a:spcAft>
                <a:spcPts val="0"/>
              </a:spcAft>
              <a:defRPr/>
            </a:pPr>
            <a:endParaRPr sz="1634" dirty="0">
              <a:latin typeface="+mn-lt"/>
            </a:endParaRPr>
          </a:p>
        </p:txBody>
      </p:sp>
      <p:sp>
        <p:nvSpPr>
          <p:cNvPr id="2051" name="Title Placeholder 6">
            <a:extLst>
              <a:ext uri="{FF2B5EF4-FFF2-40B4-BE49-F238E27FC236}">
                <a16:creationId xmlns:a16="http://schemas.microsoft.com/office/drawing/2014/main" id="{998F1409-DE68-D776-9282-E33D3455018C}"/>
              </a:ext>
            </a:extLst>
          </p:cNvPr>
          <p:cNvSpPr>
            <a:spLocks noGrp="1" noChangeArrowheads="1"/>
          </p:cNvSpPr>
          <p:nvPr>
            <p:ph type="title"/>
          </p:nvPr>
        </p:nvSpPr>
        <p:spPr bwMode="auto">
          <a:xfrm>
            <a:off x="458788" y="425450"/>
            <a:ext cx="591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 name="Holder 4">
            <a:extLst>
              <a:ext uri="{FF2B5EF4-FFF2-40B4-BE49-F238E27FC236}">
                <a16:creationId xmlns:a16="http://schemas.microsoft.com/office/drawing/2014/main" id="{5DDCE6A9-E3EE-3AD6-B351-DFF2EFE05299}"/>
              </a:ext>
            </a:extLst>
          </p:cNvPr>
          <p:cNvSpPr>
            <a:spLocks noGrp="1"/>
          </p:cNvSpPr>
          <p:nvPr>
            <p:ph type="ftr" sz="quarter" idx="5"/>
          </p:nvPr>
        </p:nvSpPr>
        <p:spPr>
          <a:xfrm>
            <a:off x="454025" y="9426575"/>
            <a:ext cx="5948363" cy="111125"/>
          </a:xfrm>
          <a:prstGeom prst="rect">
            <a:avLst/>
          </a:prstGeom>
        </p:spPr>
        <p:txBody>
          <a:bodyPr wrap="square" lIns="0" tIns="0" rIns="0" bIns="0">
            <a:spAutoFit/>
          </a:bodyPr>
          <a:lstStyle>
            <a:lvl1pPr marL="0" eaLnBrk="1" fontAlgn="auto" hangingPunct="1">
              <a:spcBef>
                <a:spcPts val="127"/>
              </a:spcBef>
              <a:spcAft>
                <a:spcPts val="0"/>
              </a:spcAft>
              <a:defRPr sz="726" b="0" i="0">
                <a:solidFill>
                  <a:srgbClr val="575756"/>
                </a:solidFill>
                <a:latin typeface="Poppins" pitchFamily="2" charset="77"/>
                <a:cs typeface="Poppins" pitchFamily="2" charset="77"/>
              </a:defRPr>
            </a:lvl1pPr>
          </a:lstStyle>
          <a:p>
            <a:pPr>
              <a:defRPr/>
            </a:pPr>
            <a:r>
              <a:rPr lang="en-GB" dirty="0"/>
              <a:t>Healthwatch</a:t>
            </a:r>
            <a:r>
              <a:rPr lang="en-GB" spc="91" dirty="0"/>
              <a:t> </a:t>
            </a:r>
            <a:r>
              <a:rPr lang="en-GB" dirty="0"/>
              <a:t>England</a:t>
            </a:r>
            <a:r>
              <a:rPr lang="en-GB" spc="91" dirty="0"/>
              <a:t> </a:t>
            </a:r>
            <a:r>
              <a:rPr lang="en-GB" dirty="0"/>
              <a:t>Annual</a:t>
            </a:r>
            <a:r>
              <a:rPr lang="en-GB" spc="95" dirty="0"/>
              <a:t> </a:t>
            </a:r>
            <a:r>
              <a:rPr lang="en-GB" dirty="0"/>
              <a:t>Report</a:t>
            </a:r>
            <a:r>
              <a:rPr lang="en-GB" spc="91" dirty="0"/>
              <a:t> </a:t>
            </a:r>
            <a:r>
              <a:rPr lang="en-GB" spc="-36" dirty="0"/>
              <a:t>2022-</a:t>
            </a:r>
            <a:r>
              <a:rPr lang="en-GB" spc="-23" dirty="0"/>
              <a:t>23</a:t>
            </a:r>
          </a:p>
        </p:txBody>
      </p:sp>
      <p:sp>
        <p:nvSpPr>
          <p:cNvPr id="6" name="Holder 6">
            <a:extLst>
              <a:ext uri="{FF2B5EF4-FFF2-40B4-BE49-F238E27FC236}">
                <a16:creationId xmlns:a16="http://schemas.microsoft.com/office/drawing/2014/main" id="{D12E619D-9FB8-E60D-303A-2F66AF31FEED}"/>
              </a:ext>
            </a:extLst>
          </p:cNvPr>
          <p:cNvSpPr>
            <a:spLocks noGrp="1"/>
          </p:cNvSpPr>
          <p:nvPr>
            <p:ph type="sldNum" sz="quarter" idx="7"/>
          </p:nvPr>
        </p:nvSpPr>
        <p:spPr>
          <a:xfrm>
            <a:off x="-60325" y="9375775"/>
            <a:ext cx="349250" cy="223838"/>
          </a:xfrm>
          <a:prstGeom prst="rect">
            <a:avLst/>
          </a:prstGeom>
        </p:spPr>
        <p:txBody>
          <a:bodyPr wrap="square" lIns="0" tIns="0" rIns="0" bIns="0" anchor="ctr">
            <a:spAutoFit/>
          </a:bodyPr>
          <a:lstStyle>
            <a:lvl1pPr marL="50139" algn="r" eaLnBrk="1" fontAlgn="auto" hangingPunct="1">
              <a:spcBef>
                <a:spcPts val="168"/>
              </a:spcBef>
              <a:spcAft>
                <a:spcPts val="0"/>
              </a:spcAft>
              <a:defRPr sz="1452" b="1" i="0" spc="0">
                <a:solidFill>
                  <a:srgbClr val="004F6B"/>
                </a:solidFill>
                <a:latin typeface="Poppins SemiBold" pitchFamily="2" charset="77"/>
                <a:cs typeface="Poppins SemiBold" pitchFamily="2" charset="77"/>
              </a:defRPr>
            </a:lvl1pPr>
          </a:lstStyle>
          <a:p>
            <a:pPr>
              <a:defRPr/>
            </a:pPr>
            <a:fld id="{AAFB19DD-DA03-4663-BA40-2EE327B29389}" type="slidenum">
              <a:rPr lang="en-GB"/>
              <a:pPr>
                <a:defRPr/>
              </a:pPr>
              <a:t>‹#›</a:t>
            </a:fld>
            <a:endParaRPr lang="en-GB" dirty="0"/>
          </a:p>
        </p:txBody>
      </p:sp>
      <p:sp>
        <p:nvSpPr>
          <p:cNvPr id="2054" name="Text Placeholder 8">
            <a:extLst>
              <a:ext uri="{FF2B5EF4-FFF2-40B4-BE49-F238E27FC236}">
                <a16:creationId xmlns:a16="http://schemas.microsoft.com/office/drawing/2014/main" id="{9EFBBD39-0143-B7D6-62B1-04213C6674BD}"/>
              </a:ext>
            </a:extLst>
          </p:cNvPr>
          <p:cNvSpPr>
            <a:spLocks noGrp="1" noChangeArrowheads="1"/>
          </p:cNvSpPr>
          <p:nvPr>
            <p:ph type="body" idx="1"/>
          </p:nvPr>
        </p:nvSpPr>
        <p:spPr bwMode="auto">
          <a:xfrm>
            <a:off x="471488" y="1160463"/>
            <a:ext cx="5915025" cy="752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4596" r:id="rId1"/>
    <p:sldLayoutId id="2147484597" r:id="rId2"/>
    <p:sldLayoutId id="2147484560" r:id="rId3"/>
    <p:sldLayoutId id="2147484561" r:id="rId4"/>
    <p:sldLayoutId id="2147484598" r:id="rId5"/>
    <p:sldLayoutId id="2147484599" r:id="rId6"/>
    <p:sldLayoutId id="2147484600" r:id="rId7"/>
    <p:sldLayoutId id="2147484601" r:id="rId8"/>
  </p:sldLayoutIdLst>
  <p:txStyles>
    <p:titleStyle>
      <a:lvl1pPr algn="ctr" rtl="0" eaLnBrk="0" fontAlgn="base" hangingPunct="0">
        <a:spcBef>
          <a:spcPct val="0"/>
        </a:spcBef>
        <a:spcAft>
          <a:spcPct val="0"/>
        </a:spcAft>
        <a:defRPr sz="2500" b="1">
          <a:solidFill>
            <a:schemeClr val="accent1"/>
          </a:solidFill>
          <a:latin typeface="Poppins" pitchFamily="2" charset="77"/>
          <a:ea typeface="+mj-ea"/>
          <a:cs typeface="Poppins" pitchFamily="2" charset="77"/>
        </a:defRPr>
      </a:lvl1pPr>
      <a:lvl2pPr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2pPr>
      <a:lvl3pPr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3pPr>
      <a:lvl4pPr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4pPr>
      <a:lvl5pPr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5pPr>
      <a:lvl6pPr marL="457200"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6pPr>
      <a:lvl7pPr marL="914400"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7pPr>
      <a:lvl8pPr marL="1371600"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8pPr>
      <a:lvl9pPr marL="1828800" algn="ctr" rtl="0" eaLnBrk="0" fontAlgn="base" hangingPunct="0">
        <a:spcBef>
          <a:spcPct val="0"/>
        </a:spcBef>
        <a:spcAft>
          <a:spcPct val="0"/>
        </a:spcAft>
        <a:defRPr sz="2500" b="1">
          <a:solidFill>
            <a:schemeClr val="accent1"/>
          </a:solidFill>
          <a:latin typeface="Poppins" panose="00000500000000000000" pitchFamily="2" charset="0"/>
          <a:cs typeface="Poppins" panose="00000500000000000000" pitchFamily="2" charset="0"/>
        </a:defRPr>
      </a:lvl9pPr>
    </p:titleStyle>
    <p:bodyStyle>
      <a:lvl1pPr algn="l" rtl="0" eaLnBrk="0" fontAlgn="base" hangingPunct="0">
        <a:spcBef>
          <a:spcPct val="20000"/>
        </a:spcBef>
        <a:spcAft>
          <a:spcPct val="0"/>
        </a:spcAft>
        <a:defRPr sz="1000">
          <a:solidFill>
            <a:schemeClr val="tx1"/>
          </a:solidFill>
          <a:latin typeface="Poppins Light" pitchFamily="2" charset="77"/>
          <a:ea typeface="+mn-ea"/>
          <a:cs typeface="Poppins Light" pitchFamily="2" charset="77"/>
        </a:defRPr>
      </a:lvl1pPr>
      <a:lvl2pPr marL="257175" indent="-258763" algn="l" rtl="0" eaLnBrk="0" fontAlgn="base" hangingPunct="0">
        <a:spcBef>
          <a:spcPct val="20000"/>
        </a:spcBef>
        <a:spcAft>
          <a:spcPct val="0"/>
        </a:spcAft>
        <a:buFont typeface="Arial" panose="020B0604020202020204" pitchFamily="34" charset="0"/>
        <a:buChar char="•"/>
        <a:defRPr sz="1000">
          <a:solidFill>
            <a:schemeClr val="tx1"/>
          </a:solidFill>
          <a:latin typeface="Poppins Light" pitchFamily="2" charset="77"/>
          <a:ea typeface="+mn-ea"/>
          <a:cs typeface="Poppins Light" pitchFamily="2" charset="77"/>
        </a:defRPr>
      </a:lvl2pPr>
      <a:lvl3pPr marL="584200" indent="-258763" algn="l" rtl="0" eaLnBrk="0" fontAlgn="base" hangingPunct="0">
        <a:spcBef>
          <a:spcPct val="20000"/>
        </a:spcBef>
        <a:spcAft>
          <a:spcPct val="0"/>
        </a:spcAft>
        <a:buFont typeface="Arial" panose="020B0604020202020204" pitchFamily="34" charset="0"/>
        <a:buChar char="•"/>
        <a:defRPr sz="1000">
          <a:solidFill>
            <a:schemeClr val="tx1"/>
          </a:solidFill>
          <a:latin typeface="Poppins Light" pitchFamily="2" charset="77"/>
          <a:ea typeface="+mn-ea"/>
          <a:cs typeface="Poppins Light" pitchFamily="2" charset="77"/>
        </a:defRPr>
      </a:lvl3pPr>
      <a:lvl4pPr marL="911225" indent="-258763" algn="l" rtl="0" eaLnBrk="0" fontAlgn="base" hangingPunct="0">
        <a:spcBef>
          <a:spcPct val="20000"/>
        </a:spcBef>
        <a:spcAft>
          <a:spcPct val="0"/>
        </a:spcAft>
        <a:buFont typeface="Arial" panose="020B0604020202020204" pitchFamily="34" charset="0"/>
        <a:buChar char="•"/>
        <a:defRPr sz="1000">
          <a:solidFill>
            <a:schemeClr val="tx1"/>
          </a:solidFill>
          <a:latin typeface="Poppins Light" pitchFamily="2" charset="77"/>
          <a:ea typeface="+mn-ea"/>
          <a:cs typeface="Poppins Light" pitchFamily="2" charset="77"/>
        </a:defRPr>
      </a:lvl4pPr>
      <a:lvl5pPr marL="1238250" indent="-258763" algn="l" rtl="0" eaLnBrk="0" fontAlgn="base" hangingPunct="0">
        <a:spcBef>
          <a:spcPct val="20000"/>
        </a:spcBef>
        <a:spcAft>
          <a:spcPct val="0"/>
        </a:spcAft>
        <a:buFont typeface="Arial" panose="020B0604020202020204" pitchFamily="34" charset="0"/>
        <a:buChar char="•"/>
        <a:defRPr sz="1000">
          <a:solidFill>
            <a:schemeClr val="tx1"/>
          </a:solidFill>
          <a:latin typeface="Poppins Light" pitchFamily="2" charset="77"/>
          <a:ea typeface="+mn-ea"/>
          <a:cs typeface="Poppins Light" pitchFamily="2" charset="77"/>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330B93B-B4F4-D399-47AD-D6151858E0F1}"/>
              </a:ext>
            </a:extLst>
          </p:cNvPr>
          <p:cNvSpPr>
            <a:spLocks noGrp="1" noChangeArrowheads="1"/>
          </p:cNvSpPr>
          <p:nvPr>
            <p:ph type="title"/>
          </p:nvPr>
        </p:nvSpPr>
        <p:spPr bwMode="auto">
          <a:xfrm>
            <a:off x="411163" y="908050"/>
            <a:ext cx="5975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Text Placeholder 2">
            <a:extLst>
              <a:ext uri="{FF2B5EF4-FFF2-40B4-BE49-F238E27FC236}">
                <a16:creationId xmlns:a16="http://schemas.microsoft.com/office/drawing/2014/main" id="{C983F3E2-F901-5661-B411-9A38B1226BD3}"/>
              </a:ext>
            </a:extLst>
          </p:cNvPr>
          <p:cNvSpPr>
            <a:spLocks noGrp="1" noChangeArrowheads="1"/>
          </p:cNvSpPr>
          <p:nvPr>
            <p:ph type="body" idx="1"/>
          </p:nvPr>
        </p:nvSpPr>
        <p:spPr bwMode="auto">
          <a:xfrm>
            <a:off x="409575" y="5262563"/>
            <a:ext cx="60118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Slide Number Placeholder 5">
            <a:extLst>
              <a:ext uri="{FF2B5EF4-FFF2-40B4-BE49-F238E27FC236}">
                <a16:creationId xmlns:a16="http://schemas.microsoft.com/office/drawing/2014/main" id="{DC20EDDB-FBE3-C821-EA99-D0720A860DEC}"/>
              </a:ext>
            </a:extLst>
          </p:cNvPr>
          <p:cNvSpPr>
            <a:spLocks noGrp="1"/>
          </p:cNvSpPr>
          <p:nvPr>
            <p:ph type="sldNum" sz="quarter" idx="4"/>
          </p:nvPr>
        </p:nvSpPr>
        <p:spPr>
          <a:xfrm>
            <a:off x="5857875" y="9378950"/>
            <a:ext cx="581025" cy="360363"/>
          </a:xfrm>
          <a:prstGeom prst="rect">
            <a:avLst/>
          </a:prstGeom>
          <a:noFill/>
        </p:spPr>
        <p:txBody>
          <a:bodyPr vert="horz" lIns="0" tIns="0" rIns="0" bIns="0" rtlCol="0" anchor="t" anchorCtr="0">
            <a:noAutofit/>
          </a:bodyPr>
          <a:lstStyle>
            <a:lvl1pPr algn="r" eaLnBrk="1" fontAlgn="auto" hangingPunct="1">
              <a:spcBef>
                <a:spcPts val="0"/>
              </a:spcBef>
              <a:spcAft>
                <a:spcPts val="0"/>
              </a:spcAft>
              <a:defRPr sz="2200" b="1">
                <a:solidFill>
                  <a:schemeClr val="bg1">
                    <a:lumMod val="50000"/>
                  </a:schemeClr>
                </a:solidFill>
                <a:latin typeface="+mn-lt"/>
              </a:defRPr>
            </a:lvl1pPr>
          </a:lstStyle>
          <a:p>
            <a:pPr>
              <a:defRPr/>
            </a:pPr>
            <a:fld id="{6E602996-5AA3-436E-B2AB-0D1E2D4B84A9}" type="slidenum">
              <a:rPr lang="en-GB"/>
              <a:pPr>
                <a:defRPr/>
              </a:pPr>
              <a:t>‹#›</a:t>
            </a:fld>
            <a:endParaRPr lang="en-GB" dirty="0"/>
          </a:p>
        </p:txBody>
      </p:sp>
      <p:cxnSp>
        <p:nvCxnSpPr>
          <p:cNvPr id="9" name="Straight Connector 8">
            <a:extLst>
              <a:ext uri="{FF2B5EF4-FFF2-40B4-BE49-F238E27FC236}">
                <a16:creationId xmlns:a16="http://schemas.microsoft.com/office/drawing/2014/main" id="{7AB9CD68-1868-FD3C-4378-1461FD9D7FAB}"/>
              </a:ext>
            </a:extLst>
          </p:cNvPr>
          <p:cNvCxnSpPr/>
          <p:nvPr userDrawn="1"/>
        </p:nvCxnSpPr>
        <p:spPr>
          <a:xfrm>
            <a:off x="419100" y="704850"/>
            <a:ext cx="601186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DD031D30-0A4F-D844-6824-99E9254F9688}"/>
              </a:ext>
            </a:extLst>
          </p:cNvPr>
          <p:cNvSpPr>
            <a:spLocks noGrp="1"/>
          </p:cNvSpPr>
          <p:nvPr>
            <p:ph type="ftr" sz="quarter" idx="3"/>
          </p:nvPr>
        </p:nvSpPr>
        <p:spPr>
          <a:xfrm>
            <a:off x="409575" y="339725"/>
            <a:ext cx="6048375" cy="358775"/>
          </a:xfrm>
          <a:prstGeom prst="rect">
            <a:avLst/>
          </a:prstGeom>
        </p:spPr>
        <p:txBody>
          <a:bodyPr/>
          <a:lstStyle>
            <a:lvl1pPr eaLnBrk="1" fontAlgn="auto" hangingPunct="1">
              <a:spcBef>
                <a:spcPts val="0"/>
              </a:spcBef>
              <a:spcAft>
                <a:spcPts val="0"/>
              </a:spcAft>
              <a:defRPr sz="900">
                <a:solidFill>
                  <a:schemeClr val="bg1">
                    <a:lumMod val="50000"/>
                  </a:schemeClr>
                </a:solidFill>
                <a:latin typeface="+mn-lt"/>
              </a:defRPr>
            </a:lvl1pPr>
          </a:lstStyle>
          <a:p>
            <a:pPr>
              <a:defRPr/>
            </a:pPr>
            <a:r>
              <a:rPr lang="en-GB" dirty="0"/>
              <a:t>Championing what matters to you   |   Healthwatch [add Healthwatch name]  |  Annual Report 2021-22</a:t>
            </a:r>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562" r:id="rId3"/>
    <p:sldLayoutId id="2147484563" r:id="rId4"/>
    <p:sldLayoutId id="2147484604" r:id="rId5"/>
    <p:sldLayoutId id="2147484564" r:id="rId6"/>
    <p:sldLayoutId id="2147484565" r:id="rId7"/>
    <p:sldLayoutId id="2147484566" r:id="rId8"/>
    <p:sldLayoutId id="2147484605" r:id="rId9"/>
    <p:sldLayoutId id="2147484606" r:id="rId10"/>
    <p:sldLayoutId id="2147484607" r:id="rId11"/>
    <p:sldLayoutId id="2147484567" r:id="rId12"/>
    <p:sldLayoutId id="2147484568" r:id="rId13"/>
    <p:sldLayoutId id="2147484569" r:id="rId14"/>
    <p:sldLayoutId id="2147484608" r:id="rId15"/>
    <p:sldLayoutId id="2147484570" r:id="rId16"/>
    <p:sldLayoutId id="2147484609" r:id="rId17"/>
    <p:sldLayoutId id="2147484571" r:id="rId18"/>
    <p:sldLayoutId id="2147484572" r:id="rId19"/>
    <p:sldLayoutId id="2147484573" r:id="rId20"/>
    <p:sldLayoutId id="2147484610" r:id="rId21"/>
    <p:sldLayoutId id="2147484611" r:id="rId22"/>
  </p:sldLayoutIdLst>
  <p:hf hdr="0" dt="0"/>
  <p:txStyles>
    <p:titleStyle>
      <a:lvl1pPr algn="l" rtl="0" eaLnBrk="0" fontAlgn="base" hangingPunct="0">
        <a:lnSpc>
          <a:spcPts val="5200"/>
        </a:lnSpc>
        <a:spcBef>
          <a:spcPct val="0"/>
        </a:spcBef>
        <a:spcAft>
          <a:spcPct val="0"/>
        </a:spcAft>
        <a:defRPr sz="4400" b="1" kern="1200">
          <a:solidFill>
            <a:schemeClr val="tx1"/>
          </a:solidFill>
          <a:latin typeface="+mj-lt"/>
          <a:ea typeface="+mj-ea"/>
          <a:cs typeface="+mj-cs"/>
        </a:defRPr>
      </a:lvl1pPr>
      <a:lvl2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2pPr>
      <a:lvl3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3pPr>
      <a:lvl4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4pPr>
      <a:lvl5pPr algn="l" rtl="0" eaLnBrk="0" fontAlgn="base" hangingPunct="0">
        <a:lnSpc>
          <a:spcPts val="5200"/>
        </a:lnSpc>
        <a:spcBef>
          <a:spcPct val="0"/>
        </a:spcBef>
        <a:spcAft>
          <a:spcPct val="0"/>
        </a:spcAft>
        <a:defRPr sz="4400" b="1">
          <a:solidFill>
            <a:schemeClr val="tx1"/>
          </a:solidFill>
          <a:latin typeface="Poppins" panose="00000500000000000000" pitchFamily="2" charset="0"/>
        </a:defRPr>
      </a:lvl5pPr>
      <a:lvl6pPr marL="457200" algn="l" rtl="0" fontAlgn="base">
        <a:lnSpc>
          <a:spcPts val="5200"/>
        </a:lnSpc>
        <a:spcBef>
          <a:spcPct val="0"/>
        </a:spcBef>
        <a:spcAft>
          <a:spcPct val="0"/>
        </a:spcAft>
        <a:defRPr sz="4400" b="1">
          <a:solidFill>
            <a:schemeClr val="tx1"/>
          </a:solidFill>
          <a:latin typeface="Poppins" panose="00000500000000000000" pitchFamily="2" charset="0"/>
        </a:defRPr>
      </a:lvl6pPr>
      <a:lvl7pPr marL="914400" algn="l" rtl="0" fontAlgn="base">
        <a:lnSpc>
          <a:spcPts val="5200"/>
        </a:lnSpc>
        <a:spcBef>
          <a:spcPct val="0"/>
        </a:spcBef>
        <a:spcAft>
          <a:spcPct val="0"/>
        </a:spcAft>
        <a:defRPr sz="4400" b="1">
          <a:solidFill>
            <a:schemeClr val="tx1"/>
          </a:solidFill>
          <a:latin typeface="Poppins" panose="00000500000000000000" pitchFamily="2" charset="0"/>
        </a:defRPr>
      </a:lvl7pPr>
      <a:lvl8pPr marL="1371600" algn="l" rtl="0" fontAlgn="base">
        <a:lnSpc>
          <a:spcPts val="5200"/>
        </a:lnSpc>
        <a:spcBef>
          <a:spcPct val="0"/>
        </a:spcBef>
        <a:spcAft>
          <a:spcPct val="0"/>
        </a:spcAft>
        <a:defRPr sz="4400" b="1">
          <a:solidFill>
            <a:schemeClr val="tx1"/>
          </a:solidFill>
          <a:latin typeface="Poppins" panose="00000500000000000000" pitchFamily="2" charset="0"/>
        </a:defRPr>
      </a:lvl8pPr>
      <a:lvl9pPr marL="1828800" algn="l" rtl="0" fontAlgn="base">
        <a:lnSpc>
          <a:spcPts val="5200"/>
        </a:lnSpc>
        <a:spcBef>
          <a:spcPct val="0"/>
        </a:spcBef>
        <a:spcAft>
          <a:spcPct val="0"/>
        </a:spcAft>
        <a:defRPr sz="4400" b="1">
          <a:solidFill>
            <a:schemeClr val="tx1"/>
          </a:solidFill>
          <a:latin typeface="Poppins" panose="00000500000000000000" pitchFamily="2" charset="0"/>
        </a:defRPr>
      </a:lvl9pPr>
    </p:titleStyle>
    <p:bodyStyle>
      <a:lvl1pPr algn="l" rtl="0" eaLnBrk="0" fontAlgn="base" hangingPunct="0">
        <a:lnSpc>
          <a:spcPts val="1700"/>
        </a:lnSpc>
        <a:spcBef>
          <a:spcPct val="0"/>
        </a:spcBef>
        <a:spcAft>
          <a:spcPts val="900"/>
        </a:spcAft>
        <a:buFont typeface="Arial" panose="020B0604020202020204" pitchFamily="34" charset="0"/>
        <a:defRPr sz="1300" kern="1200">
          <a:solidFill>
            <a:srgbClr val="E29707"/>
          </a:solidFill>
          <a:latin typeface="+mn-lt"/>
          <a:ea typeface="+mn-ea"/>
          <a:cs typeface="+mn-cs"/>
        </a:defRPr>
      </a:lvl1pPr>
      <a:lvl2pPr algn="l" rtl="0" eaLnBrk="0" fontAlgn="base" hangingPunct="0">
        <a:lnSpc>
          <a:spcPts val="1400"/>
        </a:lnSpc>
        <a:spcBef>
          <a:spcPct val="0"/>
        </a:spcBef>
        <a:spcAft>
          <a:spcPct val="0"/>
        </a:spcAft>
        <a:buFont typeface="Arial" panose="020B0604020202020204" pitchFamily="34" charset="0"/>
        <a:defRPr sz="1100" kern="1200">
          <a:solidFill>
            <a:schemeClr val="tx1"/>
          </a:solidFill>
          <a:latin typeface="+mn-lt"/>
          <a:ea typeface="+mn-ea"/>
          <a:cs typeface="+mn-cs"/>
        </a:defRPr>
      </a:lvl2pPr>
      <a:lvl3pPr algn="l" rtl="0" eaLnBrk="0" fontAlgn="base" hangingPunct="0">
        <a:spcBef>
          <a:spcPct val="0"/>
        </a:spcBef>
        <a:spcAft>
          <a:spcPct val="0"/>
        </a:spcAft>
        <a:buFont typeface="Arial" panose="020B0604020202020204" pitchFamily="34" charset="0"/>
        <a:defRPr sz="2400" kern="1200">
          <a:solidFill>
            <a:schemeClr val="tx1"/>
          </a:solidFill>
          <a:latin typeface="+mn-lt"/>
          <a:ea typeface="+mn-ea"/>
          <a:cs typeface="+mn-cs"/>
        </a:defRPr>
      </a:lvl3pPr>
      <a:lvl4pPr algn="l" rtl="0" eaLnBrk="0" fontAlgn="base" hangingPunct="0">
        <a:spcBef>
          <a:spcPct val="0"/>
        </a:spcBef>
        <a:spcAft>
          <a:spcPct val="0"/>
        </a:spcAft>
        <a:buFont typeface="Arial" panose="020B0604020202020204" pitchFamily="34" charset="0"/>
        <a:defRPr sz="2000" kern="1200">
          <a:solidFill>
            <a:schemeClr val="tx1"/>
          </a:solidFill>
          <a:latin typeface="+mn-lt"/>
          <a:ea typeface="+mn-ea"/>
          <a:cs typeface="+mn-cs"/>
        </a:defRPr>
      </a:lvl4pPr>
      <a:lvl5pPr algn="l" rtl="0" eaLnBrk="0" fontAlgn="base" hangingPunct="0">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4"/>
          </p:nvPr>
        </p:nvSpPr>
        <p:spPr>
          <a:xfrm>
            <a:off x="5857892" y="9379346"/>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dirty="0"/>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1F29AD67-F3AD-8E48-86BF-E5C1DC8CB8AE}"/>
              </a:ext>
            </a:extLst>
          </p:cNvPr>
          <p:cNvSpPr>
            <a:spLocks noGrp="1"/>
          </p:cNvSpPr>
          <p:nvPr>
            <p:ph type="ftr" sz="quarter" idx="3"/>
          </p:nvPr>
        </p:nvSpPr>
        <p:spPr>
          <a:xfrm>
            <a:off x="409552" y="339081"/>
            <a:ext cx="6048000" cy="360000"/>
          </a:xfrm>
          <a:prstGeom prst="rect">
            <a:avLst/>
          </a:prstGeom>
        </p:spPr>
        <p:txBody>
          <a:bodyPr/>
          <a:lstStyle>
            <a:lvl1pPr>
              <a:defRPr sz="900">
                <a:solidFill>
                  <a:schemeClr val="bg1">
                    <a:lumMod val="50000"/>
                  </a:schemeClr>
                </a:solidFill>
              </a:defRPr>
            </a:lvl1pPr>
          </a:lstStyle>
          <a:p>
            <a:r>
              <a:rPr lang="en-GB" dirty="0"/>
              <a:t>Championing what matters to you   |   Healthwatch [add Healthwatch name]  |  Annual Report 2021-22</a:t>
            </a:r>
          </a:p>
        </p:txBody>
      </p:sp>
    </p:spTree>
    <p:extLst>
      <p:ext uri="{BB962C8B-B14F-4D97-AF65-F5344CB8AC3E}">
        <p14:creationId xmlns:p14="http://schemas.microsoft.com/office/powerpoint/2010/main" val="3076041337"/>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 id="2147484634" r:id="rId12"/>
    <p:sldLayoutId id="2147484635" r:id="rId13"/>
    <p:sldLayoutId id="2147484636" r:id="rId14"/>
    <p:sldLayoutId id="2147484637" r:id="rId15"/>
    <p:sldLayoutId id="2147484638" r:id="rId16"/>
    <p:sldLayoutId id="2147484639" r:id="rId17"/>
    <p:sldLayoutId id="2147484640" r:id="rId18"/>
    <p:sldLayoutId id="2147484641" r:id="rId19"/>
    <p:sldLayoutId id="2147484642" r:id="rId20"/>
    <p:sldLayoutId id="2147484643" r:id="rId21"/>
    <p:sldLayoutId id="2147484644" r:id="rId22"/>
  </p:sldLayoutIdLst>
  <p:hf hd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5.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74_80B04AC7.xml"/><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20B_1DBC582D.xml"/><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2.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publicvoice.uk/" TargetMode="External"/><Relationship Id="rId2" Type="http://schemas.openxmlformats.org/officeDocument/2006/relationships/image" Target="../media/image30.pn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Placeholder 16">
            <a:extLst>
              <a:ext uri="{FF2B5EF4-FFF2-40B4-BE49-F238E27FC236}">
                <a16:creationId xmlns:a16="http://schemas.microsoft.com/office/drawing/2014/main" id="{69DFFF4F-37DC-D1F0-A74D-7AC70BD9F6B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810" r="15810"/>
          <a:stretch>
            <a:fillRect/>
          </a:stretch>
        </p:blipFill>
        <p:spPr>
          <a:xfrm>
            <a:off x="0" y="3238500"/>
            <a:ext cx="6858000" cy="6691313"/>
          </a:xfrm>
        </p:spPr>
      </p:pic>
      <p:pic>
        <p:nvPicPr>
          <p:cNvPr id="44035" name="Picture 1">
            <a:extLst>
              <a:ext uri="{FF2B5EF4-FFF2-40B4-BE49-F238E27FC236}">
                <a16:creationId xmlns:a16="http://schemas.microsoft.com/office/drawing/2014/main" id="{44CAA750-6136-CC49-581E-5BB76C0FA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38805"/>
          <a:stretch>
            <a:fillRect/>
          </a:stretch>
        </p:blipFill>
        <p:spPr bwMode="auto">
          <a:xfrm>
            <a:off x="-15875" y="0"/>
            <a:ext cx="6873875" cy="76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a:extLst>
              <a:ext uri="{FF2B5EF4-FFF2-40B4-BE49-F238E27FC236}">
                <a16:creationId xmlns:a16="http://schemas.microsoft.com/office/drawing/2014/main" id="{861BC68E-00B0-279B-2E10-218515CFE6B1}"/>
              </a:ext>
            </a:extLst>
          </p:cNvPr>
          <p:cNvSpPr>
            <a:spLocks noGrp="1"/>
          </p:cNvSpPr>
          <p:nvPr>
            <p:ph type="ctrTitle"/>
          </p:nvPr>
        </p:nvSpPr>
        <p:spPr>
          <a:xfrm>
            <a:off x="290513" y="2457450"/>
            <a:ext cx="6300787" cy="612775"/>
          </a:xfrm>
        </p:spPr>
        <p:txBody>
          <a:bodyPr rtlCol="0">
            <a:noAutofit/>
          </a:bodyPr>
          <a:lstStyle/>
          <a:p>
            <a:pPr eaLnBrk="1" fontAlgn="auto" hangingPunct="1">
              <a:spcAft>
                <a:spcPts val="0"/>
              </a:spcAft>
              <a:defRPr/>
            </a:pPr>
            <a:r>
              <a:rPr lang="en-GB" dirty="0"/>
              <a:t>Healthwatch Hounslow</a:t>
            </a:r>
            <a:br>
              <a:rPr lang="en-GB" dirty="0"/>
            </a:br>
            <a:r>
              <a:rPr lang="en-GB" dirty="0"/>
              <a:t>October 2025 – December 2025</a:t>
            </a:r>
          </a:p>
        </p:txBody>
      </p:sp>
      <p:sp>
        <p:nvSpPr>
          <p:cNvPr id="19" name="Subtitle 18">
            <a:extLst>
              <a:ext uri="{FF2B5EF4-FFF2-40B4-BE49-F238E27FC236}">
                <a16:creationId xmlns:a16="http://schemas.microsoft.com/office/drawing/2014/main" id="{B98DC421-1476-BBF6-44FC-D61AC9C1BCF0}"/>
              </a:ext>
            </a:extLst>
          </p:cNvPr>
          <p:cNvSpPr>
            <a:spLocks noGrp="1"/>
          </p:cNvSpPr>
          <p:nvPr>
            <p:ph type="subTitle" idx="1"/>
          </p:nvPr>
        </p:nvSpPr>
        <p:spPr>
          <a:xfrm>
            <a:off x="290513" y="995363"/>
            <a:ext cx="6335712" cy="1296987"/>
          </a:xfrm>
        </p:spPr>
        <p:txBody>
          <a:bodyPr spcCol="360000" rtlCol="0">
            <a:noAutofit/>
          </a:bodyPr>
          <a:lstStyle/>
          <a:p>
            <a:pPr eaLnBrk="1" fontAlgn="auto" hangingPunct="1">
              <a:spcBef>
                <a:spcPts val="0"/>
              </a:spcBef>
              <a:defRPr/>
            </a:pPr>
            <a:r>
              <a:rPr lang="en-GB" dirty="0"/>
              <a:t>Q3 Patient Experience Report</a:t>
            </a:r>
          </a:p>
        </p:txBody>
      </p:sp>
      <p:pic>
        <p:nvPicPr>
          <p:cNvPr id="44038" name="Picture 8">
            <a:extLst>
              <a:ext uri="{FF2B5EF4-FFF2-40B4-BE49-F238E27FC236}">
                <a16:creationId xmlns:a16="http://schemas.microsoft.com/office/drawing/2014/main" id="{F339DD35-083F-F6CC-95C6-20EDD384E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138" y="277813"/>
            <a:ext cx="23399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3F04E40-D1CB-0B19-9ABD-A4E20B1F3133}"/>
              </a:ext>
            </a:extLst>
          </p:cNvPr>
          <p:cNvSpPr>
            <a:spLocks noGrp="1"/>
          </p:cNvSpPr>
          <p:nvPr>
            <p:ph type="body" sz="quarter" idx="14"/>
          </p:nvPr>
        </p:nvSpPr>
        <p:spPr>
          <a:xfrm>
            <a:off x="412511" y="920449"/>
            <a:ext cx="6238660" cy="447483"/>
          </a:xfrm>
        </p:spPr>
        <p:txBody>
          <a:bodyPr spcCol="360000" rtlCol="0">
            <a:noAutofit/>
          </a:bodyPr>
          <a:lstStyle/>
          <a:p>
            <a:pPr eaLnBrk="1" fontAlgn="auto" hangingPunct="1">
              <a:spcBef>
                <a:spcPts val="0"/>
              </a:spcBef>
              <a:defRPr/>
            </a:pPr>
            <a:r>
              <a:rPr lang="en-GB" sz="1600" dirty="0">
                <a:solidFill>
                  <a:schemeClr val="tx1"/>
                </a:solidFill>
                <a:latin typeface="+mj-lt"/>
              </a:rPr>
              <a:t>Q3)</a:t>
            </a:r>
            <a:r>
              <a:rPr lang="en-GB" sz="1600" dirty="0">
                <a:solidFill>
                  <a:schemeClr val="tx1"/>
                </a:solidFill>
              </a:rPr>
              <a:t> </a:t>
            </a:r>
            <a:r>
              <a:rPr lang="en-GB" sz="1600" dirty="0">
                <a:solidFill>
                  <a:schemeClr val="tx1"/>
                </a:solidFill>
                <a:latin typeface="+mj-lt"/>
              </a:rPr>
              <a:t>How do you find the quality of telephone consultations?</a:t>
            </a:r>
            <a:endParaRPr lang="en-GB" sz="1600" dirty="0">
              <a:solidFill>
                <a:schemeClr val="tx1"/>
              </a:solidFill>
              <a:latin typeface="+mj-lt"/>
              <a:cs typeface="Poppins" pitchFamily="2" charset="77"/>
            </a:endParaRPr>
          </a:p>
        </p:txBody>
      </p:sp>
      <p:sp>
        <p:nvSpPr>
          <p:cNvPr id="46" name="Text Placeholder 10">
            <a:extLst>
              <a:ext uri="{FF2B5EF4-FFF2-40B4-BE49-F238E27FC236}">
                <a16:creationId xmlns:a16="http://schemas.microsoft.com/office/drawing/2014/main" id="{465C2D87-B0F4-B3C1-D74D-8FE79A4B53B0}"/>
              </a:ext>
            </a:extLst>
          </p:cNvPr>
          <p:cNvSpPr txBox="1">
            <a:spLocks/>
          </p:cNvSpPr>
          <p:nvPr/>
        </p:nvSpPr>
        <p:spPr>
          <a:xfrm>
            <a:off x="412511" y="4989834"/>
            <a:ext cx="5839706" cy="414338"/>
          </a:xfrm>
          <a:prstGeom prst="rect">
            <a:avLst/>
          </a:prstGeom>
        </p:spPr>
        <p:txBody>
          <a:bodyPr lIns="0" tIns="0" rIns="0" bIns="0" spcCol="360000"/>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1600" dirty="0">
                <a:solidFill>
                  <a:schemeClr val="tx1"/>
                </a:solidFill>
                <a:latin typeface="+mj-lt"/>
              </a:rPr>
              <a:t>Q4)</a:t>
            </a:r>
            <a:r>
              <a:rPr lang="en-GB" sz="1600" dirty="0">
                <a:solidFill>
                  <a:schemeClr val="tx1"/>
                </a:solidFill>
              </a:rPr>
              <a:t> </a:t>
            </a:r>
            <a:r>
              <a:rPr lang="en-GB" sz="1600" dirty="0">
                <a:solidFill>
                  <a:schemeClr val="tx1"/>
                </a:solidFill>
                <a:latin typeface="+mj-lt"/>
              </a:rPr>
              <a:t>How do you find the quality of online consultations?</a:t>
            </a:r>
            <a:endParaRPr lang="en-GB" sz="1600" dirty="0">
              <a:solidFill>
                <a:schemeClr val="tx1"/>
              </a:solidFill>
              <a:latin typeface="+mj-lt"/>
              <a:cs typeface="Poppins" pitchFamily="2" charset="77"/>
            </a:endParaRPr>
          </a:p>
        </p:txBody>
      </p:sp>
      <p:sp>
        <p:nvSpPr>
          <p:cNvPr id="52228" name="Slide Number Placeholder 4">
            <a:extLst>
              <a:ext uri="{FF2B5EF4-FFF2-40B4-BE49-F238E27FC236}">
                <a16:creationId xmlns:a16="http://schemas.microsoft.com/office/drawing/2014/main" id="{A4B68CFE-2EA3-ADC4-61DF-F9B7BB5181C5}"/>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8BB5FAE9-CCE1-43AC-84DA-E4BFBD4ED336}" type="slidenum">
              <a:rPr lang="en-GB" altLang="en-US" sz="2200" b="1">
                <a:solidFill>
                  <a:srgbClr val="7F7F7F"/>
                </a:solidFill>
              </a:rPr>
              <a:pPr algn="r" eaLnBrk="1" hangingPunct="1">
                <a:lnSpc>
                  <a:spcPct val="100000"/>
                </a:lnSpc>
                <a:spcAft>
                  <a:spcPct val="0"/>
                </a:spcAft>
                <a:buFontTx/>
                <a:buNone/>
              </a:pPr>
              <a:t>10</a:t>
            </a:fld>
            <a:endParaRPr lang="en-GB" altLang="en-US" sz="2200" b="1" dirty="0">
              <a:solidFill>
                <a:srgbClr val="7F7F7F"/>
              </a:solidFill>
            </a:endParaRPr>
          </a:p>
        </p:txBody>
      </p:sp>
      <p:graphicFrame>
        <p:nvGraphicFramePr>
          <p:cNvPr id="2" name="Chart 1">
            <a:extLst>
              <a:ext uri="{FF2B5EF4-FFF2-40B4-BE49-F238E27FC236}">
                <a16:creationId xmlns:a16="http://schemas.microsoft.com/office/drawing/2014/main" id="{06189145-72A4-B558-EA6B-701743749576}"/>
              </a:ext>
            </a:extLst>
          </p:cNvPr>
          <p:cNvGraphicFramePr>
            <a:graphicFrameLocks/>
          </p:cNvGraphicFramePr>
          <p:nvPr>
            <p:extLst>
              <p:ext uri="{D42A27DB-BD31-4B8C-83A1-F6EECF244321}">
                <p14:modId xmlns:p14="http://schemas.microsoft.com/office/powerpoint/2010/main" val="4118409146"/>
              </p:ext>
            </p:extLst>
          </p:nvPr>
        </p:nvGraphicFramePr>
        <p:xfrm>
          <a:off x="412511" y="1346971"/>
          <a:ext cx="3080984" cy="30674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CC948FD-B829-A008-2DD7-437DF9676513}"/>
              </a:ext>
            </a:extLst>
          </p:cNvPr>
          <p:cNvGraphicFramePr>
            <a:graphicFrameLocks/>
          </p:cNvGraphicFramePr>
          <p:nvPr>
            <p:extLst>
              <p:ext uri="{D42A27DB-BD31-4B8C-83A1-F6EECF244321}">
                <p14:modId xmlns:p14="http://schemas.microsoft.com/office/powerpoint/2010/main" val="3896915631"/>
              </p:ext>
            </p:extLst>
          </p:nvPr>
        </p:nvGraphicFramePr>
        <p:xfrm>
          <a:off x="396865" y="5393247"/>
          <a:ext cx="3042842" cy="32557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44">
            <a:extLst>
              <a:ext uri="{FF2B5EF4-FFF2-40B4-BE49-F238E27FC236}">
                <a16:creationId xmlns:a16="http://schemas.microsoft.com/office/drawing/2014/main" id="{38BC9628-9945-1694-5324-172E154947B8}"/>
              </a:ext>
            </a:extLst>
          </p:cNvPr>
          <p:cNvGraphicFramePr>
            <a:graphicFrameLocks noGrp="1"/>
          </p:cNvGraphicFramePr>
          <p:nvPr>
            <p:extLst>
              <p:ext uri="{D42A27DB-BD31-4B8C-83A1-F6EECF244321}">
                <p14:modId xmlns:p14="http://schemas.microsoft.com/office/powerpoint/2010/main" val="591023984"/>
              </p:ext>
            </p:extLst>
          </p:nvPr>
        </p:nvGraphicFramePr>
        <p:xfrm>
          <a:off x="3749612" y="1346970"/>
          <a:ext cx="2701326" cy="2991274"/>
        </p:xfrm>
        <a:graphic>
          <a:graphicData uri="http://schemas.openxmlformats.org/drawingml/2006/table">
            <a:tbl>
              <a:tblPr firstRow="1" bandRow="1">
                <a:tableStyleId>{5C22544A-7EE6-4342-B048-85BDC9FD1C3A}</a:tableStyleId>
              </a:tblPr>
              <a:tblGrid>
                <a:gridCol w="927322">
                  <a:extLst>
                    <a:ext uri="{9D8B030D-6E8A-4147-A177-3AD203B41FA5}">
                      <a16:colId xmlns:a16="http://schemas.microsoft.com/office/drawing/2014/main" val="1852708291"/>
                    </a:ext>
                  </a:extLst>
                </a:gridCol>
                <a:gridCol w="1078514">
                  <a:extLst>
                    <a:ext uri="{9D8B030D-6E8A-4147-A177-3AD203B41FA5}">
                      <a16:colId xmlns:a16="http://schemas.microsoft.com/office/drawing/2014/main" val="1816098319"/>
                    </a:ext>
                  </a:extLst>
                </a:gridCol>
                <a:gridCol w="695490">
                  <a:extLst>
                    <a:ext uri="{9D8B030D-6E8A-4147-A177-3AD203B41FA5}">
                      <a16:colId xmlns:a16="http://schemas.microsoft.com/office/drawing/2014/main" val="310195714"/>
                    </a:ext>
                  </a:extLst>
                </a:gridCol>
              </a:tblGrid>
              <a:tr h="604321">
                <a:tc>
                  <a:txBody>
                    <a:bodyPr/>
                    <a:lstStyle/>
                    <a:p>
                      <a:pPr algn="ctr"/>
                      <a:r>
                        <a:rPr lang="en-GB" sz="1100" dirty="0">
                          <a:latin typeface="+mn-lt"/>
                        </a:rPr>
                        <a:t>Responses </a:t>
                      </a:r>
                    </a:p>
                  </a:txBody>
                  <a:tcPr marL="84668" marR="84668" marT="42334" marB="42334" anchor="ctr"/>
                </a:tc>
                <a:tc>
                  <a:txBody>
                    <a:bodyPr/>
                    <a:lstStyle/>
                    <a:p>
                      <a:pPr algn="ctr"/>
                      <a:r>
                        <a:rPr lang="en-GB" sz="1100" b="1" dirty="0">
                          <a:latin typeface="+mn-lt"/>
                        </a:rPr>
                        <a:t>Percentage of reviews  </a:t>
                      </a:r>
                    </a:p>
                  </a:txBody>
                  <a:tcPr marL="84668" marR="84668" marT="42334" marB="42334" anchor="ctr"/>
                </a:tc>
                <a:tc>
                  <a:txBody>
                    <a:bodyPr/>
                    <a:lstStyle/>
                    <a:p>
                      <a:pPr algn="ctr"/>
                      <a:r>
                        <a:rPr lang="en-GB" sz="1100" b="1" dirty="0">
                          <a:latin typeface="+mn-lt"/>
                        </a:rPr>
                        <a:t>No. of reviews </a:t>
                      </a:r>
                    </a:p>
                  </a:txBody>
                  <a:tcPr marL="84668" marR="84668" marT="42334" marB="42334" anchor="ctr"/>
                </a:tc>
                <a:extLst>
                  <a:ext uri="{0D108BD9-81ED-4DB2-BD59-A6C34878D82A}">
                    <a16:rowId xmlns:a16="http://schemas.microsoft.com/office/drawing/2014/main" val="923702615"/>
                  </a:ext>
                </a:extLst>
              </a:tr>
              <a:tr h="360388">
                <a:tc>
                  <a:txBody>
                    <a:bodyPr/>
                    <a:lstStyle/>
                    <a:p>
                      <a:pPr algn="l" fontAlgn="b">
                        <a:buNone/>
                      </a:pPr>
                      <a:r>
                        <a:rPr lang="en-GB" sz="1000" b="0" i="0" u="none" strike="noStrike" dirty="0">
                          <a:solidFill>
                            <a:schemeClr val="tx1"/>
                          </a:solidFill>
                          <a:effectLst/>
                          <a:latin typeface="+mn-lt"/>
                        </a:rPr>
                        <a:t>5 = Excellent</a:t>
                      </a:r>
                    </a:p>
                  </a:txBody>
                  <a:tcPr marL="8820" marR="8820" marT="8820" marB="0" anchor="b"/>
                </a:tc>
                <a:tc>
                  <a:txBody>
                    <a:bodyPr/>
                    <a:lstStyle/>
                    <a:p>
                      <a:pPr algn="r" fontAlgn="b">
                        <a:buNone/>
                      </a:pPr>
                      <a:r>
                        <a:rPr lang="en-GB" sz="1000" b="0" i="0" u="none" strike="noStrike" dirty="0">
                          <a:solidFill>
                            <a:schemeClr val="tx1"/>
                          </a:solidFill>
                          <a:effectLst/>
                          <a:latin typeface="+mn-lt"/>
                        </a:rPr>
                        <a:t>5%</a:t>
                      </a:r>
                    </a:p>
                  </a:txBody>
                  <a:tcPr marL="8820" marR="8820" marT="8820" marB="0" anchor="b"/>
                </a:tc>
                <a:tc>
                  <a:txBody>
                    <a:bodyPr/>
                    <a:lstStyle/>
                    <a:p>
                      <a:pPr algn="r" fontAlgn="b">
                        <a:buNone/>
                      </a:pPr>
                      <a:r>
                        <a:rPr lang="en-GB" sz="1000" b="0" i="0" u="none" strike="noStrike" dirty="0">
                          <a:solidFill>
                            <a:schemeClr val="tx1"/>
                          </a:solidFill>
                          <a:effectLst/>
                          <a:latin typeface="+mn-lt"/>
                        </a:rPr>
                        <a:t>11</a:t>
                      </a:r>
                    </a:p>
                  </a:txBody>
                  <a:tcPr marL="8820" marR="8820" marT="8820" marB="0" anchor="b"/>
                </a:tc>
                <a:extLst>
                  <a:ext uri="{0D108BD9-81ED-4DB2-BD59-A6C34878D82A}">
                    <a16:rowId xmlns:a16="http://schemas.microsoft.com/office/drawing/2014/main" val="1795217099"/>
                  </a:ext>
                </a:extLst>
              </a:tr>
              <a:tr h="255877">
                <a:tc>
                  <a:txBody>
                    <a:bodyPr/>
                    <a:lstStyle/>
                    <a:p>
                      <a:pPr algn="l" fontAlgn="b">
                        <a:buNone/>
                      </a:pPr>
                      <a:r>
                        <a:rPr lang="en-GB" sz="1000" b="0" i="0" u="none" strike="noStrike" dirty="0">
                          <a:solidFill>
                            <a:schemeClr val="tx1"/>
                          </a:solidFill>
                          <a:effectLst/>
                          <a:latin typeface="+mn-lt"/>
                        </a:rPr>
                        <a:t>4 = Good</a:t>
                      </a:r>
                    </a:p>
                  </a:txBody>
                  <a:tcPr marL="8820" marR="8820" marT="8820" marB="0" anchor="b"/>
                </a:tc>
                <a:tc>
                  <a:txBody>
                    <a:bodyPr/>
                    <a:lstStyle/>
                    <a:p>
                      <a:pPr algn="r" fontAlgn="b">
                        <a:buNone/>
                      </a:pPr>
                      <a:r>
                        <a:rPr lang="en-GB" sz="1000" b="0" i="0" u="none" strike="noStrike" dirty="0">
                          <a:solidFill>
                            <a:schemeClr val="tx1"/>
                          </a:solidFill>
                          <a:effectLst/>
                          <a:latin typeface="+mn-lt"/>
                        </a:rPr>
                        <a:t>17%</a:t>
                      </a:r>
                    </a:p>
                  </a:txBody>
                  <a:tcPr marL="8820" marR="8820" marT="8820" marB="0" anchor="b"/>
                </a:tc>
                <a:tc>
                  <a:txBody>
                    <a:bodyPr/>
                    <a:lstStyle/>
                    <a:p>
                      <a:pPr algn="r" fontAlgn="b">
                        <a:buNone/>
                      </a:pPr>
                      <a:r>
                        <a:rPr lang="en-GB" sz="1000" b="0" i="0" u="none" strike="noStrike" dirty="0">
                          <a:solidFill>
                            <a:schemeClr val="tx1"/>
                          </a:solidFill>
                          <a:effectLst/>
                          <a:latin typeface="+mn-lt"/>
                        </a:rPr>
                        <a:t>39</a:t>
                      </a:r>
                    </a:p>
                  </a:txBody>
                  <a:tcPr marL="8820" marR="8820" marT="8820" marB="0" anchor="b"/>
                </a:tc>
                <a:extLst>
                  <a:ext uri="{0D108BD9-81ED-4DB2-BD59-A6C34878D82A}">
                    <a16:rowId xmlns:a16="http://schemas.microsoft.com/office/drawing/2014/main" val="513991187"/>
                  </a:ext>
                </a:extLst>
              </a:tr>
              <a:tr h="451718">
                <a:tc>
                  <a:txBody>
                    <a:bodyPr/>
                    <a:lstStyle/>
                    <a:p>
                      <a:pPr algn="l" fontAlgn="b">
                        <a:buNone/>
                      </a:pPr>
                      <a:r>
                        <a:rPr lang="en-GB" sz="1000" b="0" i="0" u="none" strike="noStrike" dirty="0">
                          <a:solidFill>
                            <a:schemeClr val="tx1"/>
                          </a:solidFill>
                          <a:effectLst/>
                          <a:latin typeface="+mn-lt"/>
                        </a:rPr>
                        <a:t>3 = Okay</a:t>
                      </a:r>
                    </a:p>
                  </a:txBody>
                  <a:tcPr marL="8820" marR="8820" marT="8820" marB="0" anchor="b"/>
                </a:tc>
                <a:tc>
                  <a:txBody>
                    <a:bodyPr/>
                    <a:lstStyle/>
                    <a:p>
                      <a:pPr algn="r" fontAlgn="b">
                        <a:buNone/>
                      </a:pPr>
                      <a:r>
                        <a:rPr lang="en-GB" sz="1000" b="0" i="0" u="none" strike="noStrike" dirty="0">
                          <a:solidFill>
                            <a:schemeClr val="tx1"/>
                          </a:solidFill>
                          <a:effectLst/>
                          <a:latin typeface="+mn-lt"/>
                        </a:rPr>
                        <a:t>15%</a:t>
                      </a:r>
                    </a:p>
                  </a:txBody>
                  <a:tcPr marL="8820" marR="8820" marT="8820" marB="0" anchor="b"/>
                </a:tc>
                <a:tc>
                  <a:txBody>
                    <a:bodyPr/>
                    <a:lstStyle/>
                    <a:p>
                      <a:pPr algn="r" fontAlgn="b">
                        <a:buNone/>
                      </a:pPr>
                      <a:r>
                        <a:rPr lang="en-GB" sz="1000" b="0" i="0" u="none" strike="noStrike" dirty="0">
                          <a:solidFill>
                            <a:schemeClr val="tx1"/>
                          </a:solidFill>
                          <a:effectLst/>
                          <a:latin typeface="+mn-lt"/>
                        </a:rPr>
                        <a:t>34</a:t>
                      </a:r>
                    </a:p>
                  </a:txBody>
                  <a:tcPr marL="8820" marR="8820" marT="8820" marB="0" anchor="b"/>
                </a:tc>
                <a:extLst>
                  <a:ext uri="{0D108BD9-81ED-4DB2-BD59-A6C34878D82A}">
                    <a16:rowId xmlns:a16="http://schemas.microsoft.com/office/drawing/2014/main" val="507352613"/>
                  </a:ext>
                </a:extLst>
              </a:tr>
              <a:tr h="234634">
                <a:tc>
                  <a:txBody>
                    <a:bodyPr/>
                    <a:lstStyle/>
                    <a:p>
                      <a:pPr algn="l" fontAlgn="b">
                        <a:buNone/>
                      </a:pPr>
                      <a:r>
                        <a:rPr lang="en-GB" sz="1000" b="0" i="0" u="none" strike="noStrike" dirty="0">
                          <a:solidFill>
                            <a:schemeClr val="tx1"/>
                          </a:solidFill>
                          <a:effectLst/>
                          <a:latin typeface="+mn-lt"/>
                        </a:rPr>
                        <a:t>2 = Poor</a:t>
                      </a:r>
                    </a:p>
                  </a:txBody>
                  <a:tcPr marL="8820" marR="8820" marT="8820" marB="0" anchor="b"/>
                </a:tc>
                <a:tc>
                  <a:txBody>
                    <a:bodyPr/>
                    <a:lstStyle/>
                    <a:p>
                      <a:pPr algn="r" fontAlgn="b">
                        <a:buNone/>
                      </a:pPr>
                      <a:r>
                        <a:rPr lang="en-GB" sz="1000" b="0" i="0" u="none" strike="noStrike" dirty="0">
                          <a:solidFill>
                            <a:schemeClr val="tx1"/>
                          </a:solidFill>
                          <a:effectLst/>
                          <a:latin typeface="+mn-lt"/>
                        </a:rPr>
                        <a:t>4%</a:t>
                      </a:r>
                    </a:p>
                  </a:txBody>
                  <a:tcPr marL="8820" marR="8820" marT="8820" marB="0" anchor="b"/>
                </a:tc>
                <a:tc>
                  <a:txBody>
                    <a:bodyPr/>
                    <a:lstStyle/>
                    <a:p>
                      <a:pPr algn="r" fontAlgn="b">
                        <a:buNone/>
                      </a:pPr>
                      <a:r>
                        <a:rPr lang="en-GB" sz="1000" b="0" i="0" u="none" strike="noStrike" dirty="0">
                          <a:solidFill>
                            <a:schemeClr val="tx1"/>
                          </a:solidFill>
                          <a:effectLst/>
                          <a:latin typeface="+mn-lt"/>
                        </a:rPr>
                        <a:t>9</a:t>
                      </a:r>
                    </a:p>
                  </a:txBody>
                  <a:tcPr marL="8820" marR="8820" marT="8820" marB="0" anchor="b"/>
                </a:tc>
                <a:extLst>
                  <a:ext uri="{0D108BD9-81ED-4DB2-BD59-A6C34878D82A}">
                    <a16:rowId xmlns:a16="http://schemas.microsoft.com/office/drawing/2014/main" val="2802222364"/>
                  </a:ext>
                </a:extLst>
              </a:tr>
              <a:tr h="345909">
                <a:tc>
                  <a:txBody>
                    <a:bodyPr/>
                    <a:lstStyle/>
                    <a:p>
                      <a:pPr algn="l" fontAlgn="b">
                        <a:buNone/>
                      </a:pPr>
                      <a:r>
                        <a:rPr lang="en-GB" sz="1000" b="0" i="0" u="none" strike="noStrike" dirty="0">
                          <a:solidFill>
                            <a:schemeClr val="tx1"/>
                          </a:solidFill>
                          <a:effectLst/>
                          <a:latin typeface="+mn-lt"/>
                        </a:rPr>
                        <a:t>1 = Terrible</a:t>
                      </a:r>
                    </a:p>
                  </a:txBody>
                  <a:tcPr marL="8820" marR="8820" marT="8820" marB="0" anchor="b"/>
                </a:tc>
                <a:tc>
                  <a:txBody>
                    <a:bodyPr/>
                    <a:lstStyle/>
                    <a:p>
                      <a:pPr algn="r" fontAlgn="b">
                        <a:buNone/>
                      </a:pPr>
                      <a:r>
                        <a:rPr lang="en-GB" sz="1000" b="0" i="0" u="none" strike="noStrike" dirty="0">
                          <a:solidFill>
                            <a:schemeClr val="tx1"/>
                          </a:solidFill>
                          <a:effectLst/>
                          <a:latin typeface="+mn-lt"/>
                        </a:rPr>
                        <a:t>2%</a:t>
                      </a:r>
                    </a:p>
                  </a:txBody>
                  <a:tcPr marL="8820" marR="8820" marT="8820" marB="0" anchor="b"/>
                </a:tc>
                <a:tc>
                  <a:txBody>
                    <a:bodyPr/>
                    <a:lstStyle/>
                    <a:p>
                      <a:pPr algn="r" fontAlgn="b">
                        <a:buNone/>
                      </a:pPr>
                      <a:r>
                        <a:rPr lang="en-GB" sz="1000" b="0" i="0" u="none" strike="noStrike" dirty="0">
                          <a:solidFill>
                            <a:schemeClr val="tx1"/>
                          </a:solidFill>
                          <a:effectLst/>
                          <a:latin typeface="+mn-lt"/>
                        </a:rPr>
                        <a:t>4</a:t>
                      </a:r>
                    </a:p>
                  </a:txBody>
                  <a:tcPr marL="8820" marR="8820" marT="8820" marB="0" anchor="b"/>
                </a:tc>
                <a:extLst>
                  <a:ext uri="{0D108BD9-81ED-4DB2-BD59-A6C34878D82A}">
                    <a16:rowId xmlns:a16="http://schemas.microsoft.com/office/drawing/2014/main" val="1707791164"/>
                  </a:ext>
                </a:extLst>
              </a:tr>
              <a:tr h="483817">
                <a:tc>
                  <a:txBody>
                    <a:bodyPr/>
                    <a:lstStyle/>
                    <a:p>
                      <a:pPr marL="0" marR="0" lvl="0" indent="0" algn="l" rtl="0" eaLnBrk="1" fontAlgn="b" latinLnBrk="0" hangingPunct="1">
                        <a:lnSpc>
                          <a:spcPct val="100000"/>
                        </a:lnSpc>
                        <a:spcBef>
                          <a:spcPts val="0"/>
                        </a:spcBef>
                        <a:spcAft>
                          <a:spcPts val="0"/>
                        </a:spcAft>
                        <a:buClrTx/>
                        <a:buSzTx/>
                        <a:buFontTx/>
                        <a:buNone/>
                      </a:pPr>
                      <a:r>
                        <a:rPr lang="en-GB" sz="1000" b="0" i="0" u="none" strike="noStrike" dirty="0">
                          <a:solidFill>
                            <a:schemeClr val="tx1"/>
                          </a:solidFill>
                          <a:effectLst/>
                          <a:latin typeface="+mn-lt"/>
                        </a:rPr>
                        <a:t>Not applicable</a:t>
                      </a:r>
                    </a:p>
                  </a:txBody>
                  <a:tcPr marL="8820" marR="8820" marT="8820" marB="0" anchor="b"/>
                </a:tc>
                <a:tc>
                  <a:txBody>
                    <a:bodyPr/>
                    <a:lstStyle/>
                    <a:p>
                      <a:pPr algn="r" fontAlgn="b">
                        <a:buNone/>
                      </a:pPr>
                      <a:r>
                        <a:rPr lang="en-GB" sz="1000" b="0" i="0" u="none" strike="noStrike" dirty="0">
                          <a:solidFill>
                            <a:schemeClr val="tx1"/>
                          </a:solidFill>
                          <a:effectLst/>
                          <a:latin typeface="+mn-lt"/>
                        </a:rPr>
                        <a:t>58%</a:t>
                      </a:r>
                    </a:p>
                  </a:txBody>
                  <a:tcPr marL="8820" marR="8820" marT="8820" marB="0" anchor="b"/>
                </a:tc>
                <a:tc>
                  <a:txBody>
                    <a:bodyPr/>
                    <a:lstStyle/>
                    <a:p>
                      <a:pPr algn="r" fontAlgn="b">
                        <a:buNone/>
                      </a:pPr>
                      <a:r>
                        <a:rPr lang="en-GB" sz="1000" b="0" i="0" u="none" strike="noStrike" dirty="0">
                          <a:solidFill>
                            <a:schemeClr val="tx1"/>
                          </a:solidFill>
                          <a:effectLst/>
                          <a:latin typeface="+mn-lt"/>
                        </a:rPr>
                        <a:t>135</a:t>
                      </a:r>
                    </a:p>
                  </a:txBody>
                  <a:tcPr marL="8820" marR="8820" marT="8820" marB="0" anchor="b"/>
                </a:tc>
                <a:extLst>
                  <a:ext uri="{0D108BD9-81ED-4DB2-BD59-A6C34878D82A}">
                    <a16:rowId xmlns:a16="http://schemas.microsoft.com/office/drawing/2014/main" val="4066237925"/>
                  </a:ext>
                </a:extLst>
              </a:tr>
              <a:tr h="254610">
                <a:tc gridSpan="2">
                  <a:txBody>
                    <a:bodyPr/>
                    <a:lstStyle/>
                    <a:p>
                      <a:pPr algn="l"/>
                      <a:r>
                        <a:rPr lang="en-GB" sz="1100" dirty="0">
                          <a:solidFill>
                            <a:schemeClr val="tx1"/>
                          </a:solidFill>
                          <a:latin typeface="+mn-lt"/>
                        </a:rPr>
                        <a:t>Total</a:t>
                      </a:r>
                    </a:p>
                  </a:txBody>
                  <a:tcPr marL="8820" marR="8820" marT="8822"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000" b="0" i="0" u="none" strike="noStrike" dirty="0">
                          <a:solidFill>
                            <a:schemeClr val="tx1"/>
                          </a:solidFill>
                          <a:effectLst/>
                          <a:latin typeface="+mn-lt"/>
                        </a:rPr>
                        <a:t>232</a:t>
                      </a:r>
                    </a:p>
                  </a:txBody>
                  <a:tcPr marL="8820" marR="8820" marT="8822" marB="0" anchor="b"/>
                </a:tc>
                <a:extLst>
                  <a:ext uri="{0D108BD9-81ED-4DB2-BD59-A6C34878D82A}">
                    <a16:rowId xmlns:a16="http://schemas.microsoft.com/office/drawing/2014/main" val="3032420974"/>
                  </a:ext>
                </a:extLst>
              </a:tr>
            </a:tbl>
          </a:graphicData>
        </a:graphic>
      </p:graphicFrame>
      <p:graphicFrame>
        <p:nvGraphicFramePr>
          <p:cNvPr id="7" name="Table 44">
            <a:extLst>
              <a:ext uri="{FF2B5EF4-FFF2-40B4-BE49-F238E27FC236}">
                <a16:creationId xmlns:a16="http://schemas.microsoft.com/office/drawing/2014/main" id="{36FDE367-7A50-F9E2-99A4-B036FE2EFF57}"/>
              </a:ext>
            </a:extLst>
          </p:cNvPr>
          <p:cNvGraphicFramePr>
            <a:graphicFrameLocks noGrp="1"/>
          </p:cNvGraphicFramePr>
          <p:nvPr>
            <p:extLst>
              <p:ext uri="{D42A27DB-BD31-4B8C-83A1-F6EECF244321}">
                <p14:modId xmlns:p14="http://schemas.microsoft.com/office/powerpoint/2010/main" val="3776765404"/>
              </p:ext>
            </p:extLst>
          </p:nvPr>
        </p:nvGraphicFramePr>
        <p:xfrm>
          <a:off x="3617508" y="5389239"/>
          <a:ext cx="2843629" cy="3211573"/>
        </p:xfrm>
        <a:graphic>
          <a:graphicData uri="http://schemas.openxmlformats.org/drawingml/2006/table">
            <a:tbl>
              <a:tblPr firstRow="1" bandRow="1">
                <a:tableStyleId>{5C22544A-7EE6-4342-B048-85BDC9FD1C3A}</a:tableStyleId>
              </a:tblPr>
              <a:tblGrid>
                <a:gridCol w="1015363">
                  <a:extLst>
                    <a:ext uri="{9D8B030D-6E8A-4147-A177-3AD203B41FA5}">
                      <a16:colId xmlns:a16="http://schemas.microsoft.com/office/drawing/2014/main" val="1852708291"/>
                    </a:ext>
                  </a:extLst>
                </a:gridCol>
                <a:gridCol w="983700">
                  <a:extLst>
                    <a:ext uri="{9D8B030D-6E8A-4147-A177-3AD203B41FA5}">
                      <a16:colId xmlns:a16="http://schemas.microsoft.com/office/drawing/2014/main" val="1816098319"/>
                    </a:ext>
                  </a:extLst>
                </a:gridCol>
                <a:gridCol w="844566">
                  <a:extLst>
                    <a:ext uri="{9D8B030D-6E8A-4147-A177-3AD203B41FA5}">
                      <a16:colId xmlns:a16="http://schemas.microsoft.com/office/drawing/2014/main" val="310195714"/>
                    </a:ext>
                  </a:extLst>
                </a:gridCol>
              </a:tblGrid>
              <a:tr h="640068">
                <a:tc>
                  <a:txBody>
                    <a:bodyPr/>
                    <a:lstStyle/>
                    <a:p>
                      <a:pPr algn="ctr"/>
                      <a:r>
                        <a:rPr lang="en-GB" sz="1100" dirty="0">
                          <a:solidFill>
                            <a:schemeClr val="bg1"/>
                          </a:solidFill>
                          <a:latin typeface="+mn-lt"/>
                        </a:rPr>
                        <a:t>Responses </a:t>
                      </a:r>
                    </a:p>
                  </a:txBody>
                  <a:tcPr marL="84587" marR="84587" marT="42294" marB="42294" anchor="ctr"/>
                </a:tc>
                <a:tc>
                  <a:txBody>
                    <a:bodyPr/>
                    <a:lstStyle/>
                    <a:p>
                      <a:pPr algn="ctr"/>
                      <a:r>
                        <a:rPr lang="en-GB" sz="1100" b="1" dirty="0">
                          <a:solidFill>
                            <a:schemeClr val="bg1"/>
                          </a:solidFill>
                          <a:latin typeface="+mn-lt"/>
                        </a:rPr>
                        <a:t>Percentage of reviews  </a:t>
                      </a:r>
                    </a:p>
                  </a:txBody>
                  <a:tcPr marL="84587" marR="84587" marT="42294" marB="42294" anchor="ctr"/>
                </a:tc>
                <a:tc>
                  <a:txBody>
                    <a:bodyPr/>
                    <a:lstStyle/>
                    <a:p>
                      <a:pPr algn="ctr"/>
                      <a:r>
                        <a:rPr lang="en-GB" sz="1100" b="1" dirty="0">
                          <a:solidFill>
                            <a:schemeClr val="bg1"/>
                          </a:solidFill>
                          <a:latin typeface="+mn-lt"/>
                        </a:rPr>
                        <a:t>No. of reviews </a:t>
                      </a:r>
                    </a:p>
                  </a:txBody>
                  <a:tcPr marL="84587" marR="84587" marT="42294" marB="42294" anchor="ctr"/>
                </a:tc>
                <a:extLst>
                  <a:ext uri="{0D108BD9-81ED-4DB2-BD59-A6C34878D82A}">
                    <a16:rowId xmlns:a16="http://schemas.microsoft.com/office/drawing/2014/main" val="923702615"/>
                  </a:ext>
                </a:extLst>
              </a:tr>
              <a:tr h="366971">
                <a:tc>
                  <a:txBody>
                    <a:bodyPr/>
                    <a:lstStyle/>
                    <a:p>
                      <a:pPr algn="l" fontAlgn="b">
                        <a:buNone/>
                      </a:pPr>
                      <a:r>
                        <a:rPr lang="en-GB" sz="1000" b="0" i="0" u="none" strike="noStrike" dirty="0">
                          <a:solidFill>
                            <a:schemeClr val="tx1"/>
                          </a:solidFill>
                          <a:effectLst/>
                          <a:latin typeface="+mn-lt"/>
                        </a:rPr>
                        <a:t>5 = Excellent</a:t>
                      </a:r>
                    </a:p>
                  </a:txBody>
                  <a:tcPr marL="8811" marR="8811" marT="8811" marB="0" anchor="b"/>
                </a:tc>
                <a:tc>
                  <a:txBody>
                    <a:bodyPr/>
                    <a:lstStyle/>
                    <a:p>
                      <a:pPr algn="r" fontAlgn="b">
                        <a:buNone/>
                      </a:pPr>
                      <a:r>
                        <a:rPr lang="en-GB" sz="1000" b="0" i="0" u="none" strike="noStrike" dirty="0">
                          <a:solidFill>
                            <a:schemeClr val="tx1"/>
                          </a:solidFill>
                          <a:effectLst/>
                          <a:latin typeface="+mn-lt"/>
                        </a:rPr>
                        <a:t>2%</a:t>
                      </a:r>
                    </a:p>
                  </a:txBody>
                  <a:tcPr marL="8811" marR="8811" marT="8811" marB="0" anchor="b"/>
                </a:tc>
                <a:tc>
                  <a:txBody>
                    <a:bodyPr/>
                    <a:lstStyle/>
                    <a:p>
                      <a:pPr algn="r" fontAlgn="b">
                        <a:buNone/>
                      </a:pPr>
                      <a:r>
                        <a:rPr lang="en-GB" sz="1000" b="0" i="0" u="none" strike="noStrike" dirty="0">
                          <a:solidFill>
                            <a:schemeClr val="tx1"/>
                          </a:solidFill>
                          <a:effectLst/>
                          <a:latin typeface="+mn-lt"/>
                        </a:rPr>
                        <a:t>4</a:t>
                      </a:r>
                    </a:p>
                  </a:txBody>
                  <a:tcPr marL="8811" marR="8811" marT="8811" marB="0" anchor="b"/>
                </a:tc>
                <a:extLst>
                  <a:ext uri="{0D108BD9-81ED-4DB2-BD59-A6C34878D82A}">
                    <a16:rowId xmlns:a16="http://schemas.microsoft.com/office/drawing/2014/main" val="1795217099"/>
                  </a:ext>
                </a:extLst>
              </a:tr>
              <a:tr h="266501">
                <a:tc>
                  <a:txBody>
                    <a:bodyPr/>
                    <a:lstStyle/>
                    <a:p>
                      <a:pPr algn="l" fontAlgn="b">
                        <a:buNone/>
                      </a:pPr>
                      <a:r>
                        <a:rPr lang="en-GB" sz="1000" b="0" i="0" u="none" strike="noStrike" dirty="0">
                          <a:solidFill>
                            <a:schemeClr val="tx1"/>
                          </a:solidFill>
                          <a:effectLst/>
                          <a:latin typeface="+mn-lt"/>
                        </a:rPr>
                        <a:t>4 = Good</a:t>
                      </a:r>
                    </a:p>
                  </a:txBody>
                  <a:tcPr marL="8811" marR="8811" marT="8811" marB="0" anchor="b"/>
                </a:tc>
                <a:tc>
                  <a:txBody>
                    <a:bodyPr/>
                    <a:lstStyle/>
                    <a:p>
                      <a:pPr algn="r" fontAlgn="b">
                        <a:buNone/>
                      </a:pPr>
                      <a:r>
                        <a:rPr lang="en-GB" sz="1000" b="0" i="0" u="none" strike="noStrike" dirty="0">
                          <a:solidFill>
                            <a:schemeClr val="tx1"/>
                          </a:solidFill>
                          <a:effectLst/>
                          <a:latin typeface="+mn-lt"/>
                        </a:rPr>
                        <a:t>12%</a:t>
                      </a:r>
                    </a:p>
                  </a:txBody>
                  <a:tcPr marL="8811" marR="8811" marT="8811" marB="0" anchor="b"/>
                </a:tc>
                <a:tc>
                  <a:txBody>
                    <a:bodyPr/>
                    <a:lstStyle/>
                    <a:p>
                      <a:pPr algn="r" fontAlgn="b">
                        <a:buNone/>
                      </a:pPr>
                      <a:r>
                        <a:rPr lang="en-GB" sz="1000" b="0" i="0" u="none" strike="noStrike" dirty="0">
                          <a:solidFill>
                            <a:schemeClr val="tx1"/>
                          </a:solidFill>
                          <a:effectLst/>
                          <a:latin typeface="+mn-lt"/>
                        </a:rPr>
                        <a:t>27</a:t>
                      </a:r>
                    </a:p>
                  </a:txBody>
                  <a:tcPr marL="8811" marR="8811" marT="8811" marB="0" anchor="b"/>
                </a:tc>
                <a:extLst>
                  <a:ext uri="{0D108BD9-81ED-4DB2-BD59-A6C34878D82A}">
                    <a16:rowId xmlns:a16="http://schemas.microsoft.com/office/drawing/2014/main" val="513991187"/>
                  </a:ext>
                </a:extLst>
              </a:tr>
              <a:tr h="470472">
                <a:tc>
                  <a:txBody>
                    <a:bodyPr/>
                    <a:lstStyle/>
                    <a:p>
                      <a:pPr algn="l" fontAlgn="b">
                        <a:buNone/>
                      </a:pPr>
                      <a:r>
                        <a:rPr lang="en-GB" sz="1000" b="0" i="0" u="none" strike="noStrike" dirty="0">
                          <a:solidFill>
                            <a:schemeClr val="tx1"/>
                          </a:solidFill>
                          <a:effectLst/>
                          <a:latin typeface="+mn-lt"/>
                        </a:rPr>
                        <a:t>3 = Okay</a:t>
                      </a:r>
                    </a:p>
                  </a:txBody>
                  <a:tcPr marL="8811" marR="8811" marT="8811" marB="0" anchor="b"/>
                </a:tc>
                <a:tc>
                  <a:txBody>
                    <a:bodyPr/>
                    <a:lstStyle/>
                    <a:p>
                      <a:pPr algn="r" fontAlgn="b">
                        <a:buNone/>
                      </a:pPr>
                      <a:r>
                        <a:rPr lang="en-GB" sz="1000" b="0" i="0" u="none" strike="noStrike" dirty="0">
                          <a:solidFill>
                            <a:schemeClr val="tx1"/>
                          </a:solidFill>
                          <a:effectLst/>
                          <a:latin typeface="+mn-lt"/>
                        </a:rPr>
                        <a:t>8%</a:t>
                      </a:r>
                    </a:p>
                  </a:txBody>
                  <a:tcPr marL="8811" marR="8811" marT="8811" marB="0" anchor="b"/>
                </a:tc>
                <a:tc>
                  <a:txBody>
                    <a:bodyPr/>
                    <a:lstStyle/>
                    <a:p>
                      <a:pPr algn="r" fontAlgn="b">
                        <a:buNone/>
                      </a:pPr>
                      <a:r>
                        <a:rPr lang="en-GB" sz="1000" b="0" i="0" u="none" strike="noStrike" dirty="0">
                          <a:solidFill>
                            <a:schemeClr val="tx1"/>
                          </a:solidFill>
                          <a:effectLst/>
                          <a:latin typeface="+mn-lt"/>
                        </a:rPr>
                        <a:t>18</a:t>
                      </a:r>
                    </a:p>
                  </a:txBody>
                  <a:tcPr marL="8811" marR="8811" marT="8811" marB="0" anchor="b"/>
                </a:tc>
                <a:extLst>
                  <a:ext uri="{0D108BD9-81ED-4DB2-BD59-A6C34878D82A}">
                    <a16:rowId xmlns:a16="http://schemas.microsoft.com/office/drawing/2014/main" val="507352613"/>
                  </a:ext>
                </a:extLst>
              </a:tr>
              <a:tr h="244378">
                <a:tc>
                  <a:txBody>
                    <a:bodyPr/>
                    <a:lstStyle/>
                    <a:p>
                      <a:pPr algn="l" fontAlgn="b">
                        <a:buNone/>
                      </a:pPr>
                      <a:r>
                        <a:rPr lang="en-GB" sz="1000" b="0" i="0" u="none" strike="noStrike" dirty="0">
                          <a:solidFill>
                            <a:schemeClr val="tx1"/>
                          </a:solidFill>
                          <a:effectLst/>
                          <a:latin typeface="+mn-lt"/>
                        </a:rPr>
                        <a:t>2 = Poor</a:t>
                      </a:r>
                    </a:p>
                  </a:txBody>
                  <a:tcPr marL="8811" marR="8811" marT="8811" marB="0" anchor="b"/>
                </a:tc>
                <a:tc>
                  <a:txBody>
                    <a:bodyPr/>
                    <a:lstStyle/>
                    <a:p>
                      <a:pPr algn="r" fontAlgn="b">
                        <a:buNone/>
                      </a:pPr>
                      <a:r>
                        <a:rPr lang="en-GB" sz="1000" b="0" i="0" u="none" strike="noStrike" dirty="0">
                          <a:solidFill>
                            <a:schemeClr val="tx1"/>
                          </a:solidFill>
                          <a:effectLst/>
                          <a:latin typeface="+mn-lt"/>
                        </a:rPr>
                        <a:t>3%</a:t>
                      </a:r>
                    </a:p>
                  </a:txBody>
                  <a:tcPr marL="8811" marR="8811" marT="8811" marB="0" anchor="b"/>
                </a:tc>
                <a:tc>
                  <a:txBody>
                    <a:bodyPr/>
                    <a:lstStyle/>
                    <a:p>
                      <a:pPr algn="r" fontAlgn="b">
                        <a:buNone/>
                      </a:pPr>
                      <a:r>
                        <a:rPr lang="en-GB" sz="1000" b="0" i="0" u="none" strike="noStrike" dirty="0">
                          <a:solidFill>
                            <a:schemeClr val="tx1"/>
                          </a:solidFill>
                          <a:effectLst/>
                          <a:latin typeface="+mn-lt"/>
                        </a:rPr>
                        <a:t>7</a:t>
                      </a:r>
                    </a:p>
                  </a:txBody>
                  <a:tcPr marL="8811" marR="8811" marT="8811" marB="0" anchor="b"/>
                </a:tc>
                <a:extLst>
                  <a:ext uri="{0D108BD9-81ED-4DB2-BD59-A6C34878D82A}">
                    <a16:rowId xmlns:a16="http://schemas.microsoft.com/office/drawing/2014/main" val="2802222364"/>
                  </a:ext>
                </a:extLst>
              </a:tr>
              <a:tr h="360270">
                <a:tc>
                  <a:txBody>
                    <a:bodyPr/>
                    <a:lstStyle/>
                    <a:p>
                      <a:pPr algn="l" fontAlgn="b">
                        <a:buNone/>
                      </a:pPr>
                      <a:r>
                        <a:rPr lang="en-GB" sz="1000" b="0" i="0" u="none" strike="noStrike" dirty="0">
                          <a:solidFill>
                            <a:schemeClr val="tx1"/>
                          </a:solidFill>
                          <a:effectLst/>
                          <a:latin typeface="+mn-lt"/>
                        </a:rPr>
                        <a:t>1 = Terrible</a:t>
                      </a:r>
                    </a:p>
                  </a:txBody>
                  <a:tcPr marL="8811" marR="8811" marT="8811" marB="0" anchor="b"/>
                </a:tc>
                <a:tc>
                  <a:txBody>
                    <a:bodyPr/>
                    <a:lstStyle/>
                    <a:p>
                      <a:pPr algn="r" fontAlgn="b">
                        <a:buNone/>
                      </a:pPr>
                      <a:r>
                        <a:rPr lang="en-GB" sz="1000" b="0" i="0" u="none" strike="noStrike" dirty="0">
                          <a:solidFill>
                            <a:schemeClr val="tx1"/>
                          </a:solidFill>
                          <a:effectLst/>
                          <a:latin typeface="+mn-lt"/>
                        </a:rPr>
                        <a:t>1%</a:t>
                      </a:r>
                    </a:p>
                  </a:txBody>
                  <a:tcPr marL="8811" marR="8811" marT="8811" marB="0" anchor="b"/>
                </a:tc>
                <a:tc>
                  <a:txBody>
                    <a:bodyPr/>
                    <a:lstStyle/>
                    <a:p>
                      <a:pPr algn="r" fontAlgn="b">
                        <a:buNone/>
                      </a:pPr>
                      <a:r>
                        <a:rPr lang="en-GB" sz="1000" b="0" i="0" u="none" strike="noStrike" dirty="0">
                          <a:solidFill>
                            <a:schemeClr val="tx1"/>
                          </a:solidFill>
                          <a:effectLst/>
                          <a:latin typeface="+mn-lt"/>
                        </a:rPr>
                        <a:t>3</a:t>
                      </a:r>
                    </a:p>
                  </a:txBody>
                  <a:tcPr marL="8811" marR="8811" marT="8811" marB="0" anchor="b"/>
                </a:tc>
                <a:extLst>
                  <a:ext uri="{0D108BD9-81ED-4DB2-BD59-A6C34878D82A}">
                    <a16:rowId xmlns:a16="http://schemas.microsoft.com/office/drawing/2014/main" val="1707791164"/>
                  </a:ext>
                </a:extLst>
              </a:tr>
              <a:tr h="5026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rPr>
                        <a:t>Not applicable</a:t>
                      </a:r>
                    </a:p>
                    <a:p>
                      <a:pPr algn="l" fontAlgn="b">
                        <a:buNone/>
                      </a:pPr>
                      <a:endParaRPr lang="en-GB" sz="1000" b="0" i="0" u="none" strike="noStrike" dirty="0">
                        <a:solidFill>
                          <a:schemeClr val="tx1"/>
                        </a:solidFill>
                        <a:effectLst/>
                        <a:latin typeface="+mn-lt"/>
                      </a:endParaRPr>
                    </a:p>
                  </a:txBody>
                  <a:tcPr marL="8811" marR="8811" marT="8811" marB="0" anchor="b"/>
                </a:tc>
                <a:tc>
                  <a:txBody>
                    <a:bodyPr/>
                    <a:lstStyle/>
                    <a:p>
                      <a:pPr algn="r" fontAlgn="b">
                        <a:buNone/>
                      </a:pPr>
                      <a:r>
                        <a:rPr lang="en-GB" sz="1000" b="0" i="0" u="none" strike="noStrike" dirty="0">
                          <a:solidFill>
                            <a:schemeClr val="tx1"/>
                          </a:solidFill>
                          <a:effectLst/>
                          <a:latin typeface="+mn-lt"/>
                        </a:rPr>
                        <a:t>75%</a:t>
                      </a:r>
                    </a:p>
                  </a:txBody>
                  <a:tcPr marL="8811" marR="8811" marT="8811" marB="0" anchor="b"/>
                </a:tc>
                <a:tc>
                  <a:txBody>
                    <a:bodyPr/>
                    <a:lstStyle/>
                    <a:p>
                      <a:pPr algn="r" fontAlgn="b">
                        <a:buNone/>
                      </a:pPr>
                      <a:r>
                        <a:rPr lang="en-GB" sz="1000" b="0" i="0" u="none" strike="noStrike" dirty="0">
                          <a:solidFill>
                            <a:schemeClr val="tx1"/>
                          </a:solidFill>
                          <a:effectLst/>
                          <a:latin typeface="+mn-lt"/>
                        </a:rPr>
                        <a:t>174</a:t>
                      </a:r>
                    </a:p>
                  </a:txBody>
                  <a:tcPr marL="8811" marR="8811" marT="8811" marB="0" anchor="b"/>
                </a:tc>
                <a:extLst>
                  <a:ext uri="{0D108BD9-81ED-4DB2-BD59-A6C34878D82A}">
                    <a16:rowId xmlns:a16="http://schemas.microsoft.com/office/drawing/2014/main" val="4066237925"/>
                  </a:ext>
                </a:extLst>
              </a:tr>
              <a:tr h="360270">
                <a:tc gridSpan="2">
                  <a:txBody>
                    <a:bodyPr/>
                    <a:lstStyle/>
                    <a:p>
                      <a:pPr algn="l"/>
                      <a:r>
                        <a:rPr lang="en-GB" sz="1100" dirty="0">
                          <a:solidFill>
                            <a:schemeClr val="tx1"/>
                          </a:solidFill>
                          <a:latin typeface="+mn-lt"/>
                        </a:rPr>
                        <a:t>Total</a:t>
                      </a:r>
                    </a:p>
                  </a:txBody>
                  <a:tcPr marL="8811" marR="8811" marT="8814"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000" b="0" i="0" u="none" strike="noStrike" dirty="0">
                          <a:solidFill>
                            <a:schemeClr val="tx1"/>
                          </a:solidFill>
                          <a:effectLst/>
                          <a:latin typeface="+mn-lt"/>
                        </a:rPr>
                        <a:t>232</a:t>
                      </a:r>
                    </a:p>
                  </a:txBody>
                  <a:tcPr marL="8811" marR="8811" marT="8814" marB="0" anchor="b"/>
                </a:tc>
                <a:extLst>
                  <a:ext uri="{0D108BD9-81ED-4DB2-BD59-A6C34878D82A}">
                    <a16:rowId xmlns:a16="http://schemas.microsoft.com/office/drawing/2014/main" val="303242097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3A03C1-4B9A-49C6-2415-CC9621A40878}"/>
              </a:ext>
            </a:extLst>
          </p:cNvPr>
          <p:cNvSpPr>
            <a:spLocks noGrp="1"/>
          </p:cNvSpPr>
          <p:nvPr>
            <p:ph type="body" sz="quarter" idx="14"/>
          </p:nvPr>
        </p:nvSpPr>
        <p:spPr>
          <a:xfrm>
            <a:off x="453762" y="842473"/>
            <a:ext cx="6032490" cy="554037"/>
          </a:xfrm>
        </p:spPr>
        <p:txBody>
          <a:bodyPr spcCol="360000" rtlCol="0">
            <a:noAutofit/>
          </a:bodyPr>
          <a:lstStyle/>
          <a:p>
            <a:pPr eaLnBrk="1" fontAlgn="auto" hangingPunct="1">
              <a:spcBef>
                <a:spcPts val="0"/>
              </a:spcBef>
              <a:defRPr/>
            </a:pPr>
            <a:r>
              <a:rPr lang="en-GB" sz="1600" dirty="0">
                <a:solidFill>
                  <a:schemeClr val="tx1"/>
                </a:solidFill>
                <a:latin typeface="+mj-lt"/>
              </a:rPr>
              <a:t>Q5) How would you rate the attitude of staff at your </a:t>
            </a:r>
            <a:br>
              <a:rPr lang="en-GB" sz="1600" dirty="0">
                <a:solidFill>
                  <a:schemeClr val="tx1"/>
                </a:solidFill>
                <a:latin typeface="+mj-lt"/>
              </a:rPr>
            </a:br>
            <a:r>
              <a:rPr lang="en-GB" sz="1600" dirty="0">
                <a:solidFill>
                  <a:schemeClr val="tx1"/>
                </a:solidFill>
                <a:latin typeface="+mj-lt"/>
              </a:rPr>
              <a:t>GP practice?</a:t>
            </a:r>
            <a:endParaRPr lang="en-GB" sz="1600" dirty="0">
              <a:solidFill>
                <a:schemeClr val="tx1"/>
              </a:solidFill>
              <a:latin typeface="+mj-lt"/>
              <a:cs typeface="Poppins" pitchFamily="2" charset="77"/>
            </a:endParaRPr>
          </a:p>
        </p:txBody>
      </p:sp>
      <p:sp>
        <p:nvSpPr>
          <p:cNvPr id="46" name="Text Placeholder 10">
            <a:extLst>
              <a:ext uri="{FF2B5EF4-FFF2-40B4-BE49-F238E27FC236}">
                <a16:creationId xmlns:a16="http://schemas.microsoft.com/office/drawing/2014/main" id="{3ECC1506-E979-7638-5C22-25297F88410A}"/>
              </a:ext>
            </a:extLst>
          </p:cNvPr>
          <p:cNvSpPr txBox="1">
            <a:spLocks/>
          </p:cNvSpPr>
          <p:nvPr/>
        </p:nvSpPr>
        <p:spPr>
          <a:xfrm>
            <a:off x="433593" y="3996142"/>
            <a:ext cx="6187128" cy="287338"/>
          </a:xfrm>
          <a:prstGeom prst="rect">
            <a:avLst/>
          </a:prstGeom>
        </p:spPr>
        <p:txBody>
          <a:bodyPr lIns="0" tIns="0" rIns="0" bIns="0" spcCol="360000"/>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1600" dirty="0">
                <a:solidFill>
                  <a:schemeClr val="tx1"/>
                </a:solidFill>
                <a:latin typeface="+mj-lt"/>
              </a:rPr>
              <a:t>Q6) How would you rate the quality of treatment and </a:t>
            </a:r>
            <a:br>
              <a:rPr lang="en-GB" sz="1600" dirty="0">
                <a:solidFill>
                  <a:schemeClr val="tx1"/>
                </a:solidFill>
                <a:latin typeface="+mj-lt"/>
              </a:rPr>
            </a:br>
            <a:r>
              <a:rPr lang="en-GB" sz="1600" dirty="0">
                <a:solidFill>
                  <a:schemeClr val="tx1"/>
                </a:solidFill>
                <a:latin typeface="+mj-lt"/>
              </a:rPr>
              <a:t>care received? </a:t>
            </a:r>
            <a:endParaRPr lang="en-GB" sz="1600" dirty="0">
              <a:solidFill>
                <a:schemeClr val="tx1"/>
              </a:solidFill>
              <a:latin typeface="+mj-lt"/>
              <a:cs typeface="Poppins" pitchFamily="2" charset="77"/>
            </a:endParaRPr>
          </a:p>
        </p:txBody>
      </p:sp>
      <p:sp>
        <p:nvSpPr>
          <p:cNvPr id="53253" name="Slide Number Placeholder 4">
            <a:extLst>
              <a:ext uri="{FF2B5EF4-FFF2-40B4-BE49-F238E27FC236}">
                <a16:creationId xmlns:a16="http://schemas.microsoft.com/office/drawing/2014/main" id="{83281A3B-9AC6-4811-4000-A7A73E930B68}"/>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F5E8FDDE-AB63-4E67-895D-D0209B96FD5C}" type="slidenum">
              <a:rPr lang="en-GB" altLang="en-US" sz="2200" b="1">
                <a:solidFill>
                  <a:srgbClr val="7F7F7F"/>
                </a:solidFill>
              </a:rPr>
              <a:pPr algn="r" eaLnBrk="1" hangingPunct="1">
                <a:lnSpc>
                  <a:spcPct val="100000"/>
                </a:lnSpc>
                <a:spcAft>
                  <a:spcPct val="0"/>
                </a:spcAft>
                <a:buFontTx/>
                <a:buNone/>
              </a:pPr>
              <a:t>11</a:t>
            </a:fld>
            <a:endParaRPr lang="en-GB" altLang="en-US" sz="2200" b="1" dirty="0">
              <a:solidFill>
                <a:srgbClr val="7F7F7F"/>
              </a:solidFill>
            </a:endParaRPr>
          </a:p>
        </p:txBody>
      </p:sp>
      <p:graphicFrame>
        <p:nvGraphicFramePr>
          <p:cNvPr id="2" name="Chart 1">
            <a:extLst>
              <a:ext uri="{FF2B5EF4-FFF2-40B4-BE49-F238E27FC236}">
                <a16:creationId xmlns:a16="http://schemas.microsoft.com/office/drawing/2014/main" id="{FB49917D-B22A-BAF6-372B-A039E93E4A16}"/>
              </a:ext>
            </a:extLst>
          </p:cNvPr>
          <p:cNvGraphicFramePr>
            <a:graphicFrameLocks/>
          </p:cNvGraphicFramePr>
          <p:nvPr>
            <p:extLst>
              <p:ext uri="{D42A27DB-BD31-4B8C-83A1-F6EECF244321}">
                <p14:modId xmlns:p14="http://schemas.microsoft.com/office/powerpoint/2010/main" val="2911581138"/>
              </p:ext>
            </p:extLst>
          </p:nvPr>
        </p:nvGraphicFramePr>
        <p:xfrm>
          <a:off x="433593" y="1313314"/>
          <a:ext cx="2863841" cy="2482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786B8F-F4D5-9907-8E0C-A39E1831B313}"/>
              </a:ext>
            </a:extLst>
          </p:cNvPr>
          <p:cNvGraphicFramePr>
            <a:graphicFrameLocks/>
          </p:cNvGraphicFramePr>
          <p:nvPr>
            <p:extLst>
              <p:ext uri="{D42A27DB-BD31-4B8C-83A1-F6EECF244321}">
                <p14:modId xmlns:p14="http://schemas.microsoft.com/office/powerpoint/2010/main" val="3281652603"/>
              </p:ext>
            </p:extLst>
          </p:nvPr>
        </p:nvGraphicFramePr>
        <p:xfrm>
          <a:off x="390542" y="4478674"/>
          <a:ext cx="2857651" cy="2482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44">
            <a:extLst>
              <a:ext uri="{FF2B5EF4-FFF2-40B4-BE49-F238E27FC236}">
                <a16:creationId xmlns:a16="http://schemas.microsoft.com/office/drawing/2014/main" id="{E448D799-DD9A-9FCE-42E9-83FFC2B64C89}"/>
              </a:ext>
            </a:extLst>
          </p:cNvPr>
          <p:cNvGraphicFramePr>
            <a:graphicFrameLocks noGrp="1"/>
          </p:cNvGraphicFramePr>
          <p:nvPr>
            <p:extLst>
              <p:ext uri="{D42A27DB-BD31-4B8C-83A1-F6EECF244321}">
                <p14:modId xmlns:p14="http://schemas.microsoft.com/office/powerpoint/2010/main" val="196585511"/>
              </p:ext>
            </p:extLst>
          </p:nvPr>
        </p:nvGraphicFramePr>
        <p:xfrm>
          <a:off x="3429000" y="1313314"/>
          <a:ext cx="2995407" cy="2588892"/>
        </p:xfrm>
        <a:graphic>
          <a:graphicData uri="http://schemas.openxmlformats.org/drawingml/2006/table">
            <a:tbl>
              <a:tblPr firstRow="1" bandRow="1">
                <a:tableStyleId>{5C22544A-7EE6-4342-B048-85BDC9FD1C3A}</a:tableStyleId>
              </a:tblPr>
              <a:tblGrid>
                <a:gridCol w="1033814">
                  <a:extLst>
                    <a:ext uri="{9D8B030D-6E8A-4147-A177-3AD203B41FA5}">
                      <a16:colId xmlns:a16="http://schemas.microsoft.com/office/drawing/2014/main" val="1852708291"/>
                    </a:ext>
                  </a:extLst>
                </a:gridCol>
                <a:gridCol w="1113337">
                  <a:extLst>
                    <a:ext uri="{9D8B030D-6E8A-4147-A177-3AD203B41FA5}">
                      <a16:colId xmlns:a16="http://schemas.microsoft.com/office/drawing/2014/main" val="1816098319"/>
                    </a:ext>
                  </a:extLst>
                </a:gridCol>
                <a:gridCol w="848256">
                  <a:extLst>
                    <a:ext uri="{9D8B030D-6E8A-4147-A177-3AD203B41FA5}">
                      <a16:colId xmlns:a16="http://schemas.microsoft.com/office/drawing/2014/main" val="310195714"/>
                    </a:ext>
                  </a:extLst>
                </a:gridCol>
              </a:tblGrid>
              <a:tr h="602786">
                <a:tc>
                  <a:txBody>
                    <a:bodyPr/>
                    <a:lstStyle/>
                    <a:p>
                      <a:pPr algn="ctr"/>
                      <a:r>
                        <a:rPr lang="en-GB" sz="1200" dirty="0">
                          <a:latin typeface="+mn-lt"/>
                        </a:rPr>
                        <a:t>Responses </a:t>
                      </a:r>
                    </a:p>
                  </a:txBody>
                  <a:tcPr marL="90127" marR="90127" marT="45064" marB="45064" anchor="ctr"/>
                </a:tc>
                <a:tc>
                  <a:txBody>
                    <a:bodyPr/>
                    <a:lstStyle/>
                    <a:p>
                      <a:pPr algn="ctr"/>
                      <a:r>
                        <a:rPr lang="en-GB" sz="1200" b="1" dirty="0">
                          <a:latin typeface="+mn-lt"/>
                        </a:rPr>
                        <a:t>Percentage of reviews  </a:t>
                      </a:r>
                    </a:p>
                  </a:txBody>
                  <a:tcPr marL="90127" marR="90127" marT="45064" marB="45064" anchor="ctr"/>
                </a:tc>
                <a:tc>
                  <a:txBody>
                    <a:bodyPr/>
                    <a:lstStyle/>
                    <a:p>
                      <a:pPr algn="ctr"/>
                      <a:r>
                        <a:rPr lang="en-GB" sz="1200" b="1" dirty="0">
                          <a:latin typeface="+mn-lt"/>
                        </a:rPr>
                        <a:t>No. of reviews </a:t>
                      </a:r>
                    </a:p>
                  </a:txBody>
                  <a:tcPr marL="90127" marR="90127" marT="45064" marB="45064" anchor="ctr"/>
                </a:tc>
                <a:extLst>
                  <a:ext uri="{0D108BD9-81ED-4DB2-BD59-A6C34878D82A}">
                    <a16:rowId xmlns:a16="http://schemas.microsoft.com/office/drawing/2014/main" val="923702615"/>
                  </a:ext>
                </a:extLst>
              </a:tr>
              <a:tr h="336032">
                <a:tc>
                  <a:txBody>
                    <a:bodyPr/>
                    <a:lstStyle/>
                    <a:p>
                      <a:pPr algn="l" fontAlgn="b"/>
                      <a:r>
                        <a:rPr lang="en-GB" sz="1100" u="none" strike="noStrike" dirty="0">
                          <a:solidFill>
                            <a:schemeClr val="tx1"/>
                          </a:solidFill>
                          <a:effectLst/>
                          <a:latin typeface="+mn-lt"/>
                        </a:rPr>
                        <a:t>5 = Excellent</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21%</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49</a:t>
                      </a:r>
                      <a:endParaRPr lang="en-GB" sz="1100" b="0" i="0" u="none" strike="noStrike" dirty="0">
                        <a:solidFill>
                          <a:schemeClr val="tx1"/>
                        </a:solidFill>
                        <a:effectLst/>
                        <a:latin typeface="+mn-lt"/>
                      </a:endParaRPr>
                    </a:p>
                  </a:txBody>
                  <a:tcPr marL="0" marR="0" marT="0" marB="0" anchor="b"/>
                </a:tc>
                <a:extLst>
                  <a:ext uri="{0D108BD9-81ED-4DB2-BD59-A6C34878D82A}">
                    <a16:rowId xmlns:a16="http://schemas.microsoft.com/office/drawing/2014/main" val="1795217099"/>
                  </a:ext>
                </a:extLst>
              </a:tr>
              <a:tr h="351003">
                <a:tc>
                  <a:txBody>
                    <a:bodyPr/>
                    <a:lstStyle/>
                    <a:p>
                      <a:pPr algn="l" fontAlgn="b"/>
                      <a:r>
                        <a:rPr lang="en-GB" sz="1100" u="none" strike="noStrike" dirty="0">
                          <a:solidFill>
                            <a:schemeClr val="tx1"/>
                          </a:solidFill>
                          <a:effectLst/>
                          <a:latin typeface="+mn-lt"/>
                        </a:rPr>
                        <a:t>4 = Good</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58%</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134</a:t>
                      </a:r>
                      <a:endParaRPr lang="en-GB" sz="1100" b="0" i="0" u="none" strike="noStrike" dirty="0">
                        <a:solidFill>
                          <a:schemeClr val="tx1"/>
                        </a:solidFill>
                        <a:effectLst/>
                        <a:latin typeface="+mn-lt"/>
                      </a:endParaRPr>
                    </a:p>
                  </a:txBody>
                  <a:tcPr marL="0" marR="0" marT="0" marB="0" anchor="b"/>
                </a:tc>
                <a:extLst>
                  <a:ext uri="{0D108BD9-81ED-4DB2-BD59-A6C34878D82A}">
                    <a16:rowId xmlns:a16="http://schemas.microsoft.com/office/drawing/2014/main" val="513991187"/>
                  </a:ext>
                </a:extLst>
              </a:tr>
              <a:tr h="444192">
                <a:tc>
                  <a:txBody>
                    <a:bodyPr/>
                    <a:lstStyle/>
                    <a:p>
                      <a:pPr algn="l" fontAlgn="b"/>
                      <a:r>
                        <a:rPr lang="en-GB" sz="1100" u="none" strike="noStrike" dirty="0">
                          <a:solidFill>
                            <a:schemeClr val="tx1"/>
                          </a:solidFill>
                          <a:effectLst/>
                          <a:latin typeface="+mn-lt"/>
                        </a:rPr>
                        <a:t>3 = Okay</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18%</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b="0" i="0" u="none" strike="noStrike" dirty="0">
                          <a:solidFill>
                            <a:schemeClr val="tx1"/>
                          </a:solidFill>
                          <a:effectLst/>
                          <a:latin typeface="+mn-lt"/>
                        </a:rPr>
                        <a:t>41</a:t>
                      </a:r>
                    </a:p>
                  </a:txBody>
                  <a:tcPr marL="0" marR="0" marT="0" marB="0" anchor="b"/>
                </a:tc>
                <a:extLst>
                  <a:ext uri="{0D108BD9-81ED-4DB2-BD59-A6C34878D82A}">
                    <a16:rowId xmlns:a16="http://schemas.microsoft.com/office/drawing/2014/main" val="507352613"/>
                  </a:ext>
                </a:extLst>
              </a:tr>
              <a:tr h="227891">
                <a:tc>
                  <a:txBody>
                    <a:bodyPr/>
                    <a:lstStyle/>
                    <a:p>
                      <a:pPr algn="l" fontAlgn="b"/>
                      <a:r>
                        <a:rPr lang="en-GB" sz="1100" u="none" strike="noStrike" dirty="0">
                          <a:solidFill>
                            <a:schemeClr val="tx1"/>
                          </a:solidFill>
                          <a:effectLst/>
                          <a:latin typeface="+mn-lt"/>
                        </a:rPr>
                        <a:t>2 = Poor</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3%</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6</a:t>
                      </a:r>
                      <a:endParaRPr lang="en-GB" sz="1100" b="0" i="0" u="none" strike="noStrike" dirty="0">
                        <a:solidFill>
                          <a:schemeClr val="tx1"/>
                        </a:solidFill>
                        <a:effectLst/>
                        <a:latin typeface="+mn-lt"/>
                      </a:endParaRPr>
                    </a:p>
                  </a:txBody>
                  <a:tcPr marL="0" marR="0" marT="0" marB="0" anchor="b"/>
                </a:tc>
                <a:extLst>
                  <a:ext uri="{0D108BD9-81ED-4DB2-BD59-A6C34878D82A}">
                    <a16:rowId xmlns:a16="http://schemas.microsoft.com/office/drawing/2014/main" val="2802222364"/>
                  </a:ext>
                </a:extLst>
              </a:tr>
              <a:tr h="349445">
                <a:tc>
                  <a:txBody>
                    <a:bodyPr/>
                    <a:lstStyle/>
                    <a:p>
                      <a:pPr algn="l" fontAlgn="b"/>
                      <a:r>
                        <a:rPr lang="en-GB" sz="1100" u="none" strike="noStrike" dirty="0">
                          <a:solidFill>
                            <a:schemeClr val="tx1"/>
                          </a:solidFill>
                          <a:effectLst/>
                          <a:latin typeface="+mn-lt"/>
                        </a:rPr>
                        <a:t> 1=Terrible</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1%</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solidFill>
                            <a:schemeClr val="tx1"/>
                          </a:solidFill>
                          <a:effectLst/>
                          <a:latin typeface="+mn-lt"/>
                        </a:rPr>
                        <a:t>2</a:t>
                      </a:r>
                      <a:endParaRPr lang="en-GB" sz="1100" b="0" i="0" u="none" strike="noStrike" dirty="0">
                        <a:solidFill>
                          <a:schemeClr val="tx1"/>
                        </a:solidFill>
                        <a:effectLst/>
                        <a:latin typeface="+mn-lt"/>
                      </a:endParaRPr>
                    </a:p>
                  </a:txBody>
                  <a:tcPr marL="0" marR="0" marT="0" marB="0" anchor="b"/>
                </a:tc>
                <a:extLst>
                  <a:ext uri="{0D108BD9-81ED-4DB2-BD59-A6C34878D82A}">
                    <a16:rowId xmlns:a16="http://schemas.microsoft.com/office/drawing/2014/main" val="1707791164"/>
                  </a:ext>
                </a:extLst>
              </a:tr>
              <a:tr h="277543">
                <a:tc gridSpan="2">
                  <a:txBody>
                    <a:bodyPr/>
                    <a:lstStyle/>
                    <a:p>
                      <a:pPr algn="l"/>
                      <a:r>
                        <a:rPr lang="en-GB" sz="1100" dirty="0">
                          <a:solidFill>
                            <a:schemeClr val="tx1"/>
                          </a:solidFill>
                          <a:latin typeface="+mn-lt"/>
                        </a:rPr>
                        <a:t>Total</a:t>
                      </a:r>
                    </a:p>
                  </a:txBody>
                  <a:tcPr marL="9388" marR="9388" marT="9391"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100" b="0" i="0" u="none" strike="noStrike" dirty="0">
                          <a:solidFill>
                            <a:schemeClr val="tx1"/>
                          </a:solidFill>
                          <a:effectLst/>
                          <a:latin typeface="+mn-lt"/>
                        </a:rPr>
                        <a:t>232</a:t>
                      </a:r>
                    </a:p>
                  </a:txBody>
                  <a:tcPr marL="9388" marR="9388" marT="9391" marB="0" anchor="b"/>
                </a:tc>
                <a:extLst>
                  <a:ext uri="{0D108BD9-81ED-4DB2-BD59-A6C34878D82A}">
                    <a16:rowId xmlns:a16="http://schemas.microsoft.com/office/drawing/2014/main" val="3032420974"/>
                  </a:ext>
                </a:extLst>
              </a:tr>
            </a:tbl>
          </a:graphicData>
        </a:graphic>
      </p:graphicFrame>
      <p:graphicFrame>
        <p:nvGraphicFramePr>
          <p:cNvPr id="6" name="Chart 5">
            <a:extLst>
              <a:ext uri="{FF2B5EF4-FFF2-40B4-BE49-F238E27FC236}">
                <a16:creationId xmlns:a16="http://schemas.microsoft.com/office/drawing/2014/main" id="{3D16C44F-E8FC-7AFD-9C8C-04315716D3D8}"/>
              </a:ext>
            </a:extLst>
          </p:cNvPr>
          <p:cNvGraphicFramePr>
            <a:graphicFrameLocks/>
          </p:cNvGraphicFramePr>
          <p:nvPr>
            <p:extLst>
              <p:ext uri="{D42A27DB-BD31-4B8C-83A1-F6EECF244321}">
                <p14:modId xmlns:p14="http://schemas.microsoft.com/office/powerpoint/2010/main" val="935125893"/>
              </p:ext>
            </p:extLst>
          </p:nvPr>
        </p:nvGraphicFramePr>
        <p:xfrm>
          <a:off x="386502" y="7469866"/>
          <a:ext cx="2773015" cy="22310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 44">
            <a:extLst>
              <a:ext uri="{FF2B5EF4-FFF2-40B4-BE49-F238E27FC236}">
                <a16:creationId xmlns:a16="http://schemas.microsoft.com/office/drawing/2014/main" id="{4E7A525B-27C2-5E1B-7221-748731057475}"/>
              </a:ext>
            </a:extLst>
          </p:cNvPr>
          <p:cNvGraphicFramePr>
            <a:graphicFrameLocks noGrp="1"/>
          </p:cNvGraphicFramePr>
          <p:nvPr>
            <p:extLst>
              <p:ext uri="{D42A27DB-BD31-4B8C-83A1-F6EECF244321}">
                <p14:modId xmlns:p14="http://schemas.microsoft.com/office/powerpoint/2010/main" val="3028558484"/>
              </p:ext>
            </p:extLst>
          </p:nvPr>
        </p:nvGraphicFramePr>
        <p:xfrm>
          <a:off x="3429000" y="7423954"/>
          <a:ext cx="3038459" cy="2394129"/>
        </p:xfrm>
        <a:graphic>
          <a:graphicData uri="http://schemas.openxmlformats.org/drawingml/2006/table">
            <a:tbl>
              <a:tblPr firstRow="1" bandRow="1">
                <a:tableStyleId>{5C22544A-7EE6-4342-B048-85BDC9FD1C3A}</a:tableStyleId>
              </a:tblPr>
              <a:tblGrid>
                <a:gridCol w="1096257">
                  <a:extLst>
                    <a:ext uri="{9D8B030D-6E8A-4147-A177-3AD203B41FA5}">
                      <a16:colId xmlns:a16="http://schemas.microsoft.com/office/drawing/2014/main" val="1852708291"/>
                    </a:ext>
                  </a:extLst>
                </a:gridCol>
                <a:gridCol w="1194358">
                  <a:extLst>
                    <a:ext uri="{9D8B030D-6E8A-4147-A177-3AD203B41FA5}">
                      <a16:colId xmlns:a16="http://schemas.microsoft.com/office/drawing/2014/main" val="1816098319"/>
                    </a:ext>
                  </a:extLst>
                </a:gridCol>
                <a:gridCol w="747844">
                  <a:extLst>
                    <a:ext uri="{9D8B030D-6E8A-4147-A177-3AD203B41FA5}">
                      <a16:colId xmlns:a16="http://schemas.microsoft.com/office/drawing/2014/main" val="310195714"/>
                    </a:ext>
                  </a:extLst>
                </a:gridCol>
              </a:tblGrid>
              <a:tr h="650419">
                <a:tc>
                  <a:txBody>
                    <a:bodyPr/>
                    <a:lstStyle/>
                    <a:p>
                      <a:pPr algn="ctr"/>
                      <a:r>
                        <a:rPr lang="en-GB" sz="1200" dirty="0"/>
                        <a:t>Responses </a:t>
                      </a:r>
                    </a:p>
                  </a:txBody>
                  <a:tcPr marL="89726" marR="89726" marT="44863" marB="44863" anchor="ctr"/>
                </a:tc>
                <a:tc>
                  <a:txBody>
                    <a:bodyPr/>
                    <a:lstStyle/>
                    <a:p>
                      <a:pPr algn="ctr"/>
                      <a:r>
                        <a:rPr lang="en-GB" sz="1200" b="1" dirty="0"/>
                        <a:t>Percentage of reviews  </a:t>
                      </a:r>
                    </a:p>
                  </a:txBody>
                  <a:tcPr marL="89726" marR="89726" marT="44863" marB="44863" anchor="ctr"/>
                </a:tc>
                <a:tc>
                  <a:txBody>
                    <a:bodyPr/>
                    <a:lstStyle/>
                    <a:p>
                      <a:pPr algn="ctr"/>
                      <a:r>
                        <a:rPr lang="en-GB" sz="1200" b="1" dirty="0"/>
                        <a:t>No. of reviews </a:t>
                      </a:r>
                    </a:p>
                  </a:txBody>
                  <a:tcPr marL="89726" marR="89726" marT="44863" marB="44863" anchor="ctr"/>
                </a:tc>
                <a:extLst>
                  <a:ext uri="{0D108BD9-81ED-4DB2-BD59-A6C34878D82A}">
                    <a16:rowId xmlns:a16="http://schemas.microsoft.com/office/drawing/2014/main" val="923702615"/>
                  </a:ext>
                </a:extLst>
              </a:tr>
              <a:tr h="361818">
                <a:tc>
                  <a:txBody>
                    <a:bodyPr/>
                    <a:lstStyle/>
                    <a:p>
                      <a:pPr algn="l" fontAlgn="b"/>
                      <a:r>
                        <a:rPr lang="en-GB" sz="1100" u="none" strike="noStrike" dirty="0">
                          <a:solidFill>
                            <a:schemeClr val="tx1"/>
                          </a:solidFill>
                          <a:effectLst/>
                          <a:latin typeface="+mn-lt"/>
                        </a:rPr>
                        <a:t>5 = Excellent</a:t>
                      </a:r>
                      <a:endParaRPr lang="en-GB" sz="1100" b="0" i="0" u="none" strike="noStrike" dirty="0">
                        <a:solidFill>
                          <a:schemeClr val="tx1"/>
                        </a:solidFill>
                        <a:effectLst/>
                        <a:latin typeface="+mn-lt"/>
                      </a:endParaRPr>
                    </a:p>
                  </a:txBody>
                  <a:tcPr marL="0" marR="0" marT="0" marB="0" anchor="b"/>
                </a:tc>
                <a:tc>
                  <a:txBody>
                    <a:bodyPr/>
                    <a:lstStyle/>
                    <a:p>
                      <a:pPr algn="r" fontAlgn="b">
                        <a:buNone/>
                      </a:pPr>
                      <a:r>
                        <a:rPr lang="en-GB" sz="1100" u="none" strike="noStrike" dirty="0">
                          <a:solidFill>
                            <a:schemeClr val="tx1"/>
                          </a:solidFill>
                          <a:effectLst/>
                          <a:latin typeface="+mn-lt"/>
                        </a:rPr>
                        <a:t>15%</a:t>
                      </a:r>
                      <a:endParaRPr lang="en-GB" sz="1100" b="0" i="0" u="none" strike="noStrike" dirty="0">
                        <a:solidFill>
                          <a:schemeClr val="tx1"/>
                        </a:solidFill>
                        <a:effectLst/>
                        <a:latin typeface="+mn-lt"/>
                      </a:endParaRPr>
                    </a:p>
                  </a:txBody>
                  <a:tcPr marL="9345" marR="9345" marT="9347" marB="0" anchor="b"/>
                </a:tc>
                <a:tc>
                  <a:txBody>
                    <a:bodyPr/>
                    <a:lstStyle/>
                    <a:p>
                      <a:pPr algn="r" fontAlgn="b">
                        <a:buNone/>
                      </a:pPr>
                      <a:r>
                        <a:rPr lang="en-GB" sz="1100" u="none" strike="noStrike" dirty="0">
                          <a:solidFill>
                            <a:schemeClr val="tx1"/>
                          </a:solidFill>
                          <a:effectLst/>
                          <a:latin typeface="+mn-lt"/>
                        </a:rPr>
                        <a:t>35</a:t>
                      </a:r>
                      <a:endParaRPr lang="en-GB" sz="1100" b="0" i="0" u="none" strike="noStrike" dirty="0">
                        <a:solidFill>
                          <a:schemeClr val="tx1"/>
                        </a:solidFill>
                        <a:effectLst/>
                        <a:latin typeface="+mn-lt"/>
                      </a:endParaRPr>
                    </a:p>
                  </a:txBody>
                  <a:tcPr marL="9345" marR="9345" marT="9347" marB="0" anchor="b"/>
                </a:tc>
                <a:extLst>
                  <a:ext uri="{0D108BD9-81ED-4DB2-BD59-A6C34878D82A}">
                    <a16:rowId xmlns:a16="http://schemas.microsoft.com/office/drawing/2014/main" val="1795217099"/>
                  </a:ext>
                </a:extLst>
              </a:tr>
              <a:tr h="197329">
                <a:tc>
                  <a:txBody>
                    <a:bodyPr/>
                    <a:lstStyle/>
                    <a:p>
                      <a:pPr algn="l" fontAlgn="b"/>
                      <a:r>
                        <a:rPr lang="en-GB" sz="1100" u="none" strike="noStrike" dirty="0">
                          <a:solidFill>
                            <a:schemeClr val="tx1"/>
                          </a:solidFill>
                          <a:effectLst/>
                          <a:latin typeface="+mn-lt"/>
                        </a:rPr>
                        <a:t>4 = Good</a:t>
                      </a:r>
                      <a:endParaRPr lang="en-GB" sz="1100" b="0" i="0" u="none" strike="noStrike" dirty="0">
                        <a:solidFill>
                          <a:schemeClr val="tx1"/>
                        </a:solidFill>
                        <a:effectLst/>
                        <a:latin typeface="+mn-lt"/>
                      </a:endParaRPr>
                    </a:p>
                  </a:txBody>
                  <a:tcPr marL="0" marR="0" marT="0" marB="0" anchor="b"/>
                </a:tc>
                <a:tc>
                  <a:txBody>
                    <a:bodyPr/>
                    <a:lstStyle/>
                    <a:p>
                      <a:pPr algn="r" fontAlgn="b">
                        <a:buNone/>
                      </a:pPr>
                      <a:r>
                        <a:rPr lang="en-GB" sz="1100" u="none" strike="noStrike" dirty="0">
                          <a:solidFill>
                            <a:schemeClr val="tx1"/>
                          </a:solidFill>
                          <a:effectLst/>
                          <a:latin typeface="+mn-lt"/>
                        </a:rPr>
                        <a:t>68%</a:t>
                      </a:r>
                      <a:endParaRPr lang="en-GB" sz="1100" b="0" i="0" u="none" strike="noStrike" dirty="0">
                        <a:solidFill>
                          <a:schemeClr val="tx1"/>
                        </a:solidFill>
                        <a:effectLst/>
                        <a:latin typeface="+mn-lt"/>
                      </a:endParaRPr>
                    </a:p>
                  </a:txBody>
                  <a:tcPr marL="9345" marR="9345" marT="9347" marB="0" anchor="b"/>
                </a:tc>
                <a:tc>
                  <a:txBody>
                    <a:bodyPr/>
                    <a:lstStyle/>
                    <a:p>
                      <a:pPr algn="r" fontAlgn="b">
                        <a:buNone/>
                      </a:pPr>
                      <a:r>
                        <a:rPr lang="en-GB" sz="1100" u="none" strike="noStrike" dirty="0">
                          <a:solidFill>
                            <a:schemeClr val="tx1"/>
                          </a:solidFill>
                          <a:effectLst/>
                          <a:latin typeface="+mn-lt"/>
                        </a:rPr>
                        <a:t>157</a:t>
                      </a:r>
                      <a:endParaRPr lang="en-GB" sz="1100" b="0" i="0" u="none" strike="noStrike" dirty="0">
                        <a:solidFill>
                          <a:schemeClr val="tx1"/>
                        </a:solidFill>
                        <a:effectLst/>
                        <a:latin typeface="+mn-lt"/>
                      </a:endParaRPr>
                    </a:p>
                  </a:txBody>
                  <a:tcPr marL="9345" marR="9345" marT="9347" marB="0" anchor="b"/>
                </a:tc>
                <a:extLst>
                  <a:ext uri="{0D108BD9-81ED-4DB2-BD59-A6C34878D82A}">
                    <a16:rowId xmlns:a16="http://schemas.microsoft.com/office/drawing/2014/main" val="513991187"/>
                  </a:ext>
                </a:extLst>
              </a:tr>
              <a:tr h="458107">
                <a:tc>
                  <a:txBody>
                    <a:bodyPr/>
                    <a:lstStyle/>
                    <a:p>
                      <a:pPr algn="l" fontAlgn="b"/>
                      <a:r>
                        <a:rPr lang="en-GB" sz="1100" u="none" strike="noStrike" dirty="0">
                          <a:solidFill>
                            <a:schemeClr val="tx1"/>
                          </a:solidFill>
                          <a:effectLst/>
                          <a:latin typeface="+mn-lt"/>
                        </a:rPr>
                        <a:t>3 = Okay</a:t>
                      </a:r>
                      <a:endParaRPr lang="en-GB" sz="1100" b="0" i="0" u="none" strike="noStrike" dirty="0">
                        <a:solidFill>
                          <a:schemeClr val="tx1"/>
                        </a:solidFill>
                        <a:effectLst/>
                        <a:latin typeface="+mn-lt"/>
                      </a:endParaRPr>
                    </a:p>
                  </a:txBody>
                  <a:tcPr marL="0" marR="0" marT="0" marB="0" anchor="b"/>
                </a:tc>
                <a:tc>
                  <a:txBody>
                    <a:bodyPr/>
                    <a:lstStyle/>
                    <a:p>
                      <a:pPr algn="r" fontAlgn="b">
                        <a:buNone/>
                      </a:pPr>
                      <a:r>
                        <a:rPr lang="en-GB" sz="1100" u="none" strike="noStrike" dirty="0">
                          <a:solidFill>
                            <a:schemeClr val="tx1"/>
                          </a:solidFill>
                          <a:effectLst/>
                          <a:latin typeface="+mn-lt"/>
                        </a:rPr>
                        <a:t>14%</a:t>
                      </a:r>
                      <a:endParaRPr lang="en-GB" sz="1100" b="0" i="0" u="none" strike="noStrike" dirty="0">
                        <a:solidFill>
                          <a:schemeClr val="tx1"/>
                        </a:solidFill>
                        <a:effectLst/>
                        <a:latin typeface="+mn-lt"/>
                      </a:endParaRPr>
                    </a:p>
                  </a:txBody>
                  <a:tcPr marL="9345" marR="9345" marT="9347" marB="0" anchor="b"/>
                </a:tc>
                <a:tc>
                  <a:txBody>
                    <a:bodyPr/>
                    <a:lstStyle/>
                    <a:p>
                      <a:pPr algn="r" fontAlgn="b">
                        <a:buNone/>
                      </a:pPr>
                      <a:r>
                        <a:rPr lang="en-GB" sz="1100" u="none" strike="noStrike" dirty="0">
                          <a:solidFill>
                            <a:schemeClr val="tx1"/>
                          </a:solidFill>
                          <a:effectLst/>
                          <a:latin typeface="+mn-lt"/>
                        </a:rPr>
                        <a:t>32</a:t>
                      </a:r>
                      <a:endParaRPr lang="en-GB" sz="1100" b="0" i="0" u="none" strike="noStrike" dirty="0">
                        <a:solidFill>
                          <a:schemeClr val="tx1"/>
                        </a:solidFill>
                        <a:effectLst/>
                        <a:latin typeface="+mn-lt"/>
                      </a:endParaRPr>
                    </a:p>
                  </a:txBody>
                  <a:tcPr marL="9345" marR="9345" marT="9347" marB="0" anchor="b"/>
                </a:tc>
                <a:extLst>
                  <a:ext uri="{0D108BD9-81ED-4DB2-BD59-A6C34878D82A}">
                    <a16:rowId xmlns:a16="http://schemas.microsoft.com/office/drawing/2014/main" val="507352613"/>
                  </a:ext>
                </a:extLst>
              </a:tr>
              <a:tr h="180946">
                <a:tc>
                  <a:txBody>
                    <a:bodyPr/>
                    <a:lstStyle/>
                    <a:p>
                      <a:pPr algn="l" fontAlgn="b"/>
                      <a:r>
                        <a:rPr lang="en-GB" sz="1100" u="none" strike="noStrike" dirty="0">
                          <a:solidFill>
                            <a:schemeClr val="tx1"/>
                          </a:solidFill>
                          <a:effectLst/>
                          <a:latin typeface="+mn-lt"/>
                        </a:rPr>
                        <a:t>2 = Poor</a:t>
                      </a:r>
                      <a:endParaRPr lang="en-GB" sz="1100" b="0" i="0" u="none" strike="noStrike" dirty="0">
                        <a:solidFill>
                          <a:schemeClr val="tx1"/>
                        </a:solidFill>
                        <a:effectLst/>
                        <a:latin typeface="+mn-lt"/>
                      </a:endParaRPr>
                    </a:p>
                  </a:txBody>
                  <a:tcPr marL="0" marR="0" marT="0" marB="0" anchor="b"/>
                </a:tc>
                <a:tc>
                  <a:txBody>
                    <a:bodyPr/>
                    <a:lstStyle/>
                    <a:p>
                      <a:pPr algn="r" fontAlgn="b">
                        <a:buNone/>
                      </a:pPr>
                      <a:r>
                        <a:rPr lang="en-GB" sz="1100" u="none" strike="noStrike" dirty="0">
                          <a:solidFill>
                            <a:schemeClr val="tx1"/>
                          </a:solidFill>
                          <a:effectLst/>
                          <a:latin typeface="+mn-lt"/>
                        </a:rPr>
                        <a:t>3%</a:t>
                      </a:r>
                      <a:endParaRPr lang="en-GB" sz="1100" b="0" i="0" u="none" strike="noStrike" dirty="0">
                        <a:solidFill>
                          <a:schemeClr val="tx1"/>
                        </a:solidFill>
                        <a:effectLst/>
                        <a:latin typeface="+mn-lt"/>
                      </a:endParaRPr>
                    </a:p>
                  </a:txBody>
                  <a:tcPr marL="9345" marR="9345" marT="9347" marB="0" anchor="b"/>
                </a:tc>
                <a:tc>
                  <a:txBody>
                    <a:bodyPr/>
                    <a:lstStyle/>
                    <a:p>
                      <a:pPr algn="r" fontAlgn="b">
                        <a:buNone/>
                      </a:pPr>
                      <a:r>
                        <a:rPr lang="en-GB" sz="1100" u="none" strike="noStrike" dirty="0">
                          <a:solidFill>
                            <a:schemeClr val="tx1"/>
                          </a:solidFill>
                          <a:effectLst/>
                          <a:latin typeface="+mn-lt"/>
                        </a:rPr>
                        <a:t>6</a:t>
                      </a:r>
                      <a:endParaRPr lang="en-GB" sz="1100" b="0" i="0" u="none" strike="noStrike" dirty="0">
                        <a:solidFill>
                          <a:schemeClr val="tx1"/>
                        </a:solidFill>
                        <a:effectLst/>
                        <a:latin typeface="+mn-lt"/>
                      </a:endParaRPr>
                    </a:p>
                  </a:txBody>
                  <a:tcPr marL="9345" marR="9345" marT="9347" marB="0" anchor="b"/>
                </a:tc>
                <a:extLst>
                  <a:ext uri="{0D108BD9-81ED-4DB2-BD59-A6C34878D82A}">
                    <a16:rowId xmlns:a16="http://schemas.microsoft.com/office/drawing/2014/main" val="2802222364"/>
                  </a:ext>
                </a:extLst>
              </a:tr>
              <a:tr h="266759">
                <a:tc>
                  <a:txBody>
                    <a:bodyPr/>
                    <a:lstStyle/>
                    <a:p>
                      <a:pPr algn="l" fontAlgn="b"/>
                      <a:r>
                        <a:rPr lang="en-GB" sz="1100" u="none" strike="noStrike" dirty="0">
                          <a:solidFill>
                            <a:schemeClr val="tx1"/>
                          </a:solidFill>
                          <a:effectLst/>
                          <a:latin typeface="+mn-lt"/>
                        </a:rPr>
                        <a:t>1 = Terrible</a:t>
                      </a:r>
                      <a:endParaRPr lang="en-GB" sz="1100" b="0" i="0" u="none" strike="noStrike" dirty="0">
                        <a:solidFill>
                          <a:schemeClr val="tx1"/>
                        </a:solidFill>
                        <a:effectLst/>
                        <a:latin typeface="+mn-lt"/>
                      </a:endParaRPr>
                    </a:p>
                  </a:txBody>
                  <a:tcPr marL="0" marR="0" marT="0" marB="0" anchor="b"/>
                </a:tc>
                <a:tc>
                  <a:txBody>
                    <a:bodyPr/>
                    <a:lstStyle/>
                    <a:p>
                      <a:pPr algn="r" fontAlgn="b">
                        <a:buNone/>
                      </a:pPr>
                      <a:r>
                        <a:rPr lang="en-GB" sz="1100" u="none" strike="noStrike" dirty="0">
                          <a:solidFill>
                            <a:schemeClr val="tx1"/>
                          </a:solidFill>
                          <a:effectLst/>
                          <a:latin typeface="+mn-lt"/>
                        </a:rPr>
                        <a:t>1%</a:t>
                      </a:r>
                      <a:endParaRPr lang="en-GB" sz="1100" b="0" i="0" u="none" strike="noStrike" dirty="0">
                        <a:solidFill>
                          <a:schemeClr val="tx1"/>
                        </a:solidFill>
                        <a:effectLst/>
                        <a:latin typeface="+mn-lt"/>
                      </a:endParaRPr>
                    </a:p>
                  </a:txBody>
                  <a:tcPr marL="9345" marR="9345" marT="9347" marB="0" anchor="b"/>
                </a:tc>
                <a:tc>
                  <a:txBody>
                    <a:bodyPr/>
                    <a:lstStyle/>
                    <a:p>
                      <a:pPr algn="r" fontAlgn="b">
                        <a:buNone/>
                      </a:pPr>
                      <a:r>
                        <a:rPr lang="en-GB" sz="1100" u="none" strike="noStrike" dirty="0">
                          <a:solidFill>
                            <a:schemeClr val="tx1"/>
                          </a:solidFill>
                          <a:effectLst/>
                          <a:latin typeface="+mn-lt"/>
                        </a:rPr>
                        <a:t>3</a:t>
                      </a:r>
                      <a:endParaRPr lang="en-GB" sz="1100" b="0" i="0" u="none" strike="noStrike" dirty="0">
                        <a:solidFill>
                          <a:schemeClr val="tx1"/>
                        </a:solidFill>
                        <a:effectLst/>
                        <a:latin typeface="+mn-lt"/>
                      </a:endParaRPr>
                    </a:p>
                  </a:txBody>
                  <a:tcPr marL="9345" marR="9345" marT="9347" marB="0" anchor="b"/>
                </a:tc>
                <a:extLst>
                  <a:ext uri="{0D108BD9-81ED-4DB2-BD59-A6C34878D82A}">
                    <a16:rowId xmlns:a16="http://schemas.microsoft.com/office/drawing/2014/main" val="1707791164"/>
                  </a:ext>
                </a:extLst>
              </a:tr>
              <a:tr h="278751">
                <a:tc gridSpan="2">
                  <a:txBody>
                    <a:bodyPr/>
                    <a:lstStyle/>
                    <a:p>
                      <a:pPr algn="l"/>
                      <a:r>
                        <a:rPr lang="en-GB" sz="1100" dirty="0">
                          <a:solidFill>
                            <a:schemeClr val="tx1"/>
                          </a:solidFill>
                          <a:latin typeface="+mn-lt"/>
                        </a:rPr>
                        <a:t>Total</a:t>
                      </a:r>
                    </a:p>
                  </a:txBody>
                  <a:tcPr marL="9347" marR="9347" marT="9349"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100" b="0" i="0" u="none" strike="noStrike" dirty="0">
                          <a:solidFill>
                            <a:schemeClr val="tx1"/>
                          </a:solidFill>
                          <a:effectLst/>
                          <a:latin typeface="+mn-lt"/>
                        </a:rPr>
                        <a:t>232</a:t>
                      </a:r>
                    </a:p>
                  </a:txBody>
                  <a:tcPr marL="9347" marR="9347" marT="9349" marB="0" anchor="b"/>
                </a:tc>
                <a:extLst>
                  <a:ext uri="{0D108BD9-81ED-4DB2-BD59-A6C34878D82A}">
                    <a16:rowId xmlns:a16="http://schemas.microsoft.com/office/drawing/2014/main" val="3032420974"/>
                  </a:ext>
                </a:extLst>
              </a:tr>
            </a:tbl>
          </a:graphicData>
        </a:graphic>
      </p:graphicFrame>
      <p:sp>
        <p:nvSpPr>
          <p:cNvPr id="12" name="TextBox 11">
            <a:extLst>
              <a:ext uri="{FF2B5EF4-FFF2-40B4-BE49-F238E27FC236}">
                <a16:creationId xmlns:a16="http://schemas.microsoft.com/office/drawing/2014/main" id="{64AFE9EE-D6E5-473D-5345-89AFE8989D2B}"/>
              </a:ext>
            </a:extLst>
          </p:cNvPr>
          <p:cNvSpPr txBox="1"/>
          <p:nvPr/>
        </p:nvSpPr>
        <p:spPr>
          <a:xfrm>
            <a:off x="390541" y="7103811"/>
            <a:ext cx="5562863" cy="338554"/>
          </a:xfrm>
          <a:prstGeom prst="rect">
            <a:avLst/>
          </a:prstGeom>
          <a:noFill/>
        </p:spPr>
        <p:txBody>
          <a:bodyPr wrap="square">
            <a:spAutoFit/>
          </a:bodyPr>
          <a:lstStyle/>
          <a:p>
            <a:pPr defTabSz="1079500">
              <a:defRPr/>
            </a:pPr>
            <a:r>
              <a:rPr lang="en-GB" altLang="en-US" sz="1600" b="1" dirty="0">
                <a:latin typeface="+mj-lt"/>
              </a:rPr>
              <a:t>Q7) How do you rate your overall experience? </a:t>
            </a:r>
          </a:p>
        </p:txBody>
      </p:sp>
      <p:graphicFrame>
        <p:nvGraphicFramePr>
          <p:cNvPr id="9" name="Table 44">
            <a:extLst>
              <a:ext uri="{FF2B5EF4-FFF2-40B4-BE49-F238E27FC236}">
                <a16:creationId xmlns:a16="http://schemas.microsoft.com/office/drawing/2014/main" id="{9D56AD63-8EFA-1D01-FBC1-15E101E5E4D9}"/>
              </a:ext>
            </a:extLst>
          </p:cNvPr>
          <p:cNvGraphicFramePr>
            <a:graphicFrameLocks noGrp="1"/>
          </p:cNvGraphicFramePr>
          <p:nvPr>
            <p:extLst>
              <p:ext uri="{D42A27DB-BD31-4B8C-83A1-F6EECF244321}">
                <p14:modId xmlns:p14="http://schemas.microsoft.com/office/powerpoint/2010/main" val="385623199"/>
              </p:ext>
            </p:extLst>
          </p:nvPr>
        </p:nvGraphicFramePr>
        <p:xfrm>
          <a:off x="3429000" y="4465303"/>
          <a:ext cx="2995407" cy="2537956"/>
        </p:xfrm>
        <a:graphic>
          <a:graphicData uri="http://schemas.openxmlformats.org/drawingml/2006/table">
            <a:tbl>
              <a:tblPr firstRow="1" bandRow="1">
                <a:tableStyleId>{5C22544A-7EE6-4342-B048-85BDC9FD1C3A}</a:tableStyleId>
              </a:tblPr>
              <a:tblGrid>
                <a:gridCol w="1068696">
                  <a:extLst>
                    <a:ext uri="{9D8B030D-6E8A-4147-A177-3AD203B41FA5}">
                      <a16:colId xmlns:a16="http://schemas.microsoft.com/office/drawing/2014/main" val="1852708291"/>
                    </a:ext>
                  </a:extLst>
                </a:gridCol>
                <a:gridCol w="1095520">
                  <a:extLst>
                    <a:ext uri="{9D8B030D-6E8A-4147-A177-3AD203B41FA5}">
                      <a16:colId xmlns:a16="http://schemas.microsoft.com/office/drawing/2014/main" val="1816098319"/>
                    </a:ext>
                  </a:extLst>
                </a:gridCol>
                <a:gridCol w="831191">
                  <a:extLst>
                    <a:ext uri="{9D8B030D-6E8A-4147-A177-3AD203B41FA5}">
                      <a16:colId xmlns:a16="http://schemas.microsoft.com/office/drawing/2014/main" val="310195714"/>
                    </a:ext>
                  </a:extLst>
                </a:gridCol>
              </a:tblGrid>
              <a:tr h="634063">
                <a:tc>
                  <a:txBody>
                    <a:bodyPr/>
                    <a:lstStyle/>
                    <a:p>
                      <a:pPr algn="ctr"/>
                      <a:r>
                        <a:rPr lang="en-GB" sz="1200" dirty="0">
                          <a:latin typeface="+mn-lt"/>
                        </a:rPr>
                        <a:t>Responses </a:t>
                      </a:r>
                    </a:p>
                  </a:txBody>
                  <a:tcPr marL="89590" marR="89590" marT="44795" marB="44795" anchor="ctr"/>
                </a:tc>
                <a:tc>
                  <a:txBody>
                    <a:bodyPr/>
                    <a:lstStyle/>
                    <a:p>
                      <a:pPr algn="ctr"/>
                      <a:r>
                        <a:rPr lang="en-GB" sz="1200" b="1" dirty="0">
                          <a:latin typeface="+mn-lt"/>
                        </a:rPr>
                        <a:t>Percentage of reviews  </a:t>
                      </a:r>
                    </a:p>
                  </a:txBody>
                  <a:tcPr marL="89590" marR="89590" marT="44795" marB="44795" anchor="ctr"/>
                </a:tc>
                <a:tc>
                  <a:txBody>
                    <a:bodyPr/>
                    <a:lstStyle/>
                    <a:p>
                      <a:pPr algn="ctr"/>
                      <a:r>
                        <a:rPr lang="en-GB" sz="1200" b="1" dirty="0">
                          <a:latin typeface="+mn-lt"/>
                        </a:rPr>
                        <a:t>No. of reviews </a:t>
                      </a:r>
                    </a:p>
                  </a:txBody>
                  <a:tcPr marL="89590" marR="89590" marT="44795" marB="44795" anchor="ctr"/>
                </a:tc>
                <a:extLst>
                  <a:ext uri="{0D108BD9-81ED-4DB2-BD59-A6C34878D82A}">
                    <a16:rowId xmlns:a16="http://schemas.microsoft.com/office/drawing/2014/main" val="923702615"/>
                  </a:ext>
                </a:extLst>
              </a:tr>
              <a:tr h="257839">
                <a:tc>
                  <a:txBody>
                    <a:bodyPr/>
                    <a:lstStyle/>
                    <a:p>
                      <a:pPr algn="l" fontAlgn="b"/>
                      <a:r>
                        <a:rPr lang="en-GB" sz="1100" u="none" strike="noStrike" dirty="0">
                          <a:solidFill>
                            <a:schemeClr val="tx1"/>
                          </a:solidFill>
                          <a:effectLst/>
                          <a:latin typeface="+mn-lt"/>
                        </a:rPr>
                        <a:t>5 = Excellent</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effectLst/>
                        </a:rPr>
                        <a:t>17%</a:t>
                      </a:r>
                      <a:endParaRPr lang="en-GB" sz="1100" b="0" i="0" u="none" strike="noStrike" dirty="0">
                        <a:solidFill>
                          <a:srgbClr val="333333"/>
                        </a:solidFill>
                        <a:effectLst/>
                        <a:latin typeface="Arial" panose="020B0604020202020204" pitchFamily="34" charset="0"/>
                      </a:endParaRPr>
                    </a:p>
                  </a:txBody>
                  <a:tcPr marL="9332" marR="9332" marT="9331" marB="0" anchor="b"/>
                </a:tc>
                <a:tc>
                  <a:txBody>
                    <a:bodyPr/>
                    <a:lstStyle/>
                    <a:p>
                      <a:pPr algn="r" fontAlgn="b"/>
                      <a:r>
                        <a:rPr lang="en-GB" sz="1100" u="none" strike="noStrike" dirty="0">
                          <a:effectLst/>
                        </a:rPr>
                        <a:t>40</a:t>
                      </a:r>
                      <a:endParaRPr lang="en-GB" sz="1100" b="0" i="0" u="none" strike="noStrike" dirty="0">
                        <a:solidFill>
                          <a:srgbClr val="333333"/>
                        </a:solidFill>
                        <a:effectLst/>
                        <a:latin typeface="Arial" panose="020B0604020202020204" pitchFamily="34" charset="0"/>
                      </a:endParaRPr>
                    </a:p>
                  </a:txBody>
                  <a:tcPr marL="9332" marR="9332" marT="9331" marB="0" anchor="b"/>
                </a:tc>
                <a:extLst>
                  <a:ext uri="{0D108BD9-81ED-4DB2-BD59-A6C34878D82A}">
                    <a16:rowId xmlns:a16="http://schemas.microsoft.com/office/drawing/2014/main" val="1795217099"/>
                  </a:ext>
                </a:extLst>
              </a:tr>
              <a:tr h="320131">
                <a:tc>
                  <a:txBody>
                    <a:bodyPr/>
                    <a:lstStyle/>
                    <a:p>
                      <a:pPr algn="l" fontAlgn="b"/>
                      <a:r>
                        <a:rPr lang="en-GB" sz="1100" u="none" strike="noStrike" dirty="0">
                          <a:solidFill>
                            <a:schemeClr val="tx1"/>
                          </a:solidFill>
                          <a:effectLst/>
                          <a:latin typeface="+mn-lt"/>
                        </a:rPr>
                        <a:t>4 = Good</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effectLst/>
                        </a:rPr>
                        <a:t>68%</a:t>
                      </a:r>
                      <a:endParaRPr lang="en-GB" sz="1100" b="0" i="0" u="none" strike="noStrike" dirty="0">
                        <a:solidFill>
                          <a:srgbClr val="333333"/>
                        </a:solidFill>
                        <a:effectLst/>
                        <a:latin typeface="Arial" panose="020B0604020202020204" pitchFamily="34" charset="0"/>
                      </a:endParaRPr>
                    </a:p>
                  </a:txBody>
                  <a:tcPr marL="9332" marR="9332" marT="9331" marB="0" anchor="b"/>
                </a:tc>
                <a:tc>
                  <a:txBody>
                    <a:bodyPr/>
                    <a:lstStyle/>
                    <a:p>
                      <a:pPr algn="r" fontAlgn="b"/>
                      <a:r>
                        <a:rPr lang="en-GB" sz="1100" u="none" strike="noStrike" dirty="0">
                          <a:effectLst/>
                        </a:rPr>
                        <a:t>157</a:t>
                      </a:r>
                      <a:endParaRPr lang="en-GB" sz="1100" b="0" i="0" u="none" strike="noStrike" dirty="0">
                        <a:solidFill>
                          <a:srgbClr val="333333"/>
                        </a:solidFill>
                        <a:effectLst/>
                        <a:latin typeface="Arial" panose="020B0604020202020204" pitchFamily="34" charset="0"/>
                      </a:endParaRPr>
                    </a:p>
                  </a:txBody>
                  <a:tcPr marL="9332" marR="9332" marT="9331" marB="0" anchor="b"/>
                </a:tc>
                <a:extLst>
                  <a:ext uri="{0D108BD9-81ED-4DB2-BD59-A6C34878D82A}">
                    <a16:rowId xmlns:a16="http://schemas.microsoft.com/office/drawing/2014/main" val="513991187"/>
                  </a:ext>
                </a:extLst>
              </a:tr>
              <a:tr h="402212">
                <a:tc>
                  <a:txBody>
                    <a:bodyPr/>
                    <a:lstStyle/>
                    <a:p>
                      <a:pPr algn="l" fontAlgn="b"/>
                      <a:r>
                        <a:rPr lang="en-GB" sz="1100" u="none" strike="noStrike" dirty="0">
                          <a:solidFill>
                            <a:schemeClr val="tx1"/>
                          </a:solidFill>
                          <a:effectLst/>
                          <a:latin typeface="+mn-lt"/>
                        </a:rPr>
                        <a:t>3 = Okay</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effectLst/>
                        </a:rPr>
                        <a:t>13%</a:t>
                      </a:r>
                      <a:endParaRPr lang="en-GB" sz="1100" b="0" i="0" u="none" strike="noStrike" dirty="0">
                        <a:solidFill>
                          <a:srgbClr val="333333"/>
                        </a:solidFill>
                        <a:effectLst/>
                        <a:latin typeface="Arial" panose="020B0604020202020204" pitchFamily="34" charset="0"/>
                      </a:endParaRPr>
                    </a:p>
                  </a:txBody>
                  <a:tcPr marL="9332" marR="9332" marT="9331" marB="0" anchor="b"/>
                </a:tc>
                <a:tc>
                  <a:txBody>
                    <a:bodyPr/>
                    <a:lstStyle/>
                    <a:p>
                      <a:pPr algn="r" fontAlgn="b"/>
                      <a:r>
                        <a:rPr lang="en-GB" sz="1100" u="none" strike="noStrike" dirty="0">
                          <a:effectLst/>
                        </a:rPr>
                        <a:t>29</a:t>
                      </a:r>
                      <a:endParaRPr lang="en-GB" sz="1100" b="0" i="0" u="none" strike="noStrike" dirty="0">
                        <a:solidFill>
                          <a:srgbClr val="333333"/>
                        </a:solidFill>
                        <a:effectLst/>
                        <a:latin typeface="Arial" panose="020B0604020202020204" pitchFamily="34" charset="0"/>
                      </a:endParaRPr>
                    </a:p>
                  </a:txBody>
                  <a:tcPr marL="9332" marR="9332" marT="9331" marB="0" anchor="b"/>
                </a:tc>
                <a:extLst>
                  <a:ext uri="{0D108BD9-81ED-4DB2-BD59-A6C34878D82A}">
                    <a16:rowId xmlns:a16="http://schemas.microsoft.com/office/drawing/2014/main" val="507352613"/>
                  </a:ext>
                </a:extLst>
              </a:tr>
              <a:tr h="245698">
                <a:tc>
                  <a:txBody>
                    <a:bodyPr/>
                    <a:lstStyle/>
                    <a:p>
                      <a:pPr algn="l" fontAlgn="b"/>
                      <a:r>
                        <a:rPr lang="en-GB" sz="1100" u="none" strike="noStrike" dirty="0">
                          <a:solidFill>
                            <a:schemeClr val="tx1"/>
                          </a:solidFill>
                          <a:effectLst/>
                          <a:latin typeface="+mn-lt"/>
                        </a:rPr>
                        <a:t>2 = Poor</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effectLst/>
                        </a:rPr>
                        <a:t>2%</a:t>
                      </a:r>
                      <a:endParaRPr lang="en-GB" sz="1100" b="0" i="0" u="none" strike="noStrike" dirty="0">
                        <a:solidFill>
                          <a:srgbClr val="333333"/>
                        </a:solidFill>
                        <a:effectLst/>
                        <a:latin typeface="Arial" panose="020B0604020202020204" pitchFamily="34" charset="0"/>
                      </a:endParaRPr>
                    </a:p>
                  </a:txBody>
                  <a:tcPr marL="9332" marR="9332" marT="9331" marB="0" anchor="b"/>
                </a:tc>
                <a:tc>
                  <a:txBody>
                    <a:bodyPr/>
                    <a:lstStyle/>
                    <a:p>
                      <a:pPr algn="r" fontAlgn="b"/>
                      <a:r>
                        <a:rPr lang="en-GB" sz="1100" u="none" strike="noStrike" dirty="0">
                          <a:effectLst/>
                        </a:rPr>
                        <a:t>4</a:t>
                      </a:r>
                      <a:endParaRPr lang="en-GB" sz="1100" b="0" i="0" u="none" strike="noStrike" dirty="0">
                        <a:solidFill>
                          <a:srgbClr val="333333"/>
                        </a:solidFill>
                        <a:effectLst/>
                        <a:latin typeface="Arial" panose="020B0604020202020204" pitchFamily="34" charset="0"/>
                      </a:endParaRPr>
                    </a:p>
                  </a:txBody>
                  <a:tcPr marL="9332" marR="9332" marT="9331" marB="0" anchor="b"/>
                </a:tc>
                <a:extLst>
                  <a:ext uri="{0D108BD9-81ED-4DB2-BD59-A6C34878D82A}">
                    <a16:rowId xmlns:a16="http://schemas.microsoft.com/office/drawing/2014/main" val="2802222364"/>
                  </a:ext>
                </a:extLst>
              </a:tr>
              <a:tr h="318710">
                <a:tc>
                  <a:txBody>
                    <a:bodyPr/>
                    <a:lstStyle/>
                    <a:p>
                      <a:pPr algn="l" fontAlgn="b"/>
                      <a:r>
                        <a:rPr lang="en-GB" sz="1100" u="none" strike="noStrike" dirty="0">
                          <a:solidFill>
                            <a:schemeClr val="tx1"/>
                          </a:solidFill>
                          <a:effectLst/>
                          <a:latin typeface="+mn-lt"/>
                        </a:rPr>
                        <a:t> 1 =Terrible</a:t>
                      </a:r>
                      <a:endParaRPr lang="en-GB" sz="1100" b="0" i="0" u="none" strike="noStrike" dirty="0">
                        <a:solidFill>
                          <a:schemeClr val="tx1"/>
                        </a:solidFill>
                        <a:effectLst/>
                        <a:latin typeface="+mn-lt"/>
                      </a:endParaRPr>
                    </a:p>
                  </a:txBody>
                  <a:tcPr marL="0" marR="0" marT="0" marB="0" anchor="b"/>
                </a:tc>
                <a:tc>
                  <a:txBody>
                    <a:bodyPr/>
                    <a:lstStyle/>
                    <a:p>
                      <a:pPr algn="r" fontAlgn="b"/>
                      <a:r>
                        <a:rPr lang="en-GB" sz="1100" u="none" strike="noStrike" dirty="0">
                          <a:effectLst/>
                        </a:rPr>
                        <a:t>1%</a:t>
                      </a:r>
                      <a:endParaRPr lang="en-GB" sz="1100" b="0" i="0" u="none" strike="noStrike" dirty="0">
                        <a:solidFill>
                          <a:srgbClr val="333333"/>
                        </a:solidFill>
                        <a:effectLst/>
                        <a:latin typeface="Arial" panose="020B0604020202020204" pitchFamily="34" charset="0"/>
                      </a:endParaRPr>
                    </a:p>
                  </a:txBody>
                  <a:tcPr marL="9332" marR="9332" marT="9331" marB="0" anchor="b"/>
                </a:tc>
                <a:tc>
                  <a:txBody>
                    <a:bodyPr/>
                    <a:lstStyle/>
                    <a:p>
                      <a:pPr algn="r" fontAlgn="b"/>
                      <a:r>
                        <a:rPr lang="en-GB" sz="1100" u="none" strike="noStrike" dirty="0">
                          <a:effectLst/>
                        </a:rPr>
                        <a:t>2</a:t>
                      </a:r>
                      <a:endParaRPr lang="en-GB" sz="1100" b="0" i="0" u="none" strike="noStrike" dirty="0">
                        <a:solidFill>
                          <a:srgbClr val="333333"/>
                        </a:solidFill>
                        <a:effectLst/>
                        <a:latin typeface="Arial" panose="020B0604020202020204" pitchFamily="34" charset="0"/>
                      </a:endParaRPr>
                    </a:p>
                  </a:txBody>
                  <a:tcPr marL="9332" marR="9332" marT="9331" marB="0" anchor="b"/>
                </a:tc>
                <a:extLst>
                  <a:ext uri="{0D108BD9-81ED-4DB2-BD59-A6C34878D82A}">
                    <a16:rowId xmlns:a16="http://schemas.microsoft.com/office/drawing/2014/main" val="1707791164"/>
                  </a:ext>
                </a:extLst>
              </a:tr>
              <a:tr h="359303">
                <a:tc gridSpan="2">
                  <a:txBody>
                    <a:bodyPr/>
                    <a:lstStyle/>
                    <a:p>
                      <a:pPr algn="l"/>
                      <a:r>
                        <a:rPr lang="en-GB" sz="1100" dirty="0">
                          <a:solidFill>
                            <a:schemeClr val="tx1"/>
                          </a:solidFill>
                          <a:latin typeface="+mn-lt"/>
                        </a:rPr>
                        <a:t>Total</a:t>
                      </a:r>
                    </a:p>
                  </a:txBody>
                  <a:tcPr marL="9332" marR="9332" marT="9335"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100" b="0" i="0" u="none" strike="noStrike" dirty="0">
                          <a:solidFill>
                            <a:schemeClr val="tx1"/>
                          </a:solidFill>
                          <a:effectLst/>
                          <a:latin typeface="+mn-lt"/>
                        </a:rPr>
                        <a:t>232</a:t>
                      </a:r>
                    </a:p>
                  </a:txBody>
                  <a:tcPr marL="9332" marR="9332" marT="9335" marB="0" anchor="b"/>
                </a:tc>
                <a:extLst>
                  <a:ext uri="{0D108BD9-81ED-4DB2-BD59-A6C34878D82A}">
                    <a16:rowId xmlns:a16="http://schemas.microsoft.com/office/drawing/2014/main" val="303242097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34B3F4D-A0A4-9392-BEB9-E3CB547C4607}"/>
              </a:ext>
            </a:extLst>
          </p:cNvPr>
          <p:cNvSpPr>
            <a:spLocks noGrp="1"/>
          </p:cNvSpPr>
          <p:nvPr>
            <p:ph type="body" sz="quarter" idx="22"/>
          </p:nvPr>
        </p:nvSpPr>
        <p:spPr>
          <a:xfrm>
            <a:off x="441000" y="783221"/>
            <a:ext cx="5976000" cy="5205076"/>
          </a:xfrm>
        </p:spPr>
        <p:txBody>
          <a:bodyPr spcCol="360000" rtlCol="0">
            <a:noAutofit/>
          </a:bodyPr>
          <a:lstStyle/>
          <a:p>
            <a:pPr eaLnBrk="1" fontAlgn="auto" hangingPunct="1">
              <a:spcBef>
                <a:spcPts val="0"/>
              </a:spcBef>
              <a:defRPr/>
            </a:pPr>
            <a:r>
              <a:rPr lang="en-GB" dirty="0"/>
              <a:t>Primary Care Networks</a:t>
            </a:r>
          </a:p>
          <a:p>
            <a:pPr lvl="1"/>
            <a:endParaRPr lang="en-GB" b="0" dirty="0"/>
          </a:p>
          <a:p>
            <a:pPr lvl="1"/>
            <a:r>
              <a:rPr lang="en-GB" b="0" dirty="0"/>
              <a:t>Primary care networks (PCNs) are groups of GP practices within the same area that work together to support patients. Within Hounslow there are </a:t>
            </a:r>
            <a:r>
              <a:rPr lang="en-GB" dirty="0">
                <a:solidFill>
                  <a:schemeClr val="accent1"/>
                </a:solidFill>
              </a:rPr>
              <a:t>5 PCNs </a:t>
            </a:r>
            <a:r>
              <a:rPr lang="en-GB" b="0" dirty="0">
                <a:solidFill>
                  <a:srgbClr val="004C6B"/>
                </a:solidFill>
              </a:rPr>
              <a:t>covering the borough. These are:</a:t>
            </a:r>
          </a:p>
          <a:p>
            <a:pPr lvl="1"/>
            <a:endParaRPr lang="en-GB" dirty="0">
              <a:solidFill>
                <a:srgbClr val="004C6B"/>
              </a:solidFill>
            </a:endParaRPr>
          </a:p>
          <a:p>
            <a:pPr marL="171450" lvl="1" indent="-171450">
              <a:buFont typeface="Arial" panose="020B0604020202020204" pitchFamily="34" charset="0"/>
              <a:buChar char="•"/>
            </a:pPr>
            <a:r>
              <a:rPr lang="en-GB" b="0" dirty="0">
                <a:solidFill>
                  <a:srgbClr val="004C6B"/>
                </a:solidFill>
              </a:rPr>
              <a:t>Brentford and Isleworth</a:t>
            </a:r>
          </a:p>
          <a:p>
            <a:pPr marL="171450" lvl="1" indent="-171450">
              <a:buFont typeface="Arial" panose="020B0604020202020204" pitchFamily="34" charset="0"/>
              <a:buChar char="•"/>
            </a:pPr>
            <a:r>
              <a:rPr lang="en-GB" b="0" dirty="0">
                <a:solidFill>
                  <a:srgbClr val="004C6B"/>
                </a:solidFill>
              </a:rPr>
              <a:t>Chiswick</a:t>
            </a:r>
          </a:p>
          <a:p>
            <a:pPr marL="171450" lvl="1" indent="-171450">
              <a:buFont typeface="Arial" panose="020B0604020202020204" pitchFamily="34" charset="0"/>
              <a:buChar char="•"/>
            </a:pPr>
            <a:r>
              <a:rPr lang="en-GB" b="0" dirty="0">
                <a:solidFill>
                  <a:srgbClr val="004C6B"/>
                </a:solidFill>
              </a:rPr>
              <a:t>Feltham</a:t>
            </a:r>
          </a:p>
          <a:p>
            <a:pPr marL="171450" lvl="1" indent="-171450">
              <a:buFont typeface="Arial" panose="020B0604020202020204" pitchFamily="34" charset="0"/>
              <a:buChar char="•"/>
            </a:pPr>
            <a:r>
              <a:rPr lang="en-GB" b="0" dirty="0">
                <a:solidFill>
                  <a:srgbClr val="004C6B"/>
                </a:solidFill>
              </a:rPr>
              <a:t>Great West Road</a:t>
            </a:r>
          </a:p>
          <a:p>
            <a:pPr marL="171450" lvl="1" indent="-171450">
              <a:buFont typeface="Arial" panose="020B0604020202020204" pitchFamily="34" charset="0"/>
              <a:buChar char="•"/>
            </a:pPr>
            <a:r>
              <a:rPr lang="en-GB" b="0" dirty="0">
                <a:solidFill>
                  <a:srgbClr val="004C6B"/>
                </a:solidFill>
              </a:rPr>
              <a:t>Hounslow Health</a:t>
            </a:r>
          </a:p>
          <a:p>
            <a:pPr lvl="1"/>
            <a:endParaRPr lang="en-GB" b="0" dirty="0">
              <a:solidFill>
                <a:srgbClr val="004C6B"/>
              </a:solidFill>
              <a:highlight>
                <a:srgbClr val="FFFF00"/>
              </a:highlight>
            </a:endParaRPr>
          </a:p>
          <a:p>
            <a:pPr lvl="1"/>
            <a:r>
              <a:rPr lang="en-GB" b="0" dirty="0"/>
              <a:t>Between October and December 2025, the PCN that received the most reviews was Hounslow Health.</a:t>
            </a:r>
            <a:endParaRPr lang="en-GB" dirty="0">
              <a:solidFill>
                <a:srgbClr val="004C6B"/>
              </a:solidFill>
            </a:endParaRPr>
          </a:p>
          <a:p>
            <a:pPr marL="171450" lvl="1" indent="-171450" eaLnBrk="1" fontAlgn="auto" hangingPunct="1">
              <a:spcBef>
                <a:spcPts val="0"/>
              </a:spcBef>
              <a:buFont typeface="Arial" panose="020B0604020202020204" pitchFamily="34" charset="0"/>
              <a:buChar char="•"/>
              <a:defRPr/>
            </a:pPr>
            <a:endParaRPr lang="en-GB" b="0" dirty="0">
              <a:solidFill>
                <a:srgbClr val="004C6B"/>
              </a:solidFill>
              <a:highlight>
                <a:srgbClr val="FFFF00"/>
              </a:highlight>
            </a:endParaRPr>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a:p>
            <a:pPr lvl="1" eaLnBrk="1" fontAlgn="auto" hangingPunct="1">
              <a:spcBef>
                <a:spcPts val="0"/>
              </a:spcBef>
              <a:defRPr/>
            </a:pPr>
            <a:endParaRPr lang="en-GB" b="0" dirty="0"/>
          </a:p>
        </p:txBody>
      </p:sp>
      <p:sp>
        <p:nvSpPr>
          <p:cNvPr id="49155" name="Slide Number Placeholder 4">
            <a:extLst>
              <a:ext uri="{FF2B5EF4-FFF2-40B4-BE49-F238E27FC236}">
                <a16:creationId xmlns:a16="http://schemas.microsoft.com/office/drawing/2014/main" id="{DE908DC6-14FA-36F6-1CC5-743563C8BD96}"/>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AD19EB17-B030-4B56-AC84-F191EBA795C0}" type="slidenum">
              <a:rPr lang="en-GB" altLang="en-US" sz="2200" b="1">
                <a:solidFill>
                  <a:srgbClr val="7F7F7F"/>
                </a:solidFill>
              </a:rPr>
              <a:pPr algn="r" eaLnBrk="1" hangingPunct="1">
                <a:lnSpc>
                  <a:spcPct val="100000"/>
                </a:lnSpc>
                <a:spcAft>
                  <a:spcPct val="0"/>
                </a:spcAft>
                <a:buFontTx/>
                <a:buNone/>
              </a:pPr>
              <a:t>12</a:t>
            </a:fld>
            <a:endParaRPr lang="en-GB" altLang="en-US" sz="2200" b="1" dirty="0">
              <a:solidFill>
                <a:srgbClr val="7F7F7F"/>
              </a:solidFill>
            </a:endParaRPr>
          </a:p>
        </p:txBody>
      </p:sp>
      <p:graphicFrame>
        <p:nvGraphicFramePr>
          <p:cNvPr id="4" name="Chart 3">
            <a:extLst>
              <a:ext uri="{FF2B5EF4-FFF2-40B4-BE49-F238E27FC236}">
                <a16:creationId xmlns:a16="http://schemas.microsoft.com/office/drawing/2014/main" id="{04DC8DC9-E048-80C6-4A78-F1AE2407603F}"/>
              </a:ext>
            </a:extLst>
          </p:cNvPr>
          <p:cNvGraphicFramePr>
            <a:graphicFrameLocks/>
          </p:cNvGraphicFramePr>
          <p:nvPr>
            <p:extLst>
              <p:ext uri="{D42A27DB-BD31-4B8C-83A1-F6EECF244321}">
                <p14:modId xmlns:p14="http://schemas.microsoft.com/office/powerpoint/2010/main" val="690341293"/>
              </p:ext>
            </p:extLst>
          </p:nvPr>
        </p:nvGraphicFramePr>
        <p:xfrm>
          <a:off x="441000" y="4097484"/>
          <a:ext cx="5976000" cy="37816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26720" y="790636"/>
            <a:ext cx="5959829" cy="2803608"/>
          </a:xfrm>
        </p:spPr>
        <p:txBody>
          <a:bodyPr/>
          <a:lstStyle/>
          <a:p>
            <a:r>
              <a:rPr lang="en-GB" dirty="0"/>
              <a:t>PCN access and  quality questions across GPs</a:t>
            </a:r>
            <a:endParaRPr kumimoji="0" lang="en-GB" sz="1100" b="0" i="0" u="none" strike="noStrike" kern="1200" cap="none" spc="0" normalizeH="0" baseline="0" noProof="0" dirty="0">
              <a:ln>
                <a:noFill/>
              </a:ln>
              <a:solidFill>
                <a:srgbClr val="004C6B"/>
              </a:solidFill>
              <a:effectLst/>
              <a:uLnTx/>
              <a:uFillTx/>
              <a:latin typeface="Poppins Light"/>
              <a:ea typeface="+mn-ea"/>
              <a:cs typeface="+mn-cs"/>
            </a:endParaRPr>
          </a:p>
          <a:p>
            <a:pPr marL="0" marR="0" lvl="1" indent="0"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4C6B"/>
              </a:solidFill>
              <a:effectLst/>
              <a:uLnTx/>
              <a:uFillTx/>
              <a:ea typeface="+mn-ea"/>
              <a:cs typeface="+mn-cs"/>
            </a:endParaRPr>
          </a:p>
          <a:p>
            <a:pPr marL="0" marR="0" lvl="1" indent="0"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4C6B"/>
                </a:solidFill>
                <a:effectLst/>
                <a:uLnTx/>
                <a:uFillTx/>
                <a:ea typeface="+mn-ea"/>
                <a:cs typeface="+mn-cs"/>
              </a:rPr>
              <a:t>To gain deeper insight into patients’ experiences at GP practices, the top response for each GP (across questions 1–6) within their PCN area was reviewed. Responses are presented as percentages.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4C6B"/>
              </a:solidFill>
              <a:effectLst/>
              <a:uLnTx/>
              <a:uFillTx/>
              <a:latin typeface="+mn-lt"/>
              <a:ea typeface="+mn-ea"/>
              <a:cs typeface="+mn-cs"/>
            </a:endParaRPr>
          </a:p>
          <a:p>
            <a:pPr lvl="0">
              <a:defRPr/>
            </a:pPr>
            <a:r>
              <a:rPr kumimoji="0" lang="en-GB" sz="1100" b="0" i="0" u="none" strike="noStrike" kern="1200" cap="none" spc="0" normalizeH="0" baseline="0" noProof="0" dirty="0">
                <a:ln>
                  <a:noFill/>
                </a:ln>
                <a:solidFill>
                  <a:srgbClr val="004C6B"/>
                </a:solidFill>
                <a:effectLst/>
                <a:uLnTx/>
                <a:uFillTx/>
                <a:latin typeface="+mn-lt"/>
                <a:ea typeface="+mn-ea"/>
                <a:cs typeface="+mn-cs"/>
              </a:rPr>
              <a:t>Please note that Access has been rated out of 4 </a:t>
            </a:r>
            <a:r>
              <a:rPr kumimoji="0" lang="en-GB" sz="1100" b="1" i="0" u="none" strike="noStrike" kern="1200" cap="none" spc="0" normalizeH="0" baseline="0" noProof="0" dirty="0">
                <a:ln>
                  <a:noFill/>
                </a:ln>
                <a:solidFill>
                  <a:srgbClr val="D83C8E"/>
                </a:solidFill>
                <a:effectLst/>
                <a:uLnTx/>
                <a:uFillTx/>
                <a:latin typeface="+mn-lt"/>
                <a:ea typeface="+mn-ea"/>
                <a:cs typeface="+mn-cs"/>
              </a:rPr>
              <a:t>(1 - Not at All Easy</a:t>
            </a:r>
            <a:r>
              <a:rPr lang="en-GB" sz="1100" dirty="0">
                <a:solidFill>
                  <a:srgbClr val="D83C8E"/>
                </a:solidFill>
                <a:latin typeface="+mn-lt"/>
              </a:rPr>
              <a:t>,</a:t>
            </a:r>
            <a:r>
              <a:rPr kumimoji="0" lang="en-GB" sz="1100" b="1" i="0" u="none" strike="noStrike" kern="1200" cap="none" spc="0" normalizeH="0" baseline="0" noProof="0" dirty="0">
                <a:ln>
                  <a:noFill/>
                </a:ln>
                <a:solidFill>
                  <a:srgbClr val="D83C8E"/>
                </a:solidFill>
                <a:effectLst/>
                <a:uLnTx/>
                <a:uFillTx/>
                <a:latin typeface="+mn-lt"/>
                <a:ea typeface="+mn-ea"/>
                <a:cs typeface="+mn-cs"/>
              </a:rPr>
              <a:t> 4 </a:t>
            </a:r>
            <a:r>
              <a:rPr lang="en-GB" sz="1100" dirty="0">
                <a:solidFill>
                  <a:srgbClr val="D83C8E"/>
                </a:solidFill>
              </a:rPr>
              <a:t>– </a:t>
            </a:r>
            <a:r>
              <a:rPr kumimoji="0" lang="en-GB" sz="1100" b="1" i="0" u="none" strike="noStrike" kern="1200" cap="none" spc="0" normalizeH="0" baseline="0" noProof="0" dirty="0">
                <a:ln>
                  <a:noFill/>
                </a:ln>
                <a:solidFill>
                  <a:srgbClr val="D83C8E"/>
                </a:solidFill>
                <a:effectLst/>
                <a:uLnTx/>
                <a:uFillTx/>
                <a:latin typeface="+mn-lt"/>
                <a:ea typeface="+mn-ea"/>
                <a:cs typeface="+mn-cs"/>
              </a:rPr>
              <a:t>Very Easy</a:t>
            </a:r>
            <a:r>
              <a:rPr kumimoji="0" lang="en-GB" sz="1100" b="0" i="0" u="none" strike="noStrike" kern="1200" cap="none" spc="0" normalizeH="0" baseline="0" noProof="0" dirty="0">
                <a:ln>
                  <a:noFill/>
                </a:ln>
                <a:solidFill>
                  <a:srgbClr val="004C6B"/>
                </a:solidFill>
                <a:effectLst/>
                <a:uLnTx/>
                <a:uFillTx/>
                <a:latin typeface="+mn-lt"/>
                <a:ea typeface="+mn-ea"/>
                <a:cs typeface="+mn-cs"/>
              </a:rPr>
              <a:t>) and Quality is out of 5 </a:t>
            </a:r>
            <a:r>
              <a:rPr lang="en-GB" sz="1100" dirty="0">
                <a:latin typeface="+mn-lt"/>
              </a:rPr>
              <a:t>(</a:t>
            </a:r>
            <a:r>
              <a:rPr kumimoji="0" lang="en-GB" sz="1100" i="0" u="none" strike="noStrike" kern="1200" cap="none" spc="0" normalizeH="0" baseline="0" noProof="0" dirty="0">
                <a:ln>
                  <a:noFill/>
                </a:ln>
                <a:effectLst/>
                <a:uLnTx/>
                <a:uFillTx/>
                <a:latin typeface="+mn-lt"/>
                <a:ea typeface="+mn-ea"/>
                <a:cs typeface="+mn-cs"/>
              </a:rPr>
              <a:t>1 – Terrible,  5 - Excellent)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D83C8E"/>
              </a:solidFill>
              <a:effectLst/>
              <a:uLnTx/>
              <a:uFillTx/>
              <a:latin typeface="+mn-lt"/>
              <a:ea typeface="+mn-ea"/>
              <a:cs typeface="+mn-cs"/>
            </a:endParaRPr>
          </a:p>
          <a:p>
            <a:pPr lvl="1">
              <a:defRPr/>
            </a:pPr>
            <a:r>
              <a:rPr lang="en-GB" sz="1100" b="0" dirty="0">
                <a:solidFill>
                  <a:srgbClr val="002060"/>
                </a:solidFill>
              </a:rPr>
              <a:t>Each has been colour-coded to indicate positive (</a:t>
            </a:r>
            <a:r>
              <a:rPr lang="en-GB" sz="1100" dirty="0">
                <a:solidFill>
                  <a:schemeClr val="accent2"/>
                </a:solidFill>
              </a:rPr>
              <a:t>green</a:t>
            </a:r>
            <a:r>
              <a:rPr lang="en-GB" sz="1100" b="0" dirty="0">
                <a:solidFill>
                  <a:srgbClr val="002060"/>
                </a:solidFill>
              </a:rPr>
              <a:t>), negative (</a:t>
            </a:r>
            <a:r>
              <a:rPr lang="en-GB" sz="1100" dirty="0">
                <a:solidFill>
                  <a:schemeClr val="accent1"/>
                </a:solidFill>
              </a:rPr>
              <a:t>pink</a:t>
            </a:r>
            <a:r>
              <a:rPr lang="en-GB" sz="1100" b="0" dirty="0">
                <a:solidFill>
                  <a:srgbClr val="002060"/>
                </a:solidFill>
              </a:rPr>
              <a:t>), neutral (</a:t>
            </a:r>
            <a:r>
              <a:rPr lang="en-GB" sz="1100" dirty="0"/>
              <a:t>blue</a:t>
            </a:r>
            <a:r>
              <a:rPr lang="en-GB" sz="1100" b="0" dirty="0">
                <a:solidFill>
                  <a:srgbClr val="002060"/>
                </a:solidFill>
              </a:rPr>
              <a:t>), or non-applicable, n/a – residents haven't used this mode (</a:t>
            </a:r>
            <a:r>
              <a:rPr lang="en-GB" sz="1100" dirty="0">
                <a:solidFill>
                  <a:schemeClr val="tx1">
                    <a:lumMod val="40000"/>
                    <a:lumOff val="60000"/>
                  </a:schemeClr>
                </a:solidFill>
                <a:latin typeface="Poppins" pitchFamily="2" charset="77"/>
                <a:cs typeface="Poppins" pitchFamily="2" charset="77"/>
              </a:rPr>
              <a:t>light blue</a:t>
            </a:r>
            <a:r>
              <a:rPr lang="en-GB" sz="1100" b="0" dirty="0">
                <a:solidFill>
                  <a:srgbClr val="002060"/>
                </a:solidFill>
              </a:rPr>
              <a:t>). </a:t>
            </a:r>
          </a:p>
          <a:p>
            <a:pPr lvl="1">
              <a:defRPr/>
            </a:pPr>
            <a:endParaRPr lang="en-GB" sz="1100" b="0" dirty="0">
              <a:solidFill>
                <a:srgbClr val="002060"/>
              </a:solidFill>
            </a:endParaRPr>
          </a:p>
          <a:p>
            <a:pPr lvl="1">
              <a:defRPr/>
            </a:pPr>
            <a:r>
              <a:rPr lang="en-US" sz="1100" b="0" dirty="0">
                <a:solidFill>
                  <a:srgbClr val="002060"/>
                </a:solidFill>
              </a:rPr>
              <a:t>Responses of "very easy," "easy," "excellent," or "good" are considered positive. "Fairly easy" or "okay" are seen as neutral. "Very difficult," "difficult," "poor," or "terrible" are considered negative.</a:t>
            </a:r>
            <a:endParaRPr lang="en-GB" sz="1100" b="0" dirty="0">
              <a:solidFill>
                <a:srgbClr val="002060"/>
              </a:solidFill>
            </a:endParaRPr>
          </a:p>
          <a:p>
            <a:pPr lvl="1">
              <a:defRPr/>
            </a:pPr>
            <a:r>
              <a:rPr lang="en-GB" sz="900" b="0" dirty="0"/>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4C6B"/>
              </a:solidFill>
              <a:effectLst/>
              <a:uLnTx/>
              <a:uFillTx/>
              <a:latin typeface="Poppins Light"/>
              <a:ea typeface="+mn-ea"/>
              <a:cs typeface="+mn-cs"/>
            </a:endParaRPr>
          </a:p>
          <a:p>
            <a:pPr marL="171450" lvl="1" indent="-171450">
              <a:buFont typeface="Arial" panose="020B0604020202020204" pitchFamily="34" charset="0"/>
              <a:buChar char="•"/>
            </a:pPr>
            <a:endParaRPr lang="en-GB" b="0" dirty="0">
              <a:solidFill>
                <a:srgbClr val="004C6B"/>
              </a:solidFill>
              <a:highlight>
                <a:srgbClr val="FFFF00"/>
              </a:highlight>
            </a:endParaRPr>
          </a:p>
          <a:p>
            <a:pPr marL="171450" lvl="1" indent="-171450">
              <a:buFont typeface="Arial" panose="020B0604020202020204" pitchFamily="34" charset="0"/>
              <a:buChar char="•"/>
            </a:pPr>
            <a:endParaRPr lang="en-GB" b="0"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chemeClr val="accent1"/>
              </a:solidFill>
            </a:endParaRPr>
          </a:p>
          <a:p>
            <a:pPr lvl="1"/>
            <a:endParaRPr lang="en-GB" dirty="0">
              <a:solidFill>
                <a:schemeClr val="accent1"/>
              </a:solidFill>
            </a:endParaRPr>
          </a:p>
        </p:txBody>
      </p:sp>
      <p:sp>
        <p:nvSpPr>
          <p:cNvPr id="7" name="Slide Number Placeholder 4">
            <a:extLst>
              <a:ext uri="{FF2B5EF4-FFF2-40B4-BE49-F238E27FC236}">
                <a16:creationId xmlns:a16="http://schemas.microsoft.com/office/drawing/2014/main" id="{B2C58C6C-3B89-E326-35EC-88F21E7CA0AF}"/>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graphicFrame>
        <p:nvGraphicFramePr>
          <p:cNvPr id="11" name="Table 10">
            <a:extLst>
              <a:ext uri="{FF2B5EF4-FFF2-40B4-BE49-F238E27FC236}">
                <a16:creationId xmlns:a16="http://schemas.microsoft.com/office/drawing/2014/main" id="{7A1AEC2B-82F7-DFE1-A00E-6D7C32B8F6D1}"/>
              </a:ext>
            </a:extLst>
          </p:cNvPr>
          <p:cNvGraphicFramePr>
            <a:graphicFrameLocks noGrp="1"/>
          </p:cNvGraphicFramePr>
          <p:nvPr>
            <p:extLst>
              <p:ext uri="{D42A27DB-BD31-4B8C-83A1-F6EECF244321}">
                <p14:modId xmlns:p14="http://schemas.microsoft.com/office/powerpoint/2010/main" val="896911541"/>
              </p:ext>
            </p:extLst>
          </p:nvPr>
        </p:nvGraphicFramePr>
        <p:xfrm>
          <a:off x="426720" y="3944015"/>
          <a:ext cx="5959828" cy="4488716"/>
        </p:xfrm>
        <a:graphic>
          <a:graphicData uri="http://schemas.openxmlformats.org/drawingml/2006/table">
            <a:tbl>
              <a:tblPr/>
              <a:tblGrid>
                <a:gridCol w="942557">
                  <a:extLst>
                    <a:ext uri="{9D8B030D-6E8A-4147-A177-3AD203B41FA5}">
                      <a16:colId xmlns:a16="http://schemas.microsoft.com/office/drawing/2014/main" val="37765325"/>
                    </a:ext>
                  </a:extLst>
                </a:gridCol>
                <a:gridCol w="811469">
                  <a:extLst>
                    <a:ext uri="{9D8B030D-6E8A-4147-A177-3AD203B41FA5}">
                      <a16:colId xmlns:a16="http://schemas.microsoft.com/office/drawing/2014/main" val="20001"/>
                    </a:ext>
                  </a:extLst>
                </a:gridCol>
                <a:gridCol w="800795">
                  <a:extLst>
                    <a:ext uri="{9D8B030D-6E8A-4147-A177-3AD203B41FA5}">
                      <a16:colId xmlns:a16="http://schemas.microsoft.com/office/drawing/2014/main" val="20002"/>
                    </a:ext>
                  </a:extLst>
                </a:gridCol>
                <a:gridCol w="820236">
                  <a:extLst>
                    <a:ext uri="{9D8B030D-6E8A-4147-A177-3AD203B41FA5}">
                      <a16:colId xmlns:a16="http://schemas.microsoft.com/office/drawing/2014/main" val="20003"/>
                    </a:ext>
                  </a:extLst>
                </a:gridCol>
                <a:gridCol w="933090">
                  <a:extLst>
                    <a:ext uri="{9D8B030D-6E8A-4147-A177-3AD203B41FA5}">
                      <a16:colId xmlns:a16="http://schemas.microsoft.com/office/drawing/2014/main" val="20004"/>
                    </a:ext>
                  </a:extLst>
                </a:gridCol>
                <a:gridCol w="746470">
                  <a:extLst>
                    <a:ext uri="{9D8B030D-6E8A-4147-A177-3AD203B41FA5}">
                      <a16:colId xmlns:a16="http://schemas.microsoft.com/office/drawing/2014/main" val="20005"/>
                    </a:ext>
                  </a:extLst>
                </a:gridCol>
                <a:gridCol w="905211">
                  <a:extLst>
                    <a:ext uri="{9D8B030D-6E8A-4147-A177-3AD203B41FA5}">
                      <a16:colId xmlns:a16="http://schemas.microsoft.com/office/drawing/2014/main" val="20006"/>
                    </a:ext>
                  </a:extLst>
                </a:gridCol>
              </a:tblGrid>
              <a:tr h="334301">
                <a:tc rowSpan="2">
                  <a:txBody>
                    <a:bodyPr/>
                    <a:lstStyle/>
                    <a:p>
                      <a:pPr algn="ctr" fontAlgn="t"/>
                      <a:r>
                        <a:rPr lang="en-GB" sz="1100" b="1" i="0" u="none" strike="noStrike" dirty="0">
                          <a:solidFill>
                            <a:schemeClr val="tx1"/>
                          </a:solidFill>
                          <a:effectLst/>
                          <a:latin typeface="+mj-lt"/>
                        </a:rPr>
                        <a:t>PCN NAME</a:t>
                      </a:r>
                    </a:p>
                  </a:txBody>
                  <a:tcPr marL="89225" marR="89225" marT="44613" marB="44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gridSpan="2">
                  <a:txBody>
                    <a:bodyPr/>
                    <a:lstStyle/>
                    <a:p>
                      <a:pPr algn="ctr" fontAlgn="ctr"/>
                      <a:r>
                        <a:rPr lang="en-GB" sz="1000" b="1" i="0" u="none" strike="noStrike" dirty="0">
                          <a:solidFill>
                            <a:schemeClr val="tx1"/>
                          </a:solidFill>
                          <a:effectLst/>
                          <a:latin typeface="+mj-lt"/>
                        </a:rPr>
                        <a:t>ACCESS (out of 4) </a:t>
                      </a:r>
                    </a:p>
                  </a:txBody>
                  <a:tcPr marL="89225" marR="89225" marT="44613" marB="44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gridSpan="4">
                  <a:txBody>
                    <a:bodyPr/>
                    <a:lstStyle/>
                    <a:p>
                      <a:pPr algn="ctr" fontAlgn="ctr"/>
                      <a:r>
                        <a:rPr lang="en-GB" sz="1000" b="1" i="0" u="none" strike="noStrike" dirty="0">
                          <a:solidFill>
                            <a:schemeClr val="tx1"/>
                          </a:solidFill>
                          <a:effectLst/>
                          <a:latin typeface="+mj-lt"/>
                        </a:rPr>
                        <a:t>QUALITY QUESTIONS  (out of 5)</a:t>
                      </a:r>
                    </a:p>
                  </a:txBody>
                  <a:tcPr marL="89225" marR="89225" marT="44613" marB="44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30159">
                <a:tc vMerge="1">
                  <a:txBody>
                    <a:bodyPr/>
                    <a:lstStyle/>
                    <a:p>
                      <a:endParaRPr lang="en-GB"/>
                    </a:p>
                  </a:txBody>
                  <a:tcPr/>
                </a:tc>
                <a:tc>
                  <a:txBody>
                    <a:bodyPr/>
                    <a:lstStyle/>
                    <a:p>
                      <a:pPr algn="ctr" fontAlgn="t"/>
                      <a:r>
                        <a:rPr lang="en-GB" sz="800" b="1" i="0" u="none" strike="noStrike" dirty="0">
                          <a:solidFill>
                            <a:schemeClr val="tx1"/>
                          </a:solidFill>
                          <a:effectLst/>
                          <a:latin typeface="+mj-lt"/>
                        </a:rPr>
                        <a:t>Getting an appointment</a:t>
                      </a:r>
                    </a:p>
                  </a:txBody>
                  <a:tcPr marL="6206" marR="6206" marT="6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GB" sz="800" b="1" i="0" u="none" strike="noStrike" dirty="0">
                          <a:solidFill>
                            <a:schemeClr val="tx1"/>
                          </a:solidFill>
                          <a:effectLst/>
                          <a:latin typeface="+mj-lt"/>
                        </a:rPr>
                        <a:t>Getting through on the phone</a:t>
                      </a: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GB" sz="800" b="1" i="0" u="none" strike="noStrike" dirty="0">
                          <a:solidFill>
                            <a:schemeClr val="tx1"/>
                          </a:solidFill>
                          <a:effectLst/>
                          <a:latin typeface="+mj-lt"/>
                        </a:rPr>
                        <a:t>Online</a:t>
                      </a:r>
                      <a:br>
                        <a:rPr lang="en-GB" sz="800" b="1" i="0" u="none" strike="noStrike" dirty="0">
                          <a:solidFill>
                            <a:srgbClr val="004C6B"/>
                          </a:solidFill>
                          <a:effectLst/>
                          <a:latin typeface="+mj-lt"/>
                        </a:rPr>
                      </a:br>
                      <a:r>
                        <a:rPr lang="en-GB" sz="800" b="1" i="0" u="none" strike="noStrike" dirty="0">
                          <a:solidFill>
                            <a:schemeClr val="tx1"/>
                          </a:solidFill>
                          <a:effectLst/>
                          <a:latin typeface="+mj-lt"/>
                        </a:rPr>
                        <a:t>consultations</a:t>
                      </a: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GB" sz="800" b="1" i="0" u="none" strike="noStrike" dirty="0">
                          <a:solidFill>
                            <a:schemeClr val="tx1"/>
                          </a:solidFill>
                          <a:effectLst/>
                          <a:latin typeface="+mj-lt"/>
                        </a:rPr>
                        <a:t>Telephone</a:t>
                      </a:r>
                      <a:br>
                        <a:rPr lang="en-GB" sz="800" b="1" i="0" u="none" strike="noStrike" dirty="0">
                          <a:solidFill>
                            <a:srgbClr val="004C6B"/>
                          </a:solidFill>
                          <a:effectLst/>
                          <a:latin typeface="+mj-lt"/>
                        </a:rPr>
                      </a:br>
                      <a:r>
                        <a:rPr lang="en-GB" sz="800" b="1" i="0" u="none" strike="noStrike" dirty="0">
                          <a:solidFill>
                            <a:schemeClr val="tx1"/>
                          </a:solidFill>
                          <a:effectLst/>
                          <a:latin typeface="+mj-lt"/>
                        </a:rPr>
                        <a:t>consultation</a:t>
                      </a: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GB" sz="800" b="1" i="0" u="none" strike="noStrike" dirty="0">
                          <a:solidFill>
                            <a:schemeClr val="tx1"/>
                          </a:solidFill>
                          <a:effectLst/>
                          <a:latin typeface="+mj-lt"/>
                        </a:rPr>
                        <a:t>Staff attitudes</a:t>
                      </a:r>
                    </a:p>
                  </a:txBody>
                  <a:tcPr marL="6206" marR="6206" marT="6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GB" sz="800" b="1" i="0" u="none" strike="noStrike" dirty="0">
                          <a:solidFill>
                            <a:schemeClr val="tx1"/>
                          </a:solidFill>
                          <a:effectLst/>
                          <a:latin typeface="+mj-lt"/>
                        </a:rPr>
                        <a:t> Treatment and Care</a:t>
                      </a: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96344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1" i="0" u="none" strike="noStrike" kern="1200" dirty="0">
                          <a:solidFill>
                            <a:schemeClr val="tx1"/>
                          </a:solidFill>
                          <a:effectLst/>
                          <a:latin typeface="+mj-lt"/>
                          <a:ea typeface="+mn-ea"/>
                          <a:cs typeface="+mn-cs"/>
                        </a:rPr>
                        <a:t>Brentford &amp; Isleworth </a:t>
                      </a:r>
                    </a:p>
                    <a:p>
                      <a:pPr lvl="0" algn="ctr" fontAlgn="t"/>
                      <a:endParaRPr lang="en-GB" sz="1100" b="1" i="0" u="none" strike="noStrike" dirty="0">
                        <a:solidFill>
                          <a:schemeClr val="tx1"/>
                        </a:solidFill>
                        <a:effectLst/>
                        <a:latin typeface="+mj-lt"/>
                      </a:endParaRP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chemeClr val="bg1"/>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kern="1200" dirty="0">
                        <a:solidFill>
                          <a:schemeClr val="bg1"/>
                        </a:solidFill>
                        <a:effectLst/>
                        <a:latin typeface="+mn-lt"/>
                        <a:ea typeface="+mn-ea"/>
                        <a:cs typeface="+mn-cs"/>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kern="1200" dirty="0">
                        <a:solidFill>
                          <a:schemeClr val="bg1"/>
                        </a:solidFill>
                        <a:effectLst/>
                        <a:latin typeface="+mn-lt"/>
                        <a:ea typeface="+mn-ea"/>
                        <a:cs typeface="+mn-cs"/>
                      </a:endParaRPr>
                    </a:p>
                  </a:txBody>
                  <a:tcPr marL="6206" marR="6206" marT="6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kern="1200" dirty="0">
                        <a:solidFill>
                          <a:schemeClr val="bg1"/>
                        </a:solidFill>
                        <a:effectLst/>
                        <a:latin typeface="+mn-lt"/>
                        <a:ea typeface="+mn-ea"/>
                        <a:cs typeface="+mn-cs"/>
                      </a:endParaRP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609936">
                <a:tc>
                  <a:txBody>
                    <a:bodyPr/>
                    <a:lstStyle/>
                    <a:p>
                      <a:pPr lvl="0" algn="ctr" fontAlgn="t"/>
                      <a:r>
                        <a:rPr lang="en-GB" sz="1100" b="1" i="0" u="none" strike="noStrike" kern="1200" dirty="0">
                          <a:solidFill>
                            <a:schemeClr val="tx1"/>
                          </a:solidFill>
                          <a:effectLst/>
                          <a:latin typeface="+mj-lt"/>
                          <a:ea typeface="+mn-ea"/>
                          <a:cs typeface="+mn-cs"/>
                        </a:rPr>
                        <a:t>Hounslow Health</a:t>
                      </a:r>
                      <a:endParaRPr lang="en-GB" sz="1100" b="1" i="0" u="none" strike="noStrike" dirty="0">
                        <a:solidFill>
                          <a:schemeClr val="tx1"/>
                        </a:solidFill>
                        <a:effectLst/>
                        <a:latin typeface="+mj-lt"/>
                      </a:endParaRP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chemeClr val="bg1"/>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buNone/>
                      </a:pPr>
                      <a:endParaRPr lang="en-GB" sz="1100" b="1" dirty="0">
                        <a:solidFill>
                          <a:schemeClr val="bg1"/>
                        </a:solidFill>
                        <a:effectLst/>
                        <a:latin typeface="+mn-lt"/>
                      </a:endParaRPr>
                    </a:p>
                  </a:txBody>
                  <a:tcPr marL="91391" marR="182781" marT="54838" marB="548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627963">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mj-lt"/>
                        </a:rPr>
                        <a:t>Great West </a:t>
                      </a:r>
                    </a:p>
                    <a:p>
                      <a:pPr marL="0" marR="0" lvl="0" indent="0" algn="ctr"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mj-lt"/>
                        </a:rPr>
                        <a:t>Road </a:t>
                      </a:r>
                    </a:p>
                  </a:txBody>
                  <a:tcPr marL="6207" marR="6207" marT="6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chemeClr val="bg1"/>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buNone/>
                      </a:pPr>
                      <a:endParaRPr lang="en-GB" sz="1100" b="1" dirty="0">
                        <a:solidFill>
                          <a:schemeClr val="bg1"/>
                        </a:solidFill>
                        <a:effectLst/>
                        <a:latin typeface="+mn-lt"/>
                      </a:endParaRPr>
                    </a:p>
                  </a:txBody>
                  <a:tcPr marL="91391" marR="182781" marT="54838" marB="548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05026233"/>
                  </a:ext>
                </a:extLst>
              </a:tr>
              <a:tr h="611454">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mj-lt"/>
                        </a:rPr>
                        <a:t>Feltham</a:t>
                      </a:r>
                    </a:p>
                  </a:txBody>
                  <a:tcPr marL="6207" marR="6207" marT="6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chemeClr val="bg1"/>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buNone/>
                      </a:pPr>
                      <a:endParaRPr lang="en-GB" sz="1100" b="1" dirty="0">
                        <a:solidFill>
                          <a:schemeClr val="bg1"/>
                        </a:solidFill>
                        <a:effectLst/>
                        <a:latin typeface="+mn-lt"/>
                      </a:endParaRPr>
                    </a:p>
                  </a:txBody>
                  <a:tcPr marL="91391" marR="182781" marT="54838" marB="548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776415512"/>
                  </a:ext>
                </a:extLst>
              </a:tr>
              <a:tr h="611454">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00" b="1" i="0" u="none" strike="noStrike" kern="1200" dirty="0">
                          <a:solidFill>
                            <a:schemeClr val="tx1"/>
                          </a:solidFill>
                          <a:effectLst/>
                          <a:latin typeface="+mj-lt"/>
                          <a:ea typeface="+mn-ea"/>
                          <a:cs typeface="+mn-cs"/>
                        </a:rPr>
                        <a:t>Chiswick </a:t>
                      </a: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chemeClr val="bg1"/>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buNone/>
                      </a:pPr>
                      <a:endParaRPr lang="en-GB" sz="1100" b="1" dirty="0">
                        <a:solidFill>
                          <a:schemeClr val="bg1"/>
                        </a:solidFill>
                        <a:effectLst/>
                        <a:latin typeface="+mn-lt"/>
                      </a:endParaRPr>
                    </a:p>
                  </a:txBody>
                  <a:tcPr marL="91391" marR="182781" marT="54838" marB="548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206" marR="6206" marT="6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6269648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20167" y="814093"/>
            <a:ext cx="6034685" cy="306730"/>
          </a:xfrm>
        </p:spPr>
        <p:txBody>
          <a:bodyPr/>
          <a:lstStyle/>
          <a:p>
            <a:r>
              <a:rPr lang="en-GB" dirty="0"/>
              <a:t>Positive themes or ongoing issues</a:t>
            </a:r>
          </a:p>
        </p:txBody>
      </p:sp>
      <p:sp>
        <p:nvSpPr>
          <p:cNvPr id="2" name="Slide Number Placeholder 1"/>
          <p:cNvSpPr>
            <a:spLocks noGrp="1"/>
          </p:cNvSpPr>
          <p:nvPr>
            <p:ph type="sldNum" sz="quarter" idx="12"/>
          </p:nvPr>
        </p:nvSpPr>
        <p:spPr>
          <a:xfrm>
            <a:off x="5826430" y="344528"/>
            <a:ext cx="581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623621B5-2799-17F2-5527-67C8DD7B9F64}"/>
              </a:ext>
            </a:extLst>
          </p:cNvPr>
          <p:cNvSpPr txBox="1"/>
          <p:nvPr/>
        </p:nvSpPr>
        <p:spPr>
          <a:xfrm>
            <a:off x="318749" y="1139677"/>
            <a:ext cx="5976000" cy="938719"/>
          </a:xfrm>
          <a:prstGeom prst="rect">
            <a:avLst/>
          </a:prstGeom>
          <a:noFill/>
        </p:spPr>
        <p:txBody>
          <a:bodyPr wrap="square">
            <a:spAutoFit/>
          </a:bodyPr>
          <a:lstStyle/>
          <a:p>
            <a:pPr>
              <a:buNone/>
            </a:pPr>
            <a:r>
              <a:rPr lang="en-US" sz="1100" dirty="0"/>
              <a:t>To gain a better understanding of patients' experiences at GP practices, we reviewed the top four positive themes and the top four ongoing issues across all GP responses. Each survey that was collected was reviewed, and four key themes were identified. These reflect the areas of service that are most important to patients, as shown below.</a:t>
            </a:r>
          </a:p>
        </p:txBody>
      </p:sp>
      <p:graphicFrame>
        <p:nvGraphicFramePr>
          <p:cNvPr id="9" name="Table 19">
            <a:extLst>
              <a:ext uri="{FF2B5EF4-FFF2-40B4-BE49-F238E27FC236}">
                <a16:creationId xmlns:a16="http://schemas.microsoft.com/office/drawing/2014/main" id="{BECF028C-D232-4EA7-C277-F6B359F7F801}"/>
              </a:ext>
            </a:extLst>
          </p:cNvPr>
          <p:cNvGraphicFramePr>
            <a:graphicFrameLocks noGrp="1"/>
          </p:cNvGraphicFramePr>
          <p:nvPr>
            <p:extLst>
              <p:ext uri="{D42A27DB-BD31-4B8C-83A1-F6EECF244321}">
                <p14:modId xmlns:p14="http://schemas.microsoft.com/office/powerpoint/2010/main" val="1360716011"/>
              </p:ext>
            </p:extLst>
          </p:nvPr>
        </p:nvGraphicFramePr>
        <p:xfrm>
          <a:off x="387908" y="2288332"/>
          <a:ext cx="2918841" cy="3919964"/>
        </p:xfrm>
        <a:graphic>
          <a:graphicData uri="http://schemas.openxmlformats.org/drawingml/2006/table">
            <a:tbl>
              <a:tblPr firstRow="1" bandRow="1">
                <a:tableStyleId>{21E4AEA4-8DFA-4A89-87EB-49C32662AFE0}</a:tableStyleId>
              </a:tblPr>
              <a:tblGrid>
                <a:gridCol w="1664919">
                  <a:extLst>
                    <a:ext uri="{9D8B030D-6E8A-4147-A177-3AD203B41FA5}">
                      <a16:colId xmlns:a16="http://schemas.microsoft.com/office/drawing/2014/main" val="3774026714"/>
                    </a:ext>
                  </a:extLst>
                </a:gridCol>
                <a:gridCol w="1253922">
                  <a:extLst>
                    <a:ext uri="{9D8B030D-6E8A-4147-A177-3AD203B41FA5}">
                      <a16:colId xmlns:a16="http://schemas.microsoft.com/office/drawing/2014/main" val="1004199080"/>
                    </a:ext>
                  </a:extLst>
                </a:gridCol>
              </a:tblGrid>
              <a:tr h="970101">
                <a:tc>
                  <a:txBody>
                    <a:bodyPr/>
                    <a:lstStyle/>
                    <a:p>
                      <a:pPr algn="l"/>
                      <a:r>
                        <a:rPr lang="en-GB" sz="1200" dirty="0"/>
                        <a:t>Top 4 positive themes</a:t>
                      </a:r>
                    </a:p>
                  </a:txBody>
                  <a:tcPr marL="89339" marR="89339" marT="44636" marB="44636" anchor="ctr"/>
                </a:tc>
                <a:tc>
                  <a:txBody>
                    <a:bodyPr/>
                    <a:lstStyle/>
                    <a:p>
                      <a:pPr algn="l"/>
                      <a:r>
                        <a:rPr lang="en-GB" sz="1200" dirty="0"/>
                        <a:t>Total count and % of positive  reviews</a:t>
                      </a:r>
                    </a:p>
                  </a:txBody>
                  <a:tcPr marL="89339" marR="89339" marT="44636" marB="44636" anchor="ctr"/>
                </a:tc>
                <a:extLst>
                  <a:ext uri="{0D108BD9-81ED-4DB2-BD59-A6C34878D82A}">
                    <a16:rowId xmlns:a16="http://schemas.microsoft.com/office/drawing/2014/main" val="2938287008"/>
                  </a:ext>
                </a:extLst>
              </a:tr>
              <a:tr h="749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Service quality </a:t>
                      </a:r>
                    </a:p>
                  </a:txBody>
                  <a:tcPr marL="89339" marR="89339" marT="44636" marB="44636" anchor="ctr"/>
                </a:tc>
                <a:tc>
                  <a:txBody>
                    <a:bodyPr/>
                    <a:lstStyle/>
                    <a:p>
                      <a:pPr algn="ctr"/>
                      <a:r>
                        <a:rPr lang="en-GB" sz="1200" dirty="0">
                          <a:solidFill>
                            <a:schemeClr val="tx1"/>
                          </a:solidFill>
                        </a:rPr>
                        <a:t>76 (33%)</a:t>
                      </a:r>
                    </a:p>
                  </a:txBody>
                  <a:tcPr marL="89339" marR="89339" marT="44636" marB="44636" anchor="ctr"/>
                </a:tc>
                <a:extLst>
                  <a:ext uri="{0D108BD9-81ED-4DB2-BD59-A6C34878D82A}">
                    <a16:rowId xmlns:a16="http://schemas.microsoft.com/office/drawing/2014/main" val="903966664"/>
                  </a:ext>
                </a:extLst>
              </a:tr>
              <a:tr h="749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Emergency appointment availability </a:t>
                      </a:r>
                    </a:p>
                  </a:txBody>
                  <a:tcPr marL="89339" marR="89339" marT="44636" marB="44636" anchor="ctr"/>
                </a:tc>
                <a:tc>
                  <a:txBody>
                    <a:bodyPr/>
                    <a:lstStyle/>
                    <a:p>
                      <a:pPr algn="ctr"/>
                      <a:r>
                        <a:rPr lang="en-GB" sz="1200" dirty="0">
                          <a:solidFill>
                            <a:schemeClr val="tx1"/>
                          </a:solidFill>
                        </a:rPr>
                        <a:t>75 (32%)</a:t>
                      </a:r>
                    </a:p>
                  </a:txBody>
                  <a:tcPr marL="89339" marR="89339" marT="44636" marB="44636" anchor="ctr"/>
                </a:tc>
                <a:extLst>
                  <a:ext uri="{0D108BD9-81ED-4DB2-BD59-A6C34878D82A}">
                    <a16:rowId xmlns:a16="http://schemas.microsoft.com/office/drawing/2014/main" val="3948277496"/>
                  </a:ext>
                </a:extLst>
              </a:tr>
              <a:tr h="702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Staff attitudes </a:t>
                      </a:r>
                    </a:p>
                  </a:txBody>
                  <a:tcPr marL="89339" marR="89339" marT="44636" marB="44636" anchor="ctr">
                    <a:solidFill>
                      <a:srgbClr val="D9E8CB"/>
                    </a:solidFill>
                  </a:tcPr>
                </a:tc>
                <a:tc>
                  <a:txBody>
                    <a:bodyPr/>
                    <a:lstStyle/>
                    <a:p>
                      <a:pPr algn="ctr"/>
                      <a:r>
                        <a:rPr lang="en-GB" sz="1200" dirty="0">
                          <a:solidFill>
                            <a:schemeClr val="tx1"/>
                          </a:solidFill>
                        </a:rPr>
                        <a:t>54 (23%)</a:t>
                      </a:r>
                    </a:p>
                  </a:txBody>
                  <a:tcPr marL="89339" marR="89339" marT="44636" marB="44636" anchor="ctr"/>
                </a:tc>
                <a:extLst>
                  <a:ext uri="{0D108BD9-81ED-4DB2-BD59-A6C34878D82A}">
                    <a16:rowId xmlns:a16="http://schemas.microsoft.com/office/drawing/2014/main" val="3886334943"/>
                  </a:ext>
                </a:extLst>
              </a:tr>
              <a:tr h="749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Support for long-term conditions </a:t>
                      </a:r>
                    </a:p>
                  </a:txBody>
                  <a:tcPr marL="89339" marR="89339" marT="44636" marB="44636" anchor="ctr"/>
                </a:tc>
                <a:tc>
                  <a:txBody>
                    <a:bodyPr/>
                    <a:lstStyle/>
                    <a:p>
                      <a:pPr algn="ctr"/>
                      <a:r>
                        <a:rPr lang="en-GB" sz="1200" dirty="0">
                          <a:solidFill>
                            <a:schemeClr val="tx1"/>
                          </a:solidFill>
                        </a:rPr>
                        <a:t>23 (10%)</a:t>
                      </a:r>
                    </a:p>
                  </a:txBody>
                  <a:tcPr marL="89339" marR="89339" marT="44636" marB="44636" anchor="ctr"/>
                </a:tc>
                <a:extLst>
                  <a:ext uri="{0D108BD9-81ED-4DB2-BD59-A6C34878D82A}">
                    <a16:rowId xmlns:a16="http://schemas.microsoft.com/office/drawing/2014/main" val="3685888731"/>
                  </a:ext>
                </a:extLst>
              </a:tr>
            </a:tbl>
          </a:graphicData>
        </a:graphic>
      </p:graphicFrame>
      <p:graphicFrame>
        <p:nvGraphicFramePr>
          <p:cNvPr id="10" name="Table 9">
            <a:extLst>
              <a:ext uri="{FF2B5EF4-FFF2-40B4-BE49-F238E27FC236}">
                <a16:creationId xmlns:a16="http://schemas.microsoft.com/office/drawing/2014/main" id="{7E32F7A4-5B81-AEBB-4B2B-1DC08FD723A6}"/>
              </a:ext>
            </a:extLst>
          </p:cNvPr>
          <p:cNvGraphicFramePr>
            <a:graphicFrameLocks noGrp="1"/>
          </p:cNvGraphicFramePr>
          <p:nvPr>
            <p:extLst>
              <p:ext uri="{D42A27DB-BD31-4B8C-83A1-F6EECF244321}">
                <p14:modId xmlns:p14="http://schemas.microsoft.com/office/powerpoint/2010/main" val="590166395"/>
              </p:ext>
            </p:extLst>
          </p:nvPr>
        </p:nvGraphicFramePr>
        <p:xfrm>
          <a:off x="3429001" y="2288333"/>
          <a:ext cx="3075682" cy="3796207"/>
        </p:xfrm>
        <a:graphic>
          <a:graphicData uri="http://schemas.openxmlformats.org/drawingml/2006/table">
            <a:tbl>
              <a:tblPr firstRow="1" bandRow="1">
                <a:tableStyleId>{5C22544A-7EE6-4342-B048-85BDC9FD1C3A}</a:tableStyleId>
              </a:tblPr>
              <a:tblGrid>
                <a:gridCol w="1368222">
                  <a:extLst>
                    <a:ext uri="{9D8B030D-6E8A-4147-A177-3AD203B41FA5}">
                      <a16:colId xmlns:a16="http://schemas.microsoft.com/office/drawing/2014/main" val="3774026714"/>
                    </a:ext>
                  </a:extLst>
                </a:gridCol>
                <a:gridCol w="1707460">
                  <a:extLst>
                    <a:ext uri="{9D8B030D-6E8A-4147-A177-3AD203B41FA5}">
                      <a16:colId xmlns:a16="http://schemas.microsoft.com/office/drawing/2014/main" val="1004199080"/>
                    </a:ext>
                  </a:extLst>
                </a:gridCol>
              </a:tblGrid>
              <a:tr h="968069">
                <a:tc>
                  <a:txBody>
                    <a:bodyPr/>
                    <a:lstStyle/>
                    <a:p>
                      <a:r>
                        <a:rPr lang="en-GB" sz="1100" dirty="0"/>
                        <a:t>Top 4 ongoing issues</a:t>
                      </a:r>
                    </a:p>
                  </a:txBody>
                  <a:tcPr marL="86519" marR="86519" marT="43235" marB="43235" anchor="ctr"/>
                </a:tc>
                <a:tc>
                  <a:txBody>
                    <a:bodyPr/>
                    <a:lstStyle/>
                    <a:p>
                      <a:r>
                        <a:rPr lang="en-GB" sz="1100" dirty="0"/>
                        <a:t>Total count and % of emerging and ongoing issues</a:t>
                      </a:r>
                    </a:p>
                  </a:txBody>
                  <a:tcPr marL="86519" marR="86519" marT="43235" marB="43235" anchor="ctr"/>
                </a:tc>
                <a:extLst>
                  <a:ext uri="{0D108BD9-81ED-4DB2-BD59-A6C34878D82A}">
                    <a16:rowId xmlns:a16="http://schemas.microsoft.com/office/drawing/2014/main" val="2938287008"/>
                  </a:ext>
                </a:extLst>
              </a:tr>
              <a:tr h="79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Lack of availability of routine appointments </a:t>
                      </a:r>
                    </a:p>
                  </a:txBody>
                  <a:tcPr marL="86519" marR="86519" marT="43235" marB="43235" anchor="ctr"/>
                </a:tc>
                <a:tc>
                  <a:txBody>
                    <a:bodyPr/>
                    <a:lstStyle/>
                    <a:p>
                      <a:pPr algn="ctr"/>
                      <a:r>
                        <a:rPr lang="en-GB" sz="1100" dirty="0">
                          <a:solidFill>
                            <a:schemeClr val="tx1"/>
                          </a:solidFill>
                        </a:rPr>
                        <a:t>64 (28%)</a:t>
                      </a:r>
                    </a:p>
                  </a:txBody>
                  <a:tcPr marL="86519" marR="86519" marT="43235" marB="43235" anchor="ctr"/>
                </a:tc>
                <a:extLst>
                  <a:ext uri="{0D108BD9-81ED-4DB2-BD59-A6C34878D82A}">
                    <a16:rowId xmlns:a16="http://schemas.microsoft.com/office/drawing/2014/main" val="205750614"/>
                  </a:ext>
                </a:extLst>
              </a:tr>
              <a:tr h="665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Appointment waiting times – to be seen</a:t>
                      </a:r>
                    </a:p>
                  </a:txBody>
                  <a:tcPr marL="86519" marR="86519" marT="43235" marB="43235" anchor="ctr"/>
                </a:tc>
                <a:tc>
                  <a:txBody>
                    <a:bodyPr/>
                    <a:lstStyle/>
                    <a:p>
                      <a:pPr algn="ctr"/>
                      <a:r>
                        <a:rPr lang="en-GB" sz="1100" dirty="0">
                          <a:solidFill>
                            <a:schemeClr val="tx1"/>
                          </a:solidFill>
                        </a:rPr>
                        <a:t>47 (20%)</a:t>
                      </a:r>
                    </a:p>
                  </a:txBody>
                  <a:tcPr marL="86519" marR="86519" marT="43235" marB="43235" anchor="ctr"/>
                </a:tc>
                <a:extLst>
                  <a:ext uri="{0D108BD9-81ED-4DB2-BD59-A6C34878D82A}">
                    <a16:rowId xmlns:a16="http://schemas.microsoft.com/office/drawing/2014/main" val="1394942737"/>
                  </a:ext>
                </a:extLst>
              </a:tr>
              <a:tr h="54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Communication with patients </a:t>
                      </a:r>
                    </a:p>
                  </a:txBody>
                  <a:tcPr marL="86519" marR="86519" marT="43235" marB="43235" anchor="ctr"/>
                </a:tc>
                <a:tc>
                  <a:txBody>
                    <a:bodyPr/>
                    <a:lstStyle/>
                    <a:p>
                      <a:pPr algn="ctr"/>
                      <a:r>
                        <a:rPr lang="en-GB" sz="1100" dirty="0">
                          <a:solidFill>
                            <a:schemeClr val="tx1"/>
                          </a:solidFill>
                        </a:rPr>
                        <a:t>22 (10%)</a:t>
                      </a:r>
                    </a:p>
                  </a:txBody>
                  <a:tcPr marL="86519" marR="86519" marT="43235" marB="43235" anchor="ctr"/>
                </a:tc>
                <a:extLst>
                  <a:ext uri="{0D108BD9-81ED-4DB2-BD59-A6C34878D82A}">
                    <a16:rowId xmlns:a16="http://schemas.microsoft.com/office/drawing/2014/main" val="3886334943"/>
                  </a:ext>
                </a:extLst>
              </a:tr>
              <a:tr h="823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Telephone accessibility </a:t>
                      </a:r>
                    </a:p>
                  </a:txBody>
                  <a:tcPr marL="86519" marR="86519" marT="43235" marB="43235" anchor="ctr">
                    <a:solidFill>
                      <a:srgbClr val="FAE8EF"/>
                    </a:solidFill>
                  </a:tcPr>
                </a:tc>
                <a:tc>
                  <a:txBody>
                    <a:bodyPr/>
                    <a:lstStyle/>
                    <a:p>
                      <a:pPr algn="ctr"/>
                      <a:r>
                        <a:rPr lang="en-GB" sz="1100" dirty="0">
                          <a:solidFill>
                            <a:schemeClr val="tx1"/>
                          </a:solidFill>
                        </a:rPr>
                        <a:t>20 (9%)</a:t>
                      </a:r>
                    </a:p>
                  </a:txBody>
                  <a:tcPr marL="86519" marR="86519" marT="43235" marB="43235" anchor="ctr"/>
                </a:tc>
                <a:extLst>
                  <a:ext uri="{0D108BD9-81ED-4DB2-BD59-A6C34878D82A}">
                    <a16:rowId xmlns:a16="http://schemas.microsoft.com/office/drawing/2014/main" val="3685888731"/>
                  </a:ext>
                </a:extLst>
              </a:tr>
            </a:tbl>
          </a:graphicData>
        </a:graphic>
      </p:graphicFrame>
    </p:spTree>
    <p:extLst>
      <p:ext uri="{BB962C8B-B14F-4D97-AF65-F5344CB8AC3E}">
        <p14:creationId xmlns:p14="http://schemas.microsoft.com/office/powerpoint/2010/main" val="111521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8B66E0A-F599-531B-3F37-F07D64055111}"/>
              </a:ext>
            </a:extLst>
          </p:cNvPr>
          <p:cNvSpPr txBox="1"/>
          <p:nvPr/>
        </p:nvSpPr>
        <p:spPr>
          <a:xfrm>
            <a:off x="387782" y="747403"/>
            <a:ext cx="6214376"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C6B"/>
                </a:solidFill>
                <a:effectLst/>
                <a:uLnTx/>
                <a:uFillTx/>
                <a:latin typeface="Poppins"/>
                <a:ea typeface="+mn-ea"/>
                <a:cs typeface="+mn-cs"/>
              </a:rPr>
              <a:t>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Below is a list of recommendations for GP practices in Hounslow based on the findings in this section.</a:t>
            </a:r>
          </a:p>
        </p:txBody>
      </p:sp>
      <p:sp>
        <p:nvSpPr>
          <p:cNvPr id="16" name="Rectangle 15">
            <a:extLst>
              <a:ext uri="{FF2B5EF4-FFF2-40B4-BE49-F238E27FC236}">
                <a16:creationId xmlns:a16="http://schemas.microsoft.com/office/drawing/2014/main" id="{9779B4CB-F6A7-BCF2-B135-A45F7272FB59}"/>
              </a:ext>
            </a:extLst>
          </p:cNvPr>
          <p:cNvSpPr/>
          <p:nvPr/>
        </p:nvSpPr>
        <p:spPr>
          <a:xfrm>
            <a:off x="432400" y="1823876"/>
            <a:ext cx="6092792" cy="21159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1" name="Rectangle 20">
            <a:extLst>
              <a:ext uri="{FF2B5EF4-FFF2-40B4-BE49-F238E27FC236}">
                <a16:creationId xmlns:a16="http://schemas.microsoft.com/office/drawing/2014/main" id="{4820832C-C6C3-1BA2-2BAD-7949029ACCEB}"/>
              </a:ext>
            </a:extLst>
          </p:cNvPr>
          <p:cNvSpPr/>
          <p:nvPr/>
        </p:nvSpPr>
        <p:spPr>
          <a:xfrm>
            <a:off x="412708" y="4051446"/>
            <a:ext cx="6082097" cy="15156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50000"/>
              </a:lnSpc>
              <a:spcBef>
                <a:spcPts val="0"/>
              </a:spcBef>
              <a:spcAft>
                <a:spcPts val="0"/>
              </a:spcAft>
              <a:buClrTx/>
              <a:buSzTx/>
              <a:tabLst/>
              <a:defRPr/>
            </a:pPr>
            <a:r>
              <a:rPr lang="en-GB" sz="1200" dirty="0">
                <a:solidFill>
                  <a:schemeClr val="tx1"/>
                </a:solidFill>
                <a:latin typeface="Poppins Light"/>
              </a:rPr>
              <a:t>1. Use digital screens in waiting areas to display approximate wait times</a:t>
            </a:r>
            <a:br>
              <a:rPr lang="en-GB" sz="1200" dirty="0">
                <a:solidFill>
                  <a:schemeClr val="tx1"/>
                </a:solidFill>
                <a:latin typeface="Poppins Light"/>
              </a:rPr>
            </a:br>
            <a:r>
              <a:rPr lang="en-GB" sz="1200" dirty="0">
                <a:solidFill>
                  <a:schemeClr val="tx1"/>
                </a:solidFill>
                <a:latin typeface="Poppins Light"/>
              </a:rPr>
              <a:t>for patients.</a:t>
            </a:r>
          </a:p>
          <a:p>
            <a:pPr marR="0" lvl="0" algn="l" defTabSz="914400" rtl="0" eaLnBrk="1" fontAlgn="auto" latinLnBrk="0" hangingPunct="1">
              <a:lnSpc>
                <a:spcPct val="150000"/>
              </a:lnSpc>
              <a:spcBef>
                <a:spcPts val="0"/>
              </a:spcBef>
              <a:spcAft>
                <a:spcPts val="0"/>
              </a:spcAft>
              <a:buClrTx/>
              <a:buSzTx/>
              <a:tabLst/>
              <a:defRPr/>
            </a:pPr>
            <a:r>
              <a:rPr lang="en-GB" sz="1200" dirty="0">
                <a:solidFill>
                  <a:schemeClr val="tx1"/>
                </a:solidFill>
                <a:latin typeface="Poppins Light"/>
              </a:rPr>
              <a:t>2. </a:t>
            </a:r>
            <a:r>
              <a:rPr kumimoji="0" lang="en-GB" sz="1200" b="0" i="0" u="none" strike="noStrike" kern="1200" cap="none" spc="0" normalizeH="0" baseline="0" noProof="0" dirty="0">
                <a:ln>
                  <a:noFill/>
                </a:ln>
                <a:solidFill>
                  <a:schemeClr val="tx1"/>
                </a:solidFill>
                <a:effectLst/>
                <a:uLnTx/>
                <a:uFillTx/>
                <a:latin typeface="Poppins Light"/>
                <a:ea typeface="+mn-ea"/>
                <a:cs typeface="+mn-cs"/>
              </a:rPr>
              <a:t>Optimise </a:t>
            </a:r>
            <a:r>
              <a:rPr lang="en-GB" sz="1200" dirty="0">
                <a:solidFill>
                  <a:schemeClr val="tx1"/>
                </a:solidFill>
                <a:latin typeface="Poppins Light"/>
              </a:rPr>
              <a:t>appointment scheduling to reduce unnecessary delays.</a:t>
            </a:r>
            <a:endParaRPr kumimoji="0" lang="en-GB" sz="1200" b="0" i="0" u="none" strike="noStrike" kern="1200" cap="none" spc="0" normalizeH="0" baseline="0" noProof="0" dirty="0">
              <a:ln>
                <a:noFill/>
              </a:ln>
              <a:solidFill>
                <a:schemeClr val="tx1"/>
              </a:solidFill>
              <a:effectLst/>
              <a:uLnTx/>
              <a:uFillTx/>
              <a:latin typeface="Poppins Light"/>
              <a:ea typeface="+mn-ea"/>
              <a:cs typeface="+mn-cs"/>
            </a:endParaRPr>
          </a:p>
        </p:txBody>
      </p:sp>
      <p:sp>
        <p:nvSpPr>
          <p:cNvPr id="23" name="Rectangle 22">
            <a:extLst>
              <a:ext uri="{FF2B5EF4-FFF2-40B4-BE49-F238E27FC236}">
                <a16:creationId xmlns:a16="http://schemas.microsoft.com/office/drawing/2014/main" id="{870370EE-B212-AF63-C9B8-491464A4847F}"/>
              </a:ext>
            </a:extLst>
          </p:cNvPr>
          <p:cNvSpPr/>
          <p:nvPr/>
        </p:nvSpPr>
        <p:spPr>
          <a:xfrm>
            <a:off x="432399" y="5657214"/>
            <a:ext cx="6014815" cy="22899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50000"/>
              </a:lnSpc>
              <a:spcBef>
                <a:spcPts val="0"/>
              </a:spcBef>
              <a:spcAft>
                <a:spcPts val="0"/>
              </a:spcAft>
              <a:buClrTx/>
              <a:buSzTx/>
              <a:tabLst/>
              <a:defRPr/>
            </a:pPr>
            <a:endParaRPr lang="en-US" sz="1200" dirty="0">
              <a:solidFill>
                <a:schemeClr val="tx1"/>
              </a:solidFill>
              <a:latin typeface="Poppins Light"/>
            </a:endParaRPr>
          </a:p>
          <a:p>
            <a:pPr marR="0" lvl="0" algn="l" defTabSz="914400" rtl="0" eaLnBrk="1" fontAlgn="auto" latinLnBrk="0" hangingPunct="1">
              <a:lnSpc>
                <a:spcPct val="150000"/>
              </a:lnSpc>
              <a:spcBef>
                <a:spcPts val="0"/>
              </a:spcBef>
              <a:spcAft>
                <a:spcPts val="0"/>
              </a:spcAft>
              <a:buClrTx/>
              <a:buSzTx/>
              <a:tabLst/>
              <a:defRPr/>
            </a:pPr>
            <a:r>
              <a:rPr lang="en-US" sz="1200" dirty="0">
                <a:solidFill>
                  <a:schemeClr val="tx1"/>
                </a:solidFill>
                <a:latin typeface="Poppins Light"/>
              </a:rPr>
              <a:t>1.  Provide online and easy read materials on health issues when patients are diagnosed.</a:t>
            </a:r>
          </a:p>
          <a:p>
            <a:pPr marR="0" lvl="0" algn="l" defTabSz="914400" rtl="0" eaLnBrk="1" fontAlgn="auto" latinLnBrk="0" hangingPunct="1">
              <a:lnSpc>
                <a:spcPct val="150000"/>
              </a:lnSpc>
              <a:spcBef>
                <a:spcPts val="0"/>
              </a:spcBef>
              <a:spcAft>
                <a:spcPts val="0"/>
              </a:spcAft>
              <a:buClrTx/>
              <a:buSzTx/>
              <a:tabLst/>
              <a:defRPr/>
            </a:pPr>
            <a:r>
              <a:rPr lang="en-US" sz="1200" dirty="0">
                <a:solidFill>
                  <a:schemeClr val="tx1"/>
                </a:solidFill>
                <a:latin typeface="Poppins Light"/>
              </a:rPr>
              <a:t>2. Utilise patient portals, letters and emails based on patient preferences to explain the next steps of treatment and care adequately.</a:t>
            </a:r>
          </a:p>
          <a:p>
            <a:pPr marR="0" lvl="0" algn="l" defTabSz="914400" rtl="0" eaLnBrk="1" fontAlgn="auto" latinLnBrk="0" hangingPunct="1">
              <a:lnSpc>
                <a:spcPct val="150000"/>
              </a:lnSpc>
              <a:spcBef>
                <a:spcPts val="0"/>
              </a:spcBef>
              <a:spcAft>
                <a:spcPts val="0"/>
              </a:spcAft>
              <a:buClrTx/>
              <a:buSzTx/>
              <a:tabLst/>
              <a:defRPr/>
            </a:pPr>
            <a:r>
              <a:rPr lang="en-US" sz="1200" dirty="0">
                <a:solidFill>
                  <a:schemeClr val="tx1"/>
                </a:solidFill>
                <a:latin typeface="Poppins Light"/>
              </a:rPr>
              <a:t>3. Explore automated systems to provide normal blood test results, to reassure healthy patients.</a:t>
            </a:r>
          </a:p>
        </p:txBody>
      </p:sp>
      <p:sp>
        <p:nvSpPr>
          <p:cNvPr id="4" name="TextBox 3">
            <a:extLst>
              <a:ext uri="{FF2B5EF4-FFF2-40B4-BE49-F238E27FC236}">
                <a16:creationId xmlns:a16="http://schemas.microsoft.com/office/drawing/2014/main" id="{395CB7B6-0309-2BBC-E64C-C2AF39E6A2BF}"/>
              </a:ext>
            </a:extLst>
          </p:cNvPr>
          <p:cNvSpPr txBox="1"/>
          <p:nvPr/>
        </p:nvSpPr>
        <p:spPr>
          <a:xfrm>
            <a:off x="401230" y="4094455"/>
            <a:ext cx="6070956" cy="3849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mj-lt"/>
                <a:ea typeface="+mn-ea"/>
                <a:cs typeface="+mn-cs"/>
              </a:rPr>
              <a:t>Appointment waiting times </a:t>
            </a:r>
          </a:p>
        </p:txBody>
      </p:sp>
      <p:sp>
        <p:nvSpPr>
          <p:cNvPr id="5" name="Rectangle 4">
            <a:extLst>
              <a:ext uri="{FF2B5EF4-FFF2-40B4-BE49-F238E27FC236}">
                <a16:creationId xmlns:a16="http://schemas.microsoft.com/office/drawing/2014/main" id="{F0963A59-7E6A-9334-0C8C-F813DED58517}"/>
              </a:ext>
            </a:extLst>
          </p:cNvPr>
          <p:cNvSpPr/>
          <p:nvPr/>
        </p:nvSpPr>
        <p:spPr>
          <a:xfrm>
            <a:off x="418096" y="8082181"/>
            <a:ext cx="6029118" cy="15324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schemeClr val="tx1"/>
              </a:solidFill>
              <a:effectLst/>
              <a:uLnTx/>
              <a:uFillTx/>
              <a:latin typeface="Poppins Ligh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chemeClr val="tx1"/>
                </a:solidFill>
                <a:effectLst/>
                <a:uLnTx/>
                <a:uFillTx/>
                <a:latin typeface="Poppins Light"/>
                <a:ea typeface="+mn-ea"/>
                <a:cs typeface="+mn-cs"/>
              </a:rPr>
              <a:t>Improve current call-back system, to provide alternative options for patients who cannot wait in the queue.</a:t>
            </a:r>
          </a:p>
          <a:p>
            <a:pPr marL="342900" lvl="0" indent="-342900" eaLnBrk="1" fontAlgn="auto" hangingPunct="1">
              <a:lnSpc>
                <a:spcPct val="150000"/>
              </a:lnSpc>
              <a:spcBef>
                <a:spcPts val="0"/>
              </a:spcBef>
              <a:spcAft>
                <a:spcPts val="0"/>
              </a:spcAft>
              <a:buFontTx/>
              <a:buAutoNum type="arabicPeriod"/>
              <a:defRPr/>
            </a:pPr>
            <a:r>
              <a:rPr lang="en-US" sz="1200" dirty="0">
                <a:solidFill>
                  <a:schemeClr val="tx1"/>
                </a:solidFill>
                <a:latin typeface="Poppins Light"/>
              </a:rPr>
              <a:t>Outline to patients the busy</a:t>
            </a:r>
            <a:r>
              <a:rPr lang="en-US" sz="1200" dirty="0">
                <a:solidFill>
                  <a:schemeClr val="tx1"/>
                </a:solidFill>
              </a:rPr>
              <a:t> periods for calls and provide alternative options such as online consultation forms.</a:t>
            </a:r>
            <a:endParaRPr kumimoji="0" lang="en-US" sz="1200" b="0" i="0" u="none" strike="noStrike" kern="1200" cap="none" spc="0" normalizeH="0" baseline="0" noProof="0" dirty="0">
              <a:ln>
                <a:noFill/>
              </a:ln>
              <a:solidFill>
                <a:schemeClr val="tx1"/>
              </a:solidFill>
              <a:effectLst/>
              <a:uLnTx/>
              <a:uFillTx/>
              <a:latin typeface="Poppins Light"/>
              <a:ea typeface="+mn-ea"/>
              <a:cs typeface="+mn-cs"/>
            </a:endParaRPr>
          </a:p>
        </p:txBody>
      </p:sp>
      <p:sp>
        <p:nvSpPr>
          <p:cNvPr id="7" name="Slide Number Placeholder 4">
            <a:extLst>
              <a:ext uri="{FF2B5EF4-FFF2-40B4-BE49-F238E27FC236}">
                <a16:creationId xmlns:a16="http://schemas.microsoft.com/office/drawing/2014/main" id="{512225AB-B410-7213-ED58-13DE51225459}"/>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17" name="TextBox 16">
            <a:extLst>
              <a:ext uri="{FF2B5EF4-FFF2-40B4-BE49-F238E27FC236}">
                <a16:creationId xmlns:a16="http://schemas.microsoft.com/office/drawing/2014/main" id="{64F2ABD2-5DAF-7D7F-FF2F-681E4C5E196A}"/>
              </a:ext>
            </a:extLst>
          </p:cNvPr>
          <p:cNvSpPr txBox="1"/>
          <p:nvPr/>
        </p:nvSpPr>
        <p:spPr>
          <a:xfrm>
            <a:off x="387782" y="5728948"/>
            <a:ext cx="5575841" cy="3849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C6B"/>
                </a:solidFill>
                <a:effectLst/>
                <a:uLnTx/>
                <a:uFillTx/>
                <a:latin typeface="+mj-lt"/>
                <a:ea typeface="+mn-ea"/>
                <a:cs typeface="+mn-cs"/>
              </a:rPr>
              <a:t>Communication between staff and service users</a:t>
            </a:r>
            <a:endParaRPr kumimoji="0" lang="en-GB" sz="1400" b="1" i="0" u="none" strike="noStrike" kern="1200" cap="none" spc="0" normalizeH="0" baseline="0" noProof="0" dirty="0">
              <a:ln>
                <a:noFill/>
              </a:ln>
              <a:solidFill>
                <a:srgbClr val="004C6B"/>
              </a:solidFill>
              <a:effectLst/>
              <a:uLnTx/>
              <a:uFillTx/>
              <a:latin typeface="+mj-lt"/>
              <a:ea typeface="+mn-ea"/>
              <a:cs typeface="+mn-cs"/>
            </a:endParaRPr>
          </a:p>
        </p:txBody>
      </p:sp>
      <p:sp>
        <p:nvSpPr>
          <p:cNvPr id="24" name="TextBox 23">
            <a:extLst>
              <a:ext uri="{FF2B5EF4-FFF2-40B4-BE49-F238E27FC236}">
                <a16:creationId xmlns:a16="http://schemas.microsoft.com/office/drawing/2014/main" id="{90EEE6C2-F7A2-2344-5578-C70215148E84}"/>
              </a:ext>
            </a:extLst>
          </p:cNvPr>
          <p:cNvSpPr txBox="1"/>
          <p:nvPr/>
        </p:nvSpPr>
        <p:spPr>
          <a:xfrm>
            <a:off x="399306" y="1701285"/>
            <a:ext cx="6047909" cy="21590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mj-lt"/>
                <a:ea typeface="+mn-ea"/>
                <a:cs typeface="+mn-cs"/>
              </a:rPr>
              <a:t>Appointment availability</a:t>
            </a:r>
          </a:p>
          <a:p>
            <a:pPr marL="228600" indent="-228600" eaLnBrk="1" hangingPunct="1">
              <a:lnSpc>
                <a:spcPct val="150000"/>
              </a:lnSpc>
              <a:buAutoNum type="arabicPeriod"/>
            </a:pPr>
            <a:r>
              <a:rPr lang="en-GB" altLang="en-US" sz="1200" dirty="0">
                <a:cs typeface="Poppins Light"/>
              </a:rPr>
              <a:t>Utilise weekend appointments if offered by practices and relay this information to patients.</a:t>
            </a:r>
          </a:p>
          <a:p>
            <a:pPr marL="228600" indent="-228600" eaLnBrk="1" hangingPunct="1">
              <a:lnSpc>
                <a:spcPct val="150000"/>
              </a:lnSpc>
              <a:buAutoNum type="arabicPeriod"/>
            </a:pPr>
            <a:r>
              <a:rPr lang="en-GB" altLang="en-US" sz="1200" dirty="0">
                <a:cs typeface="Poppins Light"/>
              </a:rPr>
              <a:t>Promote self-care and pharmacy services for minor ailments to reduce non-urgent GP visits.</a:t>
            </a:r>
          </a:p>
          <a:p>
            <a:pPr marL="228600" indent="-228600" eaLnBrk="1" hangingPunct="1">
              <a:lnSpc>
                <a:spcPct val="150000"/>
              </a:lnSpc>
              <a:buAutoNum type="arabicPeriod"/>
            </a:pPr>
            <a:r>
              <a:rPr lang="en-GB" altLang="en-US" sz="1200" dirty="0">
                <a:cs typeface="Poppins Light"/>
              </a:rPr>
              <a:t>Provide residents with key information on the differences in criteria for emergency and standard appointments.</a:t>
            </a:r>
          </a:p>
        </p:txBody>
      </p:sp>
      <p:sp>
        <p:nvSpPr>
          <p:cNvPr id="2" name="TextBox 1">
            <a:extLst>
              <a:ext uri="{FF2B5EF4-FFF2-40B4-BE49-F238E27FC236}">
                <a16:creationId xmlns:a16="http://schemas.microsoft.com/office/drawing/2014/main" id="{5FA54F8A-8764-81D1-5D9B-1079C5ACD7F8}"/>
              </a:ext>
            </a:extLst>
          </p:cNvPr>
          <p:cNvSpPr txBox="1"/>
          <p:nvPr/>
        </p:nvSpPr>
        <p:spPr>
          <a:xfrm>
            <a:off x="454363" y="8055448"/>
            <a:ext cx="5503093" cy="3849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rgbClr val="004C6B"/>
                </a:solidFill>
                <a:latin typeface="+mj-lt"/>
              </a:rPr>
              <a:t>Telephone accessibility </a:t>
            </a:r>
            <a:endParaRPr kumimoji="0" lang="en-GB" sz="1400" b="1" i="0" u="none" strike="noStrike" kern="1200" cap="none" spc="0" normalizeH="0" baseline="0" noProof="0" dirty="0">
              <a:ln>
                <a:noFill/>
              </a:ln>
              <a:solidFill>
                <a:srgbClr val="004C6B"/>
              </a:solidFill>
              <a:effectLst/>
              <a:uLnTx/>
              <a:uFillTx/>
              <a:latin typeface="+mj-lt"/>
              <a:ea typeface="+mn-ea"/>
              <a:cs typeface="+mn-cs"/>
            </a:endParaRPr>
          </a:p>
        </p:txBody>
      </p:sp>
    </p:spTree>
    <p:extLst>
      <p:ext uri="{BB962C8B-B14F-4D97-AF65-F5344CB8AC3E}">
        <p14:creationId xmlns:p14="http://schemas.microsoft.com/office/powerpoint/2010/main" val="29325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3C8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A4B1B-DD45-C5A6-E0BD-7E47869AAF8E}"/>
              </a:ext>
            </a:extLst>
          </p:cNvPr>
          <p:cNvSpPr txBox="1"/>
          <p:nvPr/>
        </p:nvSpPr>
        <p:spPr>
          <a:xfrm>
            <a:off x="332656" y="769094"/>
            <a:ext cx="51125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a:ea typeface="+mn-ea"/>
                <a:cs typeface="+mn-cs"/>
              </a:rPr>
              <a:t>Equalities snapshot</a:t>
            </a:r>
          </a:p>
        </p:txBody>
      </p:sp>
      <p:sp>
        <p:nvSpPr>
          <p:cNvPr id="3" name="Rectangle 2">
            <a:extLst>
              <a:ext uri="{FF2B5EF4-FFF2-40B4-BE49-F238E27FC236}">
                <a16:creationId xmlns:a16="http://schemas.microsoft.com/office/drawing/2014/main" id="{D2C9CE0B-4F12-D8D8-4B90-AD1E5FEEE972}"/>
              </a:ext>
            </a:extLst>
          </p:cNvPr>
          <p:cNvSpPr/>
          <p:nvPr/>
        </p:nvSpPr>
        <p:spPr>
          <a:xfrm>
            <a:off x="420132" y="2599729"/>
            <a:ext cx="6106236" cy="126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4" name="TextBox 13">
            <a:extLst>
              <a:ext uri="{FF2B5EF4-FFF2-40B4-BE49-F238E27FC236}">
                <a16:creationId xmlns:a16="http://schemas.microsoft.com/office/drawing/2014/main" id="{98570A60-0618-B619-8946-7AAD0B688DF1}"/>
              </a:ext>
            </a:extLst>
          </p:cNvPr>
          <p:cNvSpPr txBox="1"/>
          <p:nvPr/>
        </p:nvSpPr>
        <p:spPr>
          <a:xfrm>
            <a:off x="1307614" y="2653129"/>
            <a:ext cx="4972768" cy="79162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Gender</a:t>
            </a:r>
          </a:p>
          <a:p>
            <a:pPr eaLnBrk="1" fontAlgn="auto" hangingPunct="1">
              <a:lnSpc>
                <a:spcPct val="150000"/>
              </a:lnSpc>
              <a:spcBef>
                <a:spcPts val="0"/>
              </a:spcBef>
              <a:spcAft>
                <a:spcPts val="0"/>
              </a:spcAft>
              <a:defRPr/>
            </a:pPr>
            <a:r>
              <a:rPr lang="en-GB" sz="1100" dirty="0">
                <a:solidFill>
                  <a:srgbClr val="004C6B"/>
                </a:solidFill>
                <a:latin typeface="Poppins Light"/>
                <a:cs typeface="Poppins Light"/>
              </a:rPr>
              <a:t>This quarter, women gave the highest percentage of positive reviews about their overall experience at 63.5%. </a:t>
            </a:r>
            <a:endParaRPr lang="en-GB" sz="1100" b="0" i="0" u="none" strike="noStrike" kern="1200" cap="none" spc="0" normalizeH="0" baseline="0" noProof="0" dirty="0">
              <a:ln>
                <a:noFill/>
              </a:ln>
              <a:solidFill>
                <a:srgbClr val="004C6B"/>
              </a:solidFill>
              <a:effectLst/>
              <a:uLnTx/>
              <a:uFillTx/>
              <a:latin typeface="Poppins Light"/>
              <a:cs typeface="Poppins Light"/>
            </a:endParaRPr>
          </a:p>
        </p:txBody>
      </p:sp>
      <p:sp>
        <p:nvSpPr>
          <p:cNvPr id="16" name="TextBox 15">
            <a:extLst>
              <a:ext uri="{FF2B5EF4-FFF2-40B4-BE49-F238E27FC236}">
                <a16:creationId xmlns:a16="http://schemas.microsoft.com/office/drawing/2014/main" id="{3A9EB77E-E885-9A13-7D00-11D849D6D029}"/>
              </a:ext>
            </a:extLst>
          </p:cNvPr>
          <p:cNvSpPr txBox="1"/>
          <p:nvPr/>
        </p:nvSpPr>
        <p:spPr>
          <a:xfrm>
            <a:off x="332656" y="1064568"/>
            <a:ext cx="61926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During our engagement we also asked residents to voluntarily share with us information about themselves such as gender, age, ethnicity etc. This allows us to understand whether there are differences in experience based on personal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A full demographics breakdown can be found in the appendix.</a:t>
            </a:r>
          </a:p>
        </p:txBody>
      </p:sp>
      <p:sp>
        <p:nvSpPr>
          <p:cNvPr id="17" name="Rectangle 16">
            <a:extLst>
              <a:ext uri="{FF2B5EF4-FFF2-40B4-BE49-F238E27FC236}">
                <a16:creationId xmlns:a16="http://schemas.microsoft.com/office/drawing/2014/main" id="{F29622F5-6B5E-6C14-3EDB-088B551B9015}"/>
              </a:ext>
            </a:extLst>
          </p:cNvPr>
          <p:cNvSpPr/>
          <p:nvPr/>
        </p:nvSpPr>
        <p:spPr>
          <a:xfrm>
            <a:off x="391735" y="4082330"/>
            <a:ext cx="6118936" cy="146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9" name="TextBox 18">
            <a:extLst>
              <a:ext uri="{FF2B5EF4-FFF2-40B4-BE49-F238E27FC236}">
                <a16:creationId xmlns:a16="http://schemas.microsoft.com/office/drawing/2014/main" id="{3F56776B-D840-A7F9-F115-53B3B916DD7D}"/>
              </a:ext>
            </a:extLst>
          </p:cNvPr>
          <p:cNvSpPr txBox="1"/>
          <p:nvPr/>
        </p:nvSpPr>
        <p:spPr>
          <a:xfrm>
            <a:off x="1412776" y="4137154"/>
            <a:ext cx="4972768" cy="150810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Age</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eaLnBrk="1" fontAlgn="auto" hangingPunct="1">
              <a:lnSpc>
                <a:spcPct val="150000"/>
              </a:lnSpc>
              <a:spcBef>
                <a:spcPts val="0"/>
              </a:spcBef>
              <a:spcAft>
                <a:spcPts val="0"/>
              </a:spcAft>
            </a:pPr>
            <a:r>
              <a:rPr lang="en-US" sz="1100" dirty="0">
                <a:solidFill>
                  <a:srgbClr val="004C6B"/>
                </a:solidFill>
                <a:latin typeface="Poppins Light"/>
              </a:rPr>
              <a:t>Patients aged 25-54 were the cohort that had the highest percentage of positive reviews combined at 65.6%. In contrast, those aged 75 and above gave the highest percentage of negative reviews, at 33.3%.</a:t>
            </a:r>
            <a:endParaRPr lang="en-GB" sz="11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normalizeH="0" baseline="0" noProof="0" dirty="0">
              <a:ln>
                <a:noFill/>
              </a:ln>
              <a:solidFill>
                <a:srgbClr val="004C6B"/>
              </a:solidFill>
              <a:effectLst/>
              <a:uLnTx/>
              <a:uFillTx/>
              <a:latin typeface="Poppins Light"/>
              <a:cs typeface="Poppins Light"/>
            </a:endParaRPr>
          </a:p>
        </p:txBody>
      </p:sp>
      <p:sp>
        <p:nvSpPr>
          <p:cNvPr id="20" name="Rectangle 19">
            <a:extLst>
              <a:ext uri="{FF2B5EF4-FFF2-40B4-BE49-F238E27FC236}">
                <a16:creationId xmlns:a16="http://schemas.microsoft.com/office/drawing/2014/main" id="{EC208EDE-F500-3722-DD89-F1D151DC35C2}"/>
              </a:ext>
            </a:extLst>
          </p:cNvPr>
          <p:cNvSpPr/>
          <p:nvPr/>
        </p:nvSpPr>
        <p:spPr>
          <a:xfrm>
            <a:off x="404435" y="5739876"/>
            <a:ext cx="6106236" cy="159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0510B81E-3586-D901-34FF-B4AE4253D87C}"/>
              </a:ext>
            </a:extLst>
          </p:cNvPr>
          <p:cNvSpPr txBox="1"/>
          <p:nvPr/>
        </p:nvSpPr>
        <p:spPr>
          <a:xfrm>
            <a:off x="1554446" y="5885430"/>
            <a:ext cx="4847536" cy="12994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Ethnicity</a:t>
            </a:r>
            <a:endParaRPr lang="en-GB" sz="1200" b="0" i="0" u="none" strike="noStrike" kern="1200" cap="none" spc="0" normalizeH="0" baseline="0" noProof="0" dirty="0">
              <a:ln>
                <a:noFill/>
              </a:ln>
              <a:solidFill>
                <a:srgbClr val="D83C8E"/>
              </a:solidFill>
              <a:effectLst/>
              <a:uLnTx/>
              <a:uFillTx/>
              <a:latin typeface="Poppins Light"/>
              <a:cs typeface="Poppins Light"/>
            </a:endParaRPr>
          </a:p>
          <a:p>
            <a:pPr>
              <a:lnSpc>
                <a:spcPct val="150000"/>
              </a:lnSpc>
              <a:spcBef>
                <a:spcPts val="0"/>
              </a:spcBef>
              <a:spcAft>
                <a:spcPts val="0"/>
              </a:spcAft>
              <a:defRPr/>
            </a:pPr>
            <a:r>
              <a:rPr lang="en-US" sz="1100" dirty="0"/>
              <a:t>Patients who identified as White English/Welsh/Scottish/Northern Irish/British gave the highest percentage of positive reviews, at 31.8%, while patients who identify as “Other” reported the highest percentage of negative reviews, at 22.2%.</a:t>
            </a:r>
            <a:endParaRPr lang="en-GB" sz="1100" dirty="0">
              <a:solidFill>
                <a:srgbClr val="004C6B"/>
              </a:solidFill>
              <a:latin typeface="Poppins Light"/>
            </a:endParaRPr>
          </a:p>
        </p:txBody>
      </p:sp>
      <p:sp>
        <p:nvSpPr>
          <p:cNvPr id="23" name="Rectangle 22">
            <a:extLst>
              <a:ext uri="{FF2B5EF4-FFF2-40B4-BE49-F238E27FC236}">
                <a16:creationId xmlns:a16="http://schemas.microsoft.com/office/drawing/2014/main" id="{88A92096-D0E4-9FD5-5E29-5DC837344ECF}"/>
              </a:ext>
            </a:extLst>
          </p:cNvPr>
          <p:cNvSpPr/>
          <p:nvPr/>
        </p:nvSpPr>
        <p:spPr>
          <a:xfrm>
            <a:off x="420132" y="7488233"/>
            <a:ext cx="6118936" cy="195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5" name="TextBox 24">
            <a:extLst>
              <a:ext uri="{FF2B5EF4-FFF2-40B4-BE49-F238E27FC236}">
                <a16:creationId xmlns:a16="http://schemas.microsoft.com/office/drawing/2014/main" id="{22AAF3FD-901A-7285-728D-D282C5105642}"/>
              </a:ext>
            </a:extLst>
          </p:cNvPr>
          <p:cNvSpPr txBox="1"/>
          <p:nvPr/>
        </p:nvSpPr>
        <p:spPr>
          <a:xfrm>
            <a:off x="1365185" y="7655500"/>
            <a:ext cx="4857626" cy="1553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Long-term Conditions and Disabilities</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lvl="0" eaLnBrk="1" fontAlgn="auto" hangingPunct="1">
              <a:lnSpc>
                <a:spcPct val="150000"/>
              </a:lnSpc>
              <a:spcBef>
                <a:spcPts val="0"/>
              </a:spcBef>
              <a:spcAft>
                <a:spcPts val="0"/>
              </a:spcAft>
              <a:defRPr/>
            </a:pPr>
            <a:r>
              <a:rPr lang="en-US" sz="1100" dirty="0">
                <a:latin typeface="Poppins Light"/>
              </a:rPr>
              <a:t>Patients who responded 'No' to having a long-term health condition reported the highest level of positive responses (64.6%), compared to only 26.6% among those who responded 'Yes.' A similar divide was observed among patients with disabilities, who reported 11.1% of negative reviews.</a:t>
            </a:r>
            <a:endParaRPr lang="en-GB" sz="1100" b="1" dirty="0">
              <a:latin typeface="Poppins Light"/>
            </a:endParaRPr>
          </a:p>
        </p:txBody>
      </p:sp>
      <p:pic>
        <p:nvPicPr>
          <p:cNvPr id="5" name="Picture 4" descr="Icon&#10;&#10;Description automatically generated">
            <a:extLst>
              <a:ext uri="{FF2B5EF4-FFF2-40B4-BE49-F238E27FC236}">
                <a16:creationId xmlns:a16="http://schemas.microsoft.com/office/drawing/2014/main" id="{932DB8C7-DC1A-CC0D-3039-C4FECC3A3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860" y="8036059"/>
            <a:ext cx="925433" cy="925433"/>
          </a:xfrm>
          <a:prstGeom prst="rect">
            <a:avLst/>
          </a:prstGeom>
        </p:spPr>
      </p:pic>
      <p:pic>
        <p:nvPicPr>
          <p:cNvPr id="6" name="Picture 5" descr="Icon&#10;&#10;Description automatically generated">
            <a:extLst>
              <a:ext uri="{FF2B5EF4-FFF2-40B4-BE49-F238E27FC236}">
                <a16:creationId xmlns:a16="http://schemas.microsoft.com/office/drawing/2014/main" id="{1184CB34-4575-E906-8231-421F4965E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18" y="2727135"/>
            <a:ext cx="861774" cy="861774"/>
          </a:xfrm>
          <a:prstGeom prst="rect">
            <a:avLst/>
          </a:prstGeom>
        </p:spPr>
      </p:pic>
      <p:pic>
        <p:nvPicPr>
          <p:cNvPr id="7" name="Picture 6" descr="Icon&#10;&#10;Description automatically generated">
            <a:extLst>
              <a:ext uri="{FF2B5EF4-FFF2-40B4-BE49-F238E27FC236}">
                <a16:creationId xmlns:a16="http://schemas.microsoft.com/office/drawing/2014/main" id="{FA24B283-4B89-151B-0C19-AF3CF918F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80" y="4479055"/>
            <a:ext cx="864096" cy="864096"/>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C545D59-D0FE-5624-AB40-E68E7C6928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107" y="6001210"/>
            <a:ext cx="956601" cy="956601"/>
          </a:xfrm>
          <a:prstGeom prst="rect">
            <a:avLst/>
          </a:prstGeom>
        </p:spPr>
      </p:pic>
      <p:sp>
        <p:nvSpPr>
          <p:cNvPr id="9" name="Slide Number Placeholder 4">
            <a:extLst>
              <a:ext uri="{FF2B5EF4-FFF2-40B4-BE49-F238E27FC236}">
                <a16:creationId xmlns:a16="http://schemas.microsoft.com/office/drawing/2014/main" id="{9F2DA475-A63F-2984-7465-23C1CD7C7349}"/>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2200" b="1" i="0" u="none" strike="noStrike" kern="1200" cap="none" spc="0" normalizeH="0" baseline="0" noProof="0" dirty="0">
              <a:ln>
                <a:noFill/>
              </a:ln>
              <a:solidFill>
                <a:prstClr val="white"/>
              </a:solidFill>
              <a:effectLst/>
              <a:uLnTx/>
              <a:uFillTx/>
              <a:latin typeface="Poppins Light"/>
              <a:ea typeface="+mn-ea"/>
              <a:cs typeface="+mn-cs"/>
            </a:endParaRPr>
          </a:p>
        </p:txBody>
      </p:sp>
    </p:spTree>
    <p:extLst>
      <p:ext uri="{BB962C8B-B14F-4D97-AF65-F5344CB8AC3E}">
        <p14:creationId xmlns:p14="http://schemas.microsoft.com/office/powerpoint/2010/main" val="27157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Placeholder 10">
            <a:extLst>
              <a:ext uri="{FF2B5EF4-FFF2-40B4-BE49-F238E27FC236}">
                <a16:creationId xmlns:a16="http://schemas.microsoft.com/office/drawing/2014/main" id="{62D72EB5-4012-8DD7-AD92-05CB6C0357F7}"/>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023" r="14023"/>
          <a:stretch>
            <a:fillRect/>
          </a:stretch>
        </p:blipFill>
        <p:spPr>
          <a:xfrm>
            <a:off x="0" y="3548063"/>
            <a:ext cx="6858000" cy="6357937"/>
          </a:xfrm>
        </p:spPr>
      </p:pic>
      <p:pic>
        <p:nvPicPr>
          <p:cNvPr id="61443" name="Picture 6" descr="P8 Background shape.png">
            <a:extLst>
              <a:ext uri="{FF2B5EF4-FFF2-40B4-BE49-F238E27FC236}">
                <a16:creationId xmlns:a16="http://schemas.microsoft.com/office/drawing/2014/main" id="{4393322F-48AF-5488-F1F4-1C870D426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314"/>
          <a:stretch>
            <a:fillRect/>
          </a:stretch>
        </p:blipFill>
        <p:spPr bwMode="auto">
          <a:xfrm>
            <a:off x="0" y="0"/>
            <a:ext cx="68580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F8F4FB7F-49A6-39D4-EC19-D0885FB30BE3}"/>
              </a:ext>
            </a:extLst>
          </p:cNvPr>
          <p:cNvSpPr>
            <a:spLocks noGrp="1"/>
          </p:cNvSpPr>
          <p:nvPr>
            <p:ph type="body" sz="quarter" idx="15"/>
          </p:nvPr>
        </p:nvSpPr>
        <p:spPr>
          <a:xfrm>
            <a:off x="427038" y="1012825"/>
            <a:ext cx="6072187" cy="928688"/>
          </a:xfrm>
        </p:spPr>
        <p:txBody>
          <a:bodyPr spcCol="360000" rtlCol="0">
            <a:noAutofit/>
          </a:bodyPr>
          <a:lstStyle/>
          <a:p>
            <a:pPr eaLnBrk="1" fontAlgn="auto" hangingPunct="1">
              <a:spcBef>
                <a:spcPts val="0"/>
              </a:spcBef>
              <a:defRPr/>
            </a:pPr>
            <a:r>
              <a:rPr lang="en-GB" dirty="0"/>
              <a:t>Experiences of Hospital Services</a:t>
            </a:r>
          </a:p>
          <a:p>
            <a:pPr eaLnBrk="1" fontAlgn="auto" hangingPunct="1">
              <a:spcBef>
                <a:spcPts val="0"/>
              </a:spcBef>
              <a:defRPr/>
            </a:pPr>
            <a:endParaRPr lang="en-GB" dirty="0"/>
          </a:p>
        </p:txBody>
      </p:sp>
      <p:cxnSp>
        <p:nvCxnSpPr>
          <p:cNvPr id="9" name="Straight Connector 8">
            <a:extLst>
              <a:ext uri="{FF2B5EF4-FFF2-40B4-BE49-F238E27FC236}">
                <a16:creationId xmlns:a16="http://schemas.microsoft.com/office/drawing/2014/main" id="{37711D8D-76CD-3D0D-9A4A-B5B0DFB505DD}"/>
              </a:ext>
            </a:extLst>
          </p:cNvPr>
          <p:cNvCxnSpPr/>
          <p:nvPr/>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1446" name="Slide Number Placeholder 4">
            <a:extLst>
              <a:ext uri="{FF2B5EF4-FFF2-40B4-BE49-F238E27FC236}">
                <a16:creationId xmlns:a16="http://schemas.microsoft.com/office/drawing/2014/main" id="{CBB5D430-9813-D5B0-7F5E-0FF2750B53AE}"/>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16286A7A-5CD1-4E4D-953D-7E83716F2DAC}" type="slidenum">
              <a:rPr lang="en-GB" altLang="en-US" sz="2200" b="1">
                <a:solidFill>
                  <a:schemeClr val="bg1"/>
                </a:solidFill>
              </a:rPr>
              <a:pPr algn="r" eaLnBrk="1" hangingPunct="1">
                <a:lnSpc>
                  <a:spcPct val="100000"/>
                </a:lnSpc>
                <a:spcAft>
                  <a:spcPct val="0"/>
                </a:spcAft>
                <a:buFontTx/>
                <a:buNone/>
              </a:pPr>
              <a:t>17</a:t>
            </a:fld>
            <a:endParaRPr lang="en-GB" altLang="en-US" sz="22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B04FDA7D-0FC1-9D6E-2232-E0608C36CCB7}"/>
              </a:ext>
            </a:extLst>
          </p:cNvPr>
          <p:cNvSpPr/>
          <p:nvPr/>
        </p:nvSpPr>
        <p:spPr>
          <a:xfrm>
            <a:off x="391885" y="1548433"/>
            <a:ext cx="2720839" cy="916911"/>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cs typeface="Poppins Light"/>
              </a:rPr>
              <a:t>“The staff are patient and kind in helping you get through the triage process.”</a:t>
            </a:r>
            <a:endParaRPr lang="en-GB" sz="1100" dirty="0">
              <a:solidFill>
                <a:schemeClr val="tx1"/>
              </a:solidFill>
              <a:cs typeface="Poppins Light"/>
            </a:endParaRPr>
          </a:p>
        </p:txBody>
      </p:sp>
      <p:sp>
        <p:nvSpPr>
          <p:cNvPr id="7" name="Speech Bubble: Rectangle with Corners Rounded 6">
            <a:extLst>
              <a:ext uri="{FF2B5EF4-FFF2-40B4-BE49-F238E27FC236}">
                <a16:creationId xmlns:a16="http://schemas.microsoft.com/office/drawing/2014/main" id="{B974C0E1-51E2-6EEF-07C9-3E5B885D5120}"/>
              </a:ext>
            </a:extLst>
          </p:cNvPr>
          <p:cNvSpPr/>
          <p:nvPr/>
        </p:nvSpPr>
        <p:spPr>
          <a:xfrm>
            <a:off x="391885" y="6323080"/>
            <a:ext cx="2835497" cy="1036015"/>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fontAlgn="auto" hangingPunct="1">
              <a:spcBef>
                <a:spcPts val="0"/>
              </a:spcBef>
              <a:spcAft>
                <a:spcPts val="0"/>
              </a:spcAft>
              <a:defRPr/>
            </a:pPr>
            <a:r>
              <a:rPr lang="en-US" sz="1100" dirty="0">
                <a:solidFill>
                  <a:schemeClr val="tx1"/>
                </a:solidFill>
                <a:cs typeface="Poppins Light"/>
              </a:rPr>
              <a:t>“The ITU department is good, I was happy with the treatment and care. Understanding of my diabetes also.”</a:t>
            </a:r>
            <a:endParaRPr lang="en-GB" sz="1100" dirty="0">
              <a:solidFill>
                <a:schemeClr val="tx1"/>
              </a:solidFill>
              <a:cs typeface="Poppins Light"/>
            </a:endParaRPr>
          </a:p>
        </p:txBody>
      </p:sp>
      <p:sp>
        <p:nvSpPr>
          <p:cNvPr id="8" name="Speech Bubble: Rectangle with Corners Rounded 7">
            <a:extLst>
              <a:ext uri="{FF2B5EF4-FFF2-40B4-BE49-F238E27FC236}">
                <a16:creationId xmlns:a16="http://schemas.microsoft.com/office/drawing/2014/main" id="{60DCB8B7-4F01-D8FA-8F08-CF93CA168F2A}"/>
              </a:ext>
            </a:extLst>
          </p:cNvPr>
          <p:cNvSpPr/>
          <p:nvPr/>
        </p:nvSpPr>
        <p:spPr>
          <a:xfrm>
            <a:off x="3581828" y="6311303"/>
            <a:ext cx="2833222" cy="1036015"/>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rPr>
              <a:t>“It is hard to get around the hospital the directions and finding the departments have always been tricky.”</a:t>
            </a:r>
            <a:endParaRPr lang="en-GB" sz="1100" dirty="0">
              <a:solidFill>
                <a:schemeClr val="tx1"/>
              </a:solidFill>
              <a:cs typeface="Poppins Light"/>
            </a:endParaRPr>
          </a:p>
        </p:txBody>
      </p:sp>
      <p:sp>
        <p:nvSpPr>
          <p:cNvPr id="9" name="Speech Bubble: Rectangle with Corners Rounded 8">
            <a:extLst>
              <a:ext uri="{FF2B5EF4-FFF2-40B4-BE49-F238E27FC236}">
                <a16:creationId xmlns:a16="http://schemas.microsoft.com/office/drawing/2014/main" id="{A53631B7-3EBB-D360-812A-FD22E283BFF7}"/>
              </a:ext>
            </a:extLst>
          </p:cNvPr>
          <p:cNvSpPr/>
          <p:nvPr/>
        </p:nvSpPr>
        <p:spPr>
          <a:xfrm>
            <a:off x="330009" y="8082093"/>
            <a:ext cx="2897374" cy="1249280"/>
          </a:xfrm>
          <a:prstGeom prst="wedgeRoundRectCallout">
            <a:avLst>
              <a:gd name="adj1" fmla="val -21935"/>
              <a:gd name="adj2" fmla="val 70907"/>
              <a:gd name="adj3" fmla="val 16667"/>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cs typeface="Poppins Light"/>
              </a:rPr>
              <a:t>“It was easy to get the appointment originally as an outpatient. Staff are good at looking after you. The post-procedure environment is calm and my procedure went well.”</a:t>
            </a:r>
            <a:endParaRPr lang="en-GB" sz="1100" dirty="0">
              <a:solidFill>
                <a:schemeClr val="tx1"/>
              </a:solidFill>
              <a:cs typeface="Poppins Light"/>
            </a:endParaRPr>
          </a:p>
        </p:txBody>
      </p:sp>
      <p:sp>
        <p:nvSpPr>
          <p:cNvPr id="10" name="Speech Bubble: Rectangle with Corners Rounded 9">
            <a:extLst>
              <a:ext uri="{FF2B5EF4-FFF2-40B4-BE49-F238E27FC236}">
                <a16:creationId xmlns:a16="http://schemas.microsoft.com/office/drawing/2014/main" id="{8E525DF4-2EFD-8814-5784-CF857C4A5DBB}"/>
              </a:ext>
            </a:extLst>
          </p:cNvPr>
          <p:cNvSpPr/>
          <p:nvPr/>
        </p:nvSpPr>
        <p:spPr>
          <a:xfrm>
            <a:off x="3579662" y="1521265"/>
            <a:ext cx="2806851" cy="107574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cs typeface="Poppins Light"/>
              </a:rPr>
              <a:t>“The waiting times alternate, so some things are quicker, but it’s not knowing how long you will be there which is the issue.”</a:t>
            </a:r>
            <a:endParaRPr lang="en-GB" sz="1100" dirty="0">
              <a:solidFill>
                <a:schemeClr val="tx1"/>
              </a:solidFill>
              <a:cs typeface="Poppins Light"/>
            </a:endParaRPr>
          </a:p>
        </p:txBody>
      </p:sp>
      <p:sp>
        <p:nvSpPr>
          <p:cNvPr id="11" name="Speech Bubble: Rectangle with Corners Rounded 10">
            <a:extLst>
              <a:ext uri="{FF2B5EF4-FFF2-40B4-BE49-F238E27FC236}">
                <a16:creationId xmlns:a16="http://schemas.microsoft.com/office/drawing/2014/main" id="{C3644B8D-C425-1C70-4C72-EC5C952A3C6A}"/>
              </a:ext>
            </a:extLst>
          </p:cNvPr>
          <p:cNvSpPr/>
          <p:nvPr/>
        </p:nvSpPr>
        <p:spPr>
          <a:xfrm>
            <a:off x="391885" y="2927730"/>
            <a:ext cx="2720840" cy="1036015"/>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cs typeface="Poppins Light"/>
              </a:rPr>
              <a:t>“The staff are quick and take the time to go through your health issues. The service does well with getting you through the system.”</a:t>
            </a:r>
            <a:endParaRPr lang="en-GB" sz="1100" dirty="0">
              <a:solidFill>
                <a:schemeClr val="tx1"/>
              </a:solidFill>
              <a:cs typeface="Poppins Light"/>
            </a:endParaRPr>
          </a:p>
        </p:txBody>
      </p:sp>
      <p:sp>
        <p:nvSpPr>
          <p:cNvPr id="12" name="Speech Bubble: Rectangle with Corners Rounded 11">
            <a:extLst>
              <a:ext uri="{FF2B5EF4-FFF2-40B4-BE49-F238E27FC236}">
                <a16:creationId xmlns:a16="http://schemas.microsoft.com/office/drawing/2014/main" id="{56F93901-01D9-ED9D-D373-33EF03E52627}"/>
              </a:ext>
            </a:extLst>
          </p:cNvPr>
          <p:cNvSpPr/>
          <p:nvPr/>
        </p:nvSpPr>
        <p:spPr>
          <a:xfrm>
            <a:off x="3584678" y="4783771"/>
            <a:ext cx="2835387" cy="1016274"/>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r>
              <a:rPr lang="en-US" sz="1100" dirty="0"/>
              <a:t>“The disabled parking is limited so it is very difficult to get around as a disabled person if the spaces are already filled up.”</a:t>
            </a:r>
          </a:p>
        </p:txBody>
      </p:sp>
      <p:sp>
        <p:nvSpPr>
          <p:cNvPr id="69643" name="Slide Number Placeholder 4">
            <a:extLst>
              <a:ext uri="{FF2B5EF4-FFF2-40B4-BE49-F238E27FC236}">
                <a16:creationId xmlns:a16="http://schemas.microsoft.com/office/drawing/2014/main" id="{AF47801D-5B2D-C772-50C0-51DC213136D2}"/>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94F6EAEC-7A03-4D9D-8A06-902C8923F7A4}" type="slidenum">
              <a:rPr lang="en-GB" altLang="en-US" sz="2200" b="1">
                <a:solidFill>
                  <a:srgbClr val="FFFFFF"/>
                </a:solidFill>
              </a:rPr>
              <a:pPr algn="r" eaLnBrk="1" hangingPunct="1">
                <a:lnSpc>
                  <a:spcPct val="100000"/>
                </a:lnSpc>
                <a:spcAft>
                  <a:spcPct val="0"/>
                </a:spcAft>
                <a:buFontTx/>
                <a:buNone/>
              </a:pPr>
              <a:t>18</a:t>
            </a:fld>
            <a:endParaRPr lang="en-GB" altLang="en-US" sz="2200" b="1" dirty="0">
              <a:solidFill>
                <a:srgbClr val="FFFFFF"/>
              </a:solidFill>
            </a:endParaRPr>
          </a:p>
        </p:txBody>
      </p:sp>
      <p:sp>
        <p:nvSpPr>
          <p:cNvPr id="13" name="Speech Bubble: Rectangle with Corners Rounded 12">
            <a:extLst>
              <a:ext uri="{FF2B5EF4-FFF2-40B4-BE49-F238E27FC236}">
                <a16:creationId xmlns:a16="http://schemas.microsoft.com/office/drawing/2014/main" id="{BBCF5130-8426-1FEC-C4F8-939E96BC5D4B}"/>
              </a:ext>
            </a:extLst>
          </p:cNvPr>
          <p:cNvSpPr/>
          <p:nvPr/>
        </p:nvSpPr>
        <p:spPr>
          <a:xfrm>
            <a:off x="391885" y="4556115"/>
            <a:ext cx="2778998" cy="1353930"/>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pPr algn="ctr" eaLnBrk="1" hangingPunct="1">
              <a:defRPr/>
            </a:pPr>
            <a:r>
              <a:rPr lang="en-US" sz="1100" dirty="0"/>
              <a:t>“The outpatients' departments run good clinics for me I am always getting appointments, and I've never had any problems with these services.”</a:t>
            </a:r>
            <a:endParaRPr lang="en-GB" altLang="en-US" sz="1100" dirty="0">
              <a:latin typeface="+mn-lt"/>
              <a:cs typeface="Poppins Light" panose="00000400000000000000" pitchFamily="2" charset="0"/>
            </a:endParaRPr>
          </a:p>
        </p:txBody>
      </p:sp>
      <p:sp>
        <p:nvSpPr>
          <p:cNvPr id="3" name="TextBox 2">
            <a:extLst>
              <a:ext uri="{FF2B5EF4-FFF2-40B4-BE49-F238E27FC236}">
                <a16:creationId xmlns:a16="http://schemas.microsoft.com/office/drawing/2014/main" id="{FFE06289-9DDF-0617-F338-D7B90127F1A0}"/>
              </a:ext>
            </a:extLst>
          </p:cNvPr>
          <p:cNvSpPr txBox="1"/>
          <p:nvPr/>
        </p:nvSpPr>
        <p:spPr>
          <a:xfrm>
            <a:off x="391885" y="1224805"/>
            <a:ext cx="2720840"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STAFF ATTITUDES </a:t>
            </a:r>
          </a:p>
        </p:txBody>
      </p:sp>
      <p:sp>
        <p:nvSpPr>
          <p:cNvPr id="17" name="TextBox 16">
            <a:extLst>
              <a:ext uri="{FF2B5EF4-FFF2-40B4-BE49-F238E27FC236}">
                <a16:creationId xmlns:a16="http://schemas.microsoft.com/office/drawing/2014/main" id="{41BEB424-BB69-0520-2C0E-849351350A74}"/>
              </a:ext>
            </a:extLst>
          </p:cNvPr>
          <p:cNvSpPr txBox="1"/>
          <p:nvPr/>
        </p:nvSpPr>
        <p:spPr>
          <a:xfrm>
            <a:off x="391885" y="4164932"/>
            <a:ext cx="2778997" cy="369332"/>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mj-lt"/>
                <a:cs typeface="Poppins" panose="00000500000000000000" pitchFamily="2" charset="0"/>
              </a:rPr>
              <a:t>TREATMENT AND CARE</a:t>
            </a:r>
            <a:r>
              <a:rPr lang="en-GB" b="1" dirty="0">
                <a:latin typeface="+mn-lt"/>
                <a:cs typeface="Poppins Light"/>
              </a:rPr>
              <a:t>,</a:t>
            </a:r>
          </a:p>
        </p:txBody>
      </p:sp>
      <p:sp>
        <p:nvSpPr>
          <p:cNvPr id="24" name="TextBox 23">
            <a:extLst>
              <a:ext uri="{FF2B5EF4-FFF2-40B4-BE49-F238E27FC236}">
                <a16:creationId xmlns:a16="http://schemas.microsoft.com/office/drawing/2014/main" id="{ADFE45FC-1D65-45B4-10FD-B346186D248C}"/>
              </a:ext>
            </a:extLst>
          </p:cNvPr>
          <p:cNvSpPr txBox="1"/>
          <p:nvPr/>
        </p:nvSpPr>
        <p:spPr>
          <a:xfrm>
            <a:off x="3579662" y="4239437"/>
            <a:ext cx="2835387" cy="523220"/>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2"/>
                </a:solidFill>
                <a:latin typeface="+mj-lt"/>
                <a:cs typeface="Poppins" panose="00000500000000000000" pitchFamily="2" charset="0"/>
              </a:rPr>
              <a:t>HOSPITAL FACILITIES AND ACCESSIBILITY</a:t>
            </a:r>
          </a:p>
        </p:txBody>
      </p:sp>
      <p:sp>
        <p:nvSpPr>
          <p:cNvPr id="4" name="TextBox 3">
            <a:extLst>
              <a:ext uri="{FF2B5EF4-FFF2-40B4-BE49-F238E27FC236}">
                <a16:creationId xmlns:a16="http://schemas.microsoft.com/office/drawing/2014/main" id="{BA018CEA-C798-654A-0366-DC5C4897345C}"/>
              </a:ext>
            </a:extLst>
          </p:cNvPr>
          <p:cNvSpPr txBox="1"/>
          <p:nvPr/>
        </p:nvSpPr>
        <p:spPr>
          <a:xfrm>
            <a:off x="330009" y="693750"/>
            <a:ext cx="5810938" cy="461665"/>
          </a:xfrm>
          <a:prstGeom prst="rect">
            <a:avLst/>
          </a:prstGeom>
          <a:noFill/>
        </p:spPr>
        <p:txBody>
          <a:bodyPr wrap="square" lIns="91440" tIns="45720" rIns="91440" bIns="45720" rtlCol="0" anchor="t">
            <a:spAutoFit/>
          </a:bodyPr>
          <a:lstStyle/>
          <a:p>
            <a:r>
              <a:rPr lang="en-GB" sz="2400" b="1" dirty="0">
                <a:solidFill>
                  <a:schemeClr val="bg1"/>
                </a:solidFill>
                <a:latin typeface="Poppins Light"/>
                <a:cs typeface="Poppins Light"/>
              </a:rPr>
              <a:t>What people told us about Hospitals</a:t>
            </a:r>
          </a:p>
        </p:txBody>
      </p:sp>
      <p:sp>
        <p:nvSpPr>
          <p:cNvPr id="22" name="TextBox 21">
            <a:extLst>
              <a:ext uri="{FF2B5EF4-FFF2-40B4-BE49-F238E27FC236}">
                <a16:creationId xmlns:a16="http://schemas.microsoft.com/office/drawing/2014/main" id="{F2472822-50E4-8B21-C4C4-ACC0978E7247}"/>
              </a:ext>
            </a:extLst>
          </p:cNvPr>
          <p:cNvSpPr txBox="1"/>
          <p:nvPr/>
        </p:nvSpPr>
        <p:spPr>
          <a:xfrm>
            <a:off x="3579662" y="1199043"/>
            <a:ext cx="2840403"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WAITING TIMES </a:t>
            </a:r>
          </a:p>
        </p:txBody>
      </p:sp>
      <p:sp>
        <p:nvSpPr>
          <p:cNvPr id="23" name="TextBox 22">
            <a:extLst>
              <a:ext uri="{FF2B5EF4-FFF2-40B4-BE49-F238E27FC236}">
                <a16:creationId xmlns:a16="http://schemas.microsoft.com/office/drawing/2014/main" id="{CBEEBBF0-3ABE-8F24-FD47-9BAFB0EBC22E}"/>
              </a:ext>
            </a:extLst>
          </p:cNvPr>
          <p:cNvSpPr txBox="1"/>
          <p:nvPr/>
        </p:nvSpPr>
        <p:spPr>
          <a:xfrm>
            <a:off x="3579662" y="7758691"/>
            <a:ext cx="2897375" cy="307777"/>
          </a:xfrm>
          <a:prstGeom prst="rect">
            <a:avLst/>
          </a:prstGeom>
          <a:noFill/>
        </p:spPr>
        <p:txBody>
          <a:bodyPr wrap="square" rtlCol="0">
            <a:spAutoFit/>
          </a:bodyPr>
          <a:lstStyle/>
          <a:p>
            <a:pPr algn="ctr"/>
            <a:r>
              <a:rPr lang="en-GB" sz="1400" b="1" dirty="0">
                <a:solidFill>
                  <a:schemeClr val="bg1"/>
                </a:solidFill>
                <a:latin typeface="+mj-lt"/>
                <a:cs typeface="Poppins" panose="00000500000000000000" pitchFamily="2" charset="0"/>
              </a:rPr>
              <a:t>REFERRAL DELAYS</a:t>
            </a:r>
            <a:endParaRPr lang="en-GB" sz="1400" dirty="0">
              <a:solidFill>
                <a:schemeClr val="bg1"/>
              </a:solidFill>
              <a:latin typeface="+mj-lt"/>
              <a:cs typeface="Poppins" panose="00000500000000000000" pitchFamily="2" charset="0"/>
            </a:endParaRPr>
          </a:p>
        </p:txBody>
      </p:sp>
      <p:sp>
        <p:nvSpPr>
          <p:cNvPr id="6" name="TextBox 5">
            <a:extLst>
              <a:ext uri="{FF2B5EF4-FFF2-40B4-BE49-F238E27FC236}">
                <a16:creationId xmlns:a16="http://schemas.microsoft.com/office/drawing/2014/main" id="{E32A1380-DD54-60F8-ACBB-DC992ED71188}"/>
              </a:ext>
            </a:extLst>
          </p:cNvPr>
          <p:cNvSpPr txBox="1"/>
          <p:nvPr/>
        </p:nvSpPr>
        <p:spPr>
          <a:xfrm>
            <a:off x="330009" y="7712761"/>
            <a:ext cx="2897374" cy="369332"/>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mj-lt"/>
                <a:cs typeface="Poppins" panose="00000500000000000000" pitchFamily="2" charset="0"/>
              </a:rPr>
              <a:t>SERVICE QUALITY </a:t>
            </a:r>
            <a:r>
              <a:rPr lang="en-GB" b="1" dirty="0">
                <a:latin typeface="+mn-lt"/>
                <a:cs typeface="Poppins Light"/>
              </a:rPr>
              <a:t>,</a:t>
            </a:r>
          </a:p>
        </p:txBody>
      </p:sp>
      <p:sp>
        <p:nvSpPr>
          <p:cNvPr id="14" name="Speech Bubble: Rectangle with Corners Rounded 13">
            <a:extLst>
              <a:ext uri="{FF2B5EF4-FFF2-40B4-BE49-F238E27FC236}">
                <a16:creationId xmlns:a16="http://schemas.microsoft.com/office/drawing/2014/main" id="{D8A76F60-8CB1-9794-5CFE-2821EC957B21}"/>
              </a:ext>
            </a:extLst>
          </p:cNvPr>
          <p:cNvSpPr/>
          <p:nvPr/>
        </p:nvSpPr>
        <p:spPr>
          <a:xfrm>
            <a:off x="3579662" y="2907863"/>
            <a:ext cx="2840403" cy="107574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cs typeface="Poppins Light"/>
              </a:rPr>
              <a:t>“The waiting in A&amp;E is confusing. You do not know when you will be called at all. Sometimes your name could be called and you wouldn't even know.”</a:t>
            </a:r>
            <a:endParaRPr lang="en-GB" sz="1100" dirty="0">
              <a:solidFill>
                <a:schemeClr val="tx1"/>
              </a:solidFill>
              <a:cs typeface="Poppins Light"/>
            </a:endParaRPr>
          </a:p>
        </p:txBody>
      </p:sp>
      <p:sp>
        <p:nvSpPr>
          <p:cNvPr id="16" name="Speech Bubble: Rectangle with Corners Rounded 15">
            <a:extLst>
              <a:ext uri="{FF2B5EF4-FFF2-40B4-BE49-F238E27FC236}">
                <a16:creationId xmlns:a16="http://schemas.microsoft.com/office/drawing/2014/main" id="{AF160EFB-E43C-5CF6-F465-751A86A78D66}"/>
              </a:ext>
            </a:extLst>
          </p:cNvPr>
          <p:cNvSpPr/>
          <p:nvPr/>
        </p:nvSpPr>
        <p:spPr>
          <a:xfrm>
            <a:off x="3579662" y="8066468"/>
            <a:ext cx="2897375" cy="1249280"/>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pPr eaLnBrk="1" fontAlgn="auto" hangingPunct="1">
              <a:spcBef>
                <a:spcPts val="0"/>
              </a:spcBef>
              <a:spcAft>
                <a:spcPts val="0"/>
              </a:spcAft>
              <a:defRPr/>
            </a:pPr>
            <a:r>
              <a:rPr lang="en-US" sz="1100" dirty="0"/>
              <a:t>“The referrals take a long time for my appointments and sometimes things are rescheduled very close to the date, which is difficult if you’ve taken time off work.”</a:t>
            </a:r>
            <a:endParaRPr lang="en-GB" sz="1100" dirty="0">
              <a:latin typeface="+mn-lt"/>
              <a:cs typeface="Poppi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0732" y="798765"/>
            <a:ext cx="5976000" cy="432000"/>
          </a:xfrm>
        </p:spPr>
        <p:txBody>
          <a:bodyPr/>
          <a:lstStyle/>
          <a:p>
            <a:r>
              <a:rPr lang="en-GB" dirty="0"/>
              <a:t>Hospital Services</a:t>
            </a:r>
          </a:p>
        </p:txBody>
      </p:sp>
      <p:graphicFrame>
        <p:nvGraphicFramePr>
          <p:cNvPr id="14" name="Table 14">
            <a:extLst>
              <a:ext uri="{FF2B5EF4-FFF2-40B4-BE49-F238E27FC236}">
                <a16:creationId xmlns:a16="http://schemas.microsoft.com/office/drawing/2014/main" id="{10DAFCAD-C392-BA06-0B70-5414B63BF983}"/>
              </a:ext>
            </a:extLst>
          </p:cNvPr>
          <p:cNvGraphicFramePr>
            <a:graphicFrameLocks noGrp="1"/>
          </p:cNvGraphicFramePr>
          <p:nvPr>
            <p:extLst>
              <p:ext uri="{D42A27DB-BD31-4B8C-83A1-F6EECF244321}">
                <p14:modId xmlns:p14="http://schemas.microsoft.com/office/powerpoint/2010/main" val="2772249537"/>
              </p:ext>
            </p:extLst>
          </p:nvPr>
        </p:nvGraphicFramePr>
        <p:xfrm>
          <a:off x="390730" y="1551288"/>
          <a:ext cx="6048162" cy="1483360"/>
        </p:xfrm>
        <a:graphic>
          <a:graphicData uri="http://schemas.openxmlformats.org/drawingml/2006/table">
            <a:tbl>
              <a:tblPr firstRow="1" bandRow="1">
                <a:tableStyleId>{5C22544A-7EE6-4342-B048-85BDC9FD1C3A}</a:tableStyleId>
              </a:tblPr>
              <a:tblGrid>
                <a:gridCol w="3024081">
                  <a:extLst>
                    <a:ext uri="{9D8B030D-6E8A-4147-A177-3AD203B41FA5}">
                      <a16:colId xmlns:a16="http://schemas.microsoft.com/office/drawing/2014/main" val="115435326"/>
                    </a:ext>
                  </a:extLst>
                </a:gridCol>
                <a:gridCol w="3024081">
                  <a:extLst>
                    <a:ext uri="{9D8B030D-6E8A-4147-A177-3AD203B41FA5}">
                      <a16:colId xmlns:a16="http://schemas.microsoft.com/office/drawing/2014/main" val="1618553360"/>
                    </a:ext>
                  </a:extLst>
                </a:gridCol>
              </a:tblGrid>
              <a:tr h="370840">
                <a:tc>
                  <a:txBody>
                    <a:bodyPr/>
                    <a:lstStyle/>
                    <a:p>
                      <a:r>
                        <a:rPr lang="en-GB" dirty="0"/>
                        <a:t>No. of reviews</a:t>
                      </a:r>
                    </a:p>
                  </a:txBody>
                  <a:tcPr/>
                </a:tc>
                <a:tc>
                  <a:txBody>
                    <a:bodyPr/>
                    <a:lstStyle/>
                    <a:p>
                      <a:r>
                        <a:rPr lang="en-GB" sz="1600" dirty="0"/>
                        <a:t>82</a:t>
                      </a:r>
                    </a:p>
                  </a:txBody>
                  <a:tcPr/>
                </a:tc>
                <a:extLst>
                  <a:ext uri="{0D108BD9-81ED-4DB2-BD59-A6C34878D82A}">
                    <a16:rowId xmlns:a16="http://schemas.microsoft.com/office/drawing/2014/main" val="479496430"/>
                  </a:ext>
                </a:extLst>
              </a:tr>
              <a:tr h="370840">
                <a:tc>
                  <a:txBody>
                    <a:bodyPr/>
                    <a:lstStyle/>
                    <a:p>
                      <a:r>
                        <a:rPr lang="en-GB" sz="1600" dirty="0"/>
                        <a:t>Positive</a:t>
                      </a:r>
                    </a:p>
                  </a:txBody>
                  <a:tcPr>
                    <a:solidFill>
                      <a:schemeClr val="accent2">
                        <a:lumMod val="60000"/>
                        <a:lumOff val="40000"/>
                      </a:schemeClr>
                    </a:solidFill>
                  </a:tcPr>
                </a:tc>
                <a:tc>
                  <a:txBody>
                    <a:bodyPr/>
                    <a:lstStyle/>
                    <a:p>
                      <a:r>
                        <a:rPr lang="en-GB" sz="1600" dirty="0"/>
                        <a:t>62.2% (51)</a:t>
                      </a:r>
                    </a:p>
                  </a:txBody>
                  <a:tcPr>
                    <a:solidFill>
                      <a:schemeClr val="accent2">
                        <a:lumMod val="60000"/>
                        <a:lumOff val="40000"/>
                      </a:schemeClr>
                    </a:solidFill>
                  </a:tcPr>
                </a:tc>
                <a:extLst>
                  <a:ext uri="{0D108BD9-81ED-4DB2-BD59-A6C34878D82A}">
                    <a16:rowId xmlns:a16="http://schemas.microsoft.com/office/drawing/2014/main" val="2996589540"/>
                  </a:ext>
                </a:extLst>
              </a:tr>
              <a:tr h="370840">
                <a:tc>
                  <a:txBody>
                    <a:bodyPr/>
                    <a:lstStyle/>
                    <a:p>
                      <a:r>
                        <a:rPr lang="en-GB" sz="1600" dirty="0"/>
                        <a:t>Negative</a:t>
                      </a:r>
                    </a:p>
                  </a:txBody>
                  <a:tcPr>
                    <a:solidFill>
                      <a:schemeClr val="accent1">
                        <a:lumMod val="60000"/>
                        <a:lumOff val="40000"/>
                      </a:schemeClr>
                    </a:solidFill>
                  </a:tcPr>
                </a:tc>
                <a:tc>
                  <a:txBody>
                    <a:bodyPr/>
                    <a:lstStyle/>
                    <a:p>
                      <a:r>
                        <a:rPr lang="en-US" sz="1600" dirty="0"/>
                        <a:t>9.8% (8)</a:t>
                      </a:r>
                      <a:endParaRPr lang="en-GB" sz="1600" dirty="0"/>
                    </a:p>
                  </a:txBody>
                  <a:tcPr>
                    <a:solidFill>
                      <a:schemeClr val="accent1">
                        <a:lumMod val="60000"/>
                        <a:lumOff val="40000"/>
                      </a:schemeClr>
                    </a:solidFill>
                  </a:tcPr>
                </a:tc>
                <a:extLst>
                  <a:ext uri="{0D108BD9-81ED-4DB2-BD59-A6C34878D82A}">
                    <a16:rowId xmlns:a16="http://schemas.microsoft.com/office/drawing/2014/main" val="307744977"/>
                  </a:ext>
                </a:extLst>
              </a:tr>
              <a:tr h="370840">
                <a:tc>
                  <a:txBody>
                    <a:bodyPr/>
                    <a:lstStyle/>
                    <a:p>
                      <a:r>
                        <a:rPr lang="en-GB" sz="1600" dirty="0"/>
                        <a:t>Neutral</a:t>
                      </a:r>
                    </a:p>
                  </a:txBody>
                  <a:tcPr>
                    <a:solidFill>
                      <a:schemeClr val="tx1">
                        <a:lumMod val="20000"/>
                        <a:lumOff val="80000"/>
                      </a:schemeClr>
                    </a:solidFill>
                  </a:tcPr>
                </a:tc>
                <a:tc>
                  <a:txBody>
                    <a:bodyPr/>
                    <a:lstStyle/>
                    <a:p>
                      <a:r>
                        <a:rPr lang="en-GB" sz="1600" dirty="0"/>
                        <a:t>28.1% (23)</a:t>
                      </a:r>
                    </a:p>
                  </a:txBody>
                  <a:tcPr>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
        <p:nvSpPr>
          <p:cNvPr id="26" name="Rectangle 25">
            <a:extLst>
              <a:ext uri="{FF2B5EF4-FFF2-40B4-BE49-F238E27FC236}">
                <a16:creationId xmlns:a16="http://schemas.microsoft.com/office/drawing/2014/main" id="{6BE0BEC7-C480-704E-F667-C3302FA179E1}"/>
              </a:ext>
            </a:extLst>
          </p:cNvPr>
          <p:cNvSpPr/>
          <p:nvPr/>
        </p:nvSpPr>
        <p:spPr>
          <a:xfrm>
            <a:off x="401830" y="3170169"/>
            <a:ext cx="6025060" cy="55114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a:ea typeface="+mn-ea"/>
              <a:cs typeface="+mn-cs"/>
            </a:endParaRPr>
          </a:p>
        </p:txBody>
      </p:sp>
      <p:sp>
        <p:nvSpPr>
          <p:cNvPr id="27" name="Text Placeholder 11">
            <a:extLst>
              <a:ext uri="{FF2B5EF4-FFF2-40B4-BE49-F238E27FC236}">
                <a16:creationId xmlns:a16="http://schemas.microsoft.com/office/drawing/2014/main" id="{149B0C2A-4A0C-E0CA-195F-57F79884D5C8}"/>
              </a:ext>
            </a:extLst>
          </p:cNvPr>
          <p:cNvSpPr txBox="1">
            <a:spLocks/>
          </p:cNvSpPr>
          <p:nvPr/>
        </p:nvSpPr>
        <p:spPr>
          <a:xfrm>
            <a:off x="1260291" y="3369618"/>
            <a:ext cx="4752000" cy="216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900"/>
              </a:spcAft>
              <a:buClrTx/>
              <a:buSzTx/>
              <a:buFont typeface="Arial" pitchFamily="34" charset="0"/>
              <a:buNone/>
              <a:tabLst/>
              <a:defRPr/>
            </a:pPr>
            <a:r>
              <a:rPr kumimoji="0" lang="en-GB" sz="1600" b="1" i="0" u="none" strike="noStrike" kern="1200" cap="none" spc="0" normalizeH="0" baseline="0" noProof="0" dirty="0">
                <a:ln>
                  <a:noFill/>
                </a:ln>
                <a:solidFill>
                  <a:srgbClr val="E73E97"/>
                </a:solidFill>
                <a:effectLst/>
                <a:uLnTx/>
                <a:uFillTx/>
                <a:latin typeface="Poppins"/>
                <a:ea typeface="+mn-ea"/>
                <a:cs typeface="Poppins" pitchFamily="2" charset="77"/>
              </a:rPr>
              <a:t>Questions we asked residents</a:t>
            </a:r>
          </a:p>
        </p:txBody>
      </p:sp>
      <p:sp>
        <p:nvSpPr>
          <p:cNvPr id="28" name="Content Placeholder 42">
            <a:extLst>
              <a:ext uri="{FF2B5EF4-FFF2-40B4-BE49-F238E27FC236}">
                <a16:creationId xmlns:a16="http://schemas.microsoft.com/office/drawing/2014/main" id="{05CF555C-CCF1-16BA-C772-1E4B9F71F297}"/>
              </a:ext>
            </a:extLst>
          </p:cNvPr>
          <p:cNvSpPr txBox="1">
            <a:spLocks/>
          </p:cNvSpPr>
          <p:nvPr/>
        </p:nvSpPr>
        <p:spPr>
          <a:xfrm>
            <a:off x="1655073" y="3621635"/>
            <a:ext cx="4752000" cy="163874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As part of our patient experience approach, we asked residents a series of questions which would help us better understand experiences of access and quality. </a:t>
            </a: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The questions we asked were:</a:t>
            </a: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D83C8E"/>
                </a:solidFill>
                <a:effectLst/>
                <a:uLnTx/>
                <a:uFillTx/>
                <a:latin typeface="Poppins Ligh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D83C8E"/>
                </a:solidFill>
                <a:effectLst/>
                <a:uLnTx/>
                <a:uFillTx/>
                <a:latin typeface="Poppins" pitchFamily="2" charset="77"/>
                <a:cs typeface="Poppins" pitchFamily="2" charset="77"/>
              </a:rPr>
              <a:t>Q1) How did you find getting a referral/appointment at the hospital?</a:t>
            </a: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rPr>
              <a:t>Q2) How do you find getting through to someone on the phone?</a:t>
            </a: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rPr>
              <a:t>Q3) How do you find the waiting times at the hospital?</a:t>
            </a: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lvl="0" fontAlgn="auto">
              <a:lnSpc>
                <a:spcPts val="1500"/>
              </a:lnSpc>
              <a:defRPr/>
            </a:pPr>
            <a:r>
              <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rPr>
              <a:t>Q4) </a:t>
            </a:r>
            <a:r>
              <a:rPr lang="en-GB" sz="1200" dirty="0">
                <a:solidFill>
                  <a:srgbClr val="E73E97"/>
                </a:solidFill>
                <a:latin typeface="Poppins" pitchFamily="2" charset="77"/>
                <a:cs typeface="Poppins" pitchFamily="2" charset="77"/>
              </a:rPr>
              <a:t>How do you think the communication is between your hospital and GP practice?</a:t>
            </a: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lang="en-GB" sz="1200" dirty="0">
              <a:solidFill>
                <a:srgbClr val="E73E97"/>
              </a:solidFill>
              <a:latin typeface="Poppins" pitchFamily="2" charset="77"/>
              <a:cs typeface="Poppins" pitchFamily="2" charset="77"/>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fontAlgn="auto">
              <a:lnSpc>
                <a:spcPct val="100000"/>
              </a:lnSpc>
              <a:defRPr/>
            </a:pPr>
            <a:r>
              <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rPr>
              <a:t>Q5)</a:t>
            </a:r>
            <a:r>
              <a:rPr lang="en-GB" sz="1200" dirty="0">
                <a:solidFill>
                  <a:srgbClr val="E73E97"/>
                </a:solidFill>
                <a:latin typeface="Poppins" pitchFamily="2" charset="77"/>
                <a:cs typeface="Poppins" pitchFamily="2" charset="77"/>
              </a:rPr>
              <a:t> How do you find the attitudes of staff at the service?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E73E97"/>
                </a:solidFill>
                <a:effectLst/>
                <a:uLnTx/>
                <a:uFillTx/>
                <a:latin typeface="Poppins" pitchFamily="2" charset="77"/>
                <a:cs typeface="Poppins" pitchFamily="2" charset="77"/>
              </a:rPr>
              <a:t>Q6) How would you rate the quality of treatment and care received?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a:solidFill>
                <a:srgbClr val="E73E97"/>
              </a:solidFill>
              <a:latin typeface="Poppins" pitchFamily="2" charset="77"/>
              <a:cs typeface="Poppins" pitchFamily="2" charset="77"/>
            </a:endParaRPr>
          </a:p>
          <a:p>
            <a:r>
              <a:rPr lang="en-GB" altLang="en-US" sz="1200" dirty="0">
                <a:solidFill>
                  <a:schemeClr val="accent1"/>
                </a:solidFill>
                <a:latin typeface="Poppins" pitchFamily="2" charset="77"/>
                <a:cs typeface="Poppins" pitchFamily="2" charset="77"/>
              </a:rPr>
              <a:t>Q7)</a:t>
            </a:r>
            <a:r>
              <a:rPr lang="en-GB" altLang="en-US" sz="1200" b="1" dirty="0">
                <a:solidFill>
                  <a:schemeClr val="accent1"/>
                </a:solidFill>
                <a:latin typeface="Poppins" pitchFamily="2" charset="77"/>
                <a:cs typeface="Poppins" pitchFamily="2" charset="77"/>
              </a:rPr>
              <a:t> </a:t>
            </a:r>
            <a:r>
              <a:rPr lang="en-GB" altLang="en-US" sz="1200" dirty="0">
                <a:solidFill>
                  <a:schemeClr val="accent1"/>
                </a:solidFill>
                <a:latin typeface="Poppins" pitchFamily="2" charset="77"/>
                <a:cs typeface="Poppins" pitchFamily="2" charset="77"/>
              </a:rPr>
              <a:t>How do you rate your overall experience? </a:t>
            </a:r>
          </a:p>
          <a:p>
            <a:endParaRPr lang="en-GB" altLang="en-US" sz="1200" dirty="0">
              <a:solidFill>
                <a:schemeClr val="accent1"/>
              </a:solidFill>
              <a:latin typeface="Poppins" pitchFamily="2" charset="77"/>
              <a:cs typeface="Poppins" pitchFamily="2" charset="77"/>
            </a:endParaRPr>
          </a:p>
          <a:p>
            <a:r>
              <a:rPr lang="en-GB" altLang="en-US" sz="1200" dirty="0">
                <a:solidFill>
                  <a:schemeClr val="accent1"/>
                </a:solidFill>
                <a:latin typeface="Poppins" pitchFamily="2" charset="77"/>
                <a:cs typeface="Poppins" pitchFamily="2" charset="77"/>
              </a:rPr>
              <a:t> </a:t>
            </a:r>
          </a:p>
          <a:p>
            <a:r>
              <a:rPr lang="en-GB" altLang="en-US" sz="1200" dirty="0">
                <a:solidFill>
                  <a:schemeClr val="accent1"/>
                </a:solidFill>
                <a:latin typeface="Poppins" pitchFamily="2" charset="77"/>
                <a:cs typeface="Poppins" pitchFamily="2" charset="77"/>
              </a:rPr>
              <a:t>Q8)  What works well at the hospital?</a:t>
            </a:r>
          </a:p>
          <a:p>
            <a:endParaRPr lang="en-GB" altLang="en-US" sz="1200" dirty="0">
              <a:solidFill>
                <a:schemeClr val="accent1"/>
              </a:solidFill>
              <a:latin typeface="Poppins" pitchFamily="2" charset="77"/>
              <a:cs typeface="Poppins" pitchFamily="2" charset="77"/>
            </a:endParaRPr>
          </a:p>
          <a:p>
            <a:endParaRPr lang="en-GB" altLang="en-US" sz="1200" dirty="0">
              <a:solidFill>
                <a:schemeClr val="accent1"/>
              </a:solidFill>
              <a:latin typeface="Poppins" pitchFamily="2" charset="77"/>
              <a:cs typeface="Poppins" pitchFamily="2" charset="77"/>
            </a:endParaRPr>
          </a:p>
          <a:p>
            <a:r>
              <a:rPr lang="en-GB" altLang="en-US" sz="1200" dirty="0">
                <a:solidFill>
                  <a:schemeClr val="accent1"/>
                </a:solidFill>
                <a:latin typeface="Poppins" pitchFamily="2" charset="77"/>
                <a:cs typeface="Poppins" pitchFamily="2" charset="77"/>
              </a:rPr>
              <a:t>Q9) What is not working well, and what could be improved?</a:t>
            </a:r>
          </a:p>
          <a:p>
            <a:pPr algn="ctr"/>
            <a:endParaRPr lang="en-GB" altLang="en-US" sz="1200" dirty="0">
              <a:solidFill>
                <a:srgbClr val="D83C8E"/>
              </a:solidFil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E73E97"/>
              </a:solidFill>
              <a:effectLst/>
              <a:uLnTx/>
              <a:uFillTx/>
              <a:latin typeface="Poppins Light"/>
              <a:ea typeface="+mn-ea"/>
              <a:cs typeface="+mn-cs"/>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br>
              <a:rPr kumimoji="0" lang="en-GB" sz="1100" b="0" i="0" u="none" strike="noStrike" kern="1200" cap="none" spc="0" normalizeH="0" baseline="0" noProof="0" dirty="0">
                <a:ln>
                  <a:noFill/>
                </a:ln>
                <a:solidFill>
                  <a:srgbClr val="E73E97"/>
                </a:solidFill>
                <a:effectLst/>
                <a:uLnTx/>
                <a:uFillTx/>
                <a:latin typeface="Poppins Light"/>
                <a:ea typeface="+mn-ea"/>
                <a:cs typeface="+mn-cs"/>
              </a:rPr>
            </a:br>
            <a:endParaRPr kumimoji="0" lang="en-GB" sz="1100" b="0" i="0" u="none" strike="noStrike" kern="1200" cap="none" spc="0" normalizeH="0" baseline="0" noProof="0" dirty="0">
              <a:ln>
                <a:noFill/>
              </a:ln>
              <a:solidFill>
                <a:srgbClr val="E73E97"/>
              </a:solidFill>
              <a:effectLst/>
              <a:uLnTx/>
              <a:uFillTx/>
              <a:latin typeface="Poppins Light"/>
              <a:ea typeface="+mn-ea"/>
              <a:cs typeface="+mn-cs"/>
            </a:endParaRPr>
          </a:p>
          <a:p>
            <a:pPr marL="0" marR="0" lvl="0" indent="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GB" sz="1100" b="0" i="0" u="none" strike="noStrike" kern="1200" cap="none" spc="0" normalizeH="0" baseline="0" noProof="0" dirty="0">
              <a:ln>
                <a:noFill/>
              </a:ln>
              <a:solidFill>
                <a:srgbClr val="004C6B"/>
              </a:solidFill>
              <a:effectLst/>
              <a:uLnTx/>
              <a:uFillTx/>
              <a:latin typeface="Poppins Light"/>
              <a:ea typeface="+mn-ea"/>
              <a:cs typeface="+mn-cs"/>
            </a:endParaRPr>
          </a:p>
        </p:txBody>
      </p:sp>
      <p:pic>
        <p:nvPicPr>
          <p:cNvPr id="29" name="Picture 28" descr="P6-Icon-Care.png">
            <a:extLst>
              <a:ext uri="{FF2B5EF4-FFF2-40B4-BE49-F238E27FC236}">
                <a16:creationId xmlns:a16="http://schemas.microsoft.com/office/drawing/2014/main" id="{E989547C-383E-A877-0B62-E2236F5F069C}"/>
              </a:ext>
            </a:extLst>
          </p:cNvPr>
          <p:cNvPicPr>
            <a:picLocks noChangeAspect="1"/>
          </p:cNvPicPr>
          <p:nvPr/>
        </p:nvPicPr>
        <p:blipFill>
          <a:blip r:embed="rId2" cstate="print"/>
          <a:stretch>
            <a:fillRect/>
          </a:stretch>
        </p:blipFill>
        <p:spPr>
          <a:xfrm>
            <a:off x="294781" y="3621635"/>
            <a:ext cx="1456955" cy="1456955"/>
          </a:xfrm>
          <a:prstGeom prst="rect">
            <a:avLst/>
          </a:prstGeom>
        </p:spPr>
      </p:pic>
      <p:sp>
        <p:nvSpPr>
          <p:cNvPr id="4" name="Slide Number Placeholder 4">
            <a:extLst>
              <a:ext uri="{FF2B5EF4-FFF2-40B4-BE49-F238E27FC236}">
                <a16:creationId xmlns:a16="http://schemas.microsoft.com/office/drawing/2014/main" id="{40C4C2DC-3311-2AA4-7117-C26E5A706640}"/>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Tree>
    <p:extLst>
      <p:ext uri="{BB962C8B-B14F-4D97-AF65-F5344CB8AC3E}">
        <p14:creationId xmlns:p14="http://schemas.microsoft.com/office/powerpoint/2010/main" val="157031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0E00568-8DD5-D62D-8BEB-6216EC1C65A4}"/>
              </a:ext>
            </a:extLst>
          </p:cNvPr>
          <p:cNvSpPr>
            <a:spLocks noGrp="1" noChangeArrowheads="1"/>
          </p:cNvSpPr>
          <p:nvPr>
            <p:ph type="title"/>
          </p:nvPr>
        </p:nvSpPr>
        <p:spPr>
          <a:xfrm>
            <a:off x="441325" y="1050925"/>
            <a:ext cx="5975350" cy="612775"/>
          </a:xfrm>
        </p:spPr>
        <p:txBody>
          <a:bodyPr/>
          <a:lstStyle/>
          <a:p>
            <a:pPr eaLnBrk="1" hangingPunct="1"/>
            <a:r>
              <a:rPr lang="en-GB" altLang="en-US" dirty="0"/>
              <a:t>Contents</a:t>
            </a:r>
          </a:p>
        </p:txBody>
      </p:sp>
      <p:sp>
        <p:nvSpPr>
          <p:cNvPr id="45059" name="Content Placeholder 2">
            <a:extLst>
              <a:ext uri="{FF2B5EF4-FFF2-40B4-BE49-F238E27FC236}">
                <a16:creationId xmlns:a16="http://schemas.microsoft.com/office/drawing/2014/main" id="{A4D17D6D-AFA9-1B3E-B1C6-258760C391C1}"/>
              </a:ext>
            </a:extLst>
          </p:cNvPr>
          <p:cNvSpPr>
            <a:spLocks noGrp="1" noChangeArrowheads="1"/>
          </p:cNvSpPr>
          <p:nvPr>
            <p:ph idx="1"/>
          </p:nvPr>
        </p:nvSpPr>
        <p:spPr>
          <a:xfrm>
            <a:off x="374650" y="2390775"/>
            <a:ext cx="6011863" cy="5457825"/>
          </a:xfrm>
          <a:solidFill>
            <a:schemeClr val="bg1"/>
          </a:solidFill>
        </p:spPr>
        <p:txBody>
          <a:bodyPr/>
          <a:lstStyle/>
          <a:p>
            <a:pPr defTabSz="1079500" eaLnBrk="1" hangingPunct="1"/>
            <a:r>
              <a:rPr lang="en-GB" altLang="en-US" sz="1400" dirty="0"/>
              <a:t>Introduction                                                                           3</a:t>
            </a:r>
          </a:p>
          <a:p>
            <a:pPr defTabSz="1079500" eaLnBrk="1" hangingPunct="1"/>
            <a:endParaRPr lang="en-GB" altLang="en-US" sz="1400" dirty="0"/>
          </a:p>
          <a:p>
            <a:pPr defTabSz="1079500" eaLnBrk="1" hangingPunct="1"/>
            <a:r>
              <a:rPr lang="en-GB" altLang="en-US" sz="1400" dirty="0"/>
              <a:t>Layout of the report 	 	         4</a:t>
            </a:r>
          </a:p>
          <a:p>
            <a:pPr defTabSz="1079500" eaLnBrk="1" hangingPunct="1"/>
            <a:endParaRPr lang="en-GB" altLang="en-US" sz="1400" dirty="0"/>
          </a:p>
          <a:p>
            <a:pPr defTabSz="1079500" eaLnBrk="1" hangingPunct="1"/>
            <a:r>
              <a:rPr lang="en-GB" altLang="en-US" sz="1400" dirty="0"/>
              <a:t>Q3 snapshot                                                                           5</a:t>
            </a:r>
          </a:p>
          <a:p>
            <a:pPr defTabSz="1079500" eaLnBrk="1" hangingPunct="1"/>
            <a:endParaRPr lang="en-GB" altLang="en-US" sz="1400" dirty="0">
              <a:cs typeface="Poppins Light" panose="00000400000000000000" pitchFamily="2" charset="0"/>
            </a:endParaRPr>
          </a:p>
          <a:p>
            <a:pPr defTabSz="1079500" eaLnBrk="1" hangingPunct="1"/>
            <a:r>
              <a:rPr lang="en-GB" altLang="en-US" sz="1400" dirty="0"/>
              <a:t>Experiences of GP Practices                                                 6</a:t>
            </a:r>
          </a:p>
          <a:p>
            <a:pPr defTabSz="1079500" eaLnBrk="1" hangingPunct="1"/>
            <a:endParaRPr lang="en-GB" altLang="en-US" sz="1400" dirty="0">
              <a:cs typeface="Poppins Light" panose="00000400000000000000" pitchFamily="2" charset="0"/>
            </a:endParaRPr>
          </a:p>
          <a:p>
            <a:pPr defTabSz="1079500" eaLnBrk="1" hangingPunct="1"/>
            <a:r>
              <a:rPr lang="en-GB" altLang="en-US" sz="1400" dirty="0"/>
              <a:t>Experiences of Hospital Services                                         17 </a:t>
            </a:r>
            <a:endParaRPr lang="en-GB" altLang="en-US" sz="1400" dirty="0">
              <a:cs typeface="Poppins Light"/>
            </a:endParaRPr>
          </a:p>
          <a:p>
            <a:pPr defTabSz="1079500" eaLnBrk="1" hangingPunct="1"/>
            <a:endParaRPr lang="en-GB" altLang="en-US" sz="1400" dirty="0">
              <a:cs typeface="Poppins Light" panose="00000400000000000000" pitchFamily="2" charset="0"/>
            </a:endParaRPr>
          </a:p>
          <a:p>
            <a:pPr defTabSz="1079500" eaLnBrk="1" hangingPunct="1"/>
            <a:r>
              <a:rPr lang="en-GB" altLang="en-US" sz="1400" dirty="0"/>
              <a:t>Experiences of Dental Services                                           29</a:t>
            </a:r>
            <a:endParaRPr lang="en-GB" altLang="en-US" sz="1400" dirty="0">
              <a:cs typeface="Poppins Light"/>
            </a:endParaRPr>
          </a:p>
          <a:p>
            <a:pPr defTabSz="1079500" eaLnBrk="1" hangingPunct="1"/>
            <a:r>
              <a:rPr lang="en-GB" altLang="en-US" sz="1400" dirty="0">
                <a:cs typeface="Poppins Light" panose="00000400000000000000" pitchFamily="2" charset="0"/>
              </a:rPr>
              <a:t>  </a:t>
            </a:r>
          </a:p>
          <a:p>
            <a:pPr defTabSz="1079500" eaLnBrk="1" hangingPunct="1"/>
            <a:r>
              <a:rPr lang="en-GB" altLang="en-US" sz="1400" dirty="0"/>
              <a:t>Experiences of ‘Other’ Services                                           39</a:t>
            </a:r>
          </a:p>
          <a:p>
            <a:pPr defTabSz="1079500" eaLnBrk="1" hangingPunct="1"/>
            <a:r>
              <a:rPr lang="en-GB" altLang="en-US" sz="1400" dirty="0"/>
              <a:t>                                                      </a:t>
            </a:r>
            <a:endParaRPr lang="en-GB" altLang="en-US" sz="1400" dirty="0">
              <a:cs typeface="Poppins Light" panose="00000400000000000000" pitchFamily="2" charset="0"/>
            </a:endParaRPr>
          </a:p>
          <a:p>
            <a:pPr defTabSz="1079500" eaLnBrk="1" hangingPunct="1"/>
            <a:r>
              <a:rPr lang="en-GB" altLang="en-US" sz="1400" dirty="0"/>
              <a:t>Appendix                                                                                44</a:t>
            </a:r>
            <a:endParaRPr lang="en-GB" altLang="en-US" sz="1400" dirty="0">
              <a:cs typeface="Poppins Light" panose="00000400000000000000" pitchFamily="2" charset="0"/>
            </a:endParaRPr>
          </a:p>
        </p:txBody>
      </p:sp>
      <p:sp>
        <p:nvSpPr>
          <p:cNvPr id="5" name="Slide Number Placeholder 4">
            <a:extLst>
              <a:ext uri="{FF2B5EF4-FFF2-40B4-BE49-F238E27FC236}">
                <a16:creationId xmlns:a16="http://schemas.microsoft.com/office/drawing/2014/main" id="{FC7B62A8-CB01-FBA3-EE6F-40D9595349AB}"/>
              </a:ext>
            </a:extLst>
          </p:cNvPr>
          <p:cNvSpPr>
            <a:spLocks noGrp="1"/>
          </p:cNvSpPr>
          <p:nvPr>
            <p:ph type="sldNum" sz="quarter" idx="10"/>
          </p:nvPr>
        </p:nvSpPr>
        <p:spPr>
          <a:xfrm>
            <a:off x="5805488" y="344488"/>
            <a:ext cx="581025" cy="360362"/>
          </a:xfrm>
        </p:spPr>
        <p:txBody>
          <a:bodyPr/>
          <a:lstStyle/>
          <a:p>
            <a:pPr>
              <a:defRPr/>
            </a:pPr>
            <a:fld id="{82684CAE-1628-4C6C-963E-984554E43050}" type="slidenum">
              <a:rPr lang="en-GB"/>
              <a:pPr>
                <a:defRPr/>
              </a:pPr>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7D629326-32BC-D434-7C65-CE777DCD21D8}"/>
              </a:ext>
            </a:extLst>
          </p:cNvPr>
          <p:cNvSpPr>
            <a:spLocks noGrp="1"/>
          </p:cNvSpPr>
          <p:nvPr>
            <p:ph type="body" sz="quarter" idx="22"/>
          </p:nvPr>
        </p:nvSpPr>
        <p:spPr>
          <a:xfrm>
            <a:off x="330009" y="777097"/>
            <a:ext cx="6761920" cy="484188"/>
          </a:xfrm>
        </p:spPr>
        <p:txBody>
          <a:bodyPr spcCol="360000" rtlCol="0">
            <a:noAutofit/>
          </a:bodyPr>
          <a:lstStyle/>
          <a:p>
            <a:pPr eaLnBrk="1" fontAlgn="auto" hangingPunct="1">
              <a:spcBef>
                <a:spcPts val="0"/>
              </a:spcBef>
              <a:defRPr/>
            </a:pPr>
            <a:r>
              <a:rPr lang="en-GB" sz="2000" dirty="0"/>
              <a:t> Access and quality questions</a:t>
            </a:r>
          </a:p>
        </p:txBody>
      </p:sp>
      <p:sp>
        <p:nvSpPr>
          <p:cNvPr id="11" name="Text Placeholder 10">
            <a:extLst>
              <a:ext uri="{FF2B5EF4-FFF2-40B4-BE49-F238E27FC236}">
                <a16:creationId xmlns:a16="http://schemas.microsoft.com/office/drawing/2014/main" id="{4EDDA4AD-952A-8D5A-EAA5-E5C7E9D90A39}"/>
              </a:ext>
            </a:extLst>
          </p:cNvPr>
          <p:cNvSpPr>
            <a:spLocks noGrp="1"/>
          </p:cNvSpPr>
          <p:nvPr>
            <p:ph type="body" sz="quarter" idx="14"/>
          </p:nvPr>
        </p:nvSpPr>
        <p:spPr>
          <a:xfrm>
            <a:off x="383898" y="1336508"/>
            <a:ext cx="6071350" cy="315913"/>
          </a:xfrm>
        </p:spPr>
        <p:txBody>
          <a:bodyPr spcCol="360000" rtlCol="0">
            <a:noAutofit/>
          </a:bodyPr>
          <a:lstStyle/>
          <a:p>
            <a:pPr eaLnBrk="1" fontAlgn="auto" hangingPunct="1">
              <a:spcBef>
                <a:spcPts val="0"/>
              </a:spcBef>
              <a:defRPr/>
            </a:pPr>
            <a:r>
              <a:rPr lang="en-GB" sz="1600" dirty="0">
                <a:solidFill>
                  <a:schemeClr val="tx1"/>
                </a:solidFill>
                <a:latin typeface="+mj-lt"/>
              </a:rPr>
              <a:t>Q1) How did you find getting a referral/appointment at the hospital?</a:t>
            </a:r>
          </a:p>
        </p:txBody>
      </p:sp>
      <p:sp>
        <p:nvSpPr>
          <p:cNvPr id="64517" name="Text Placeholder 10">
            <a:extLst>
              <a:ext uri="{FF2B5EF4-FFF2-40B4-BE49-F238E27FC236}">
                <a16:creationId xmlns:a16="http://schemas.microsoft.com/office/drawing/2014/main" id="{F17597E6-FAE3-825E-1C9C-A17FB1771D3D}"/>
              </a:ext>
            </a:extLst>
          </p:cNvPr>
          <p:cNvSpPr txBox="1">
            <a:spLocks noChangeArrowheads="1"/>
          </p:cNvSpPr>
          <p:nvPr/>
        </p:nvSpPr>
        <p:spPr bwMode="auto">
          <a:xfrm>
            <a:off x="393325" y="5043384"/>
            <a:ext cx="58217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eaLnBrk="1" hangingPunct="1"/>
            <a:r>
              <a:rPr lang="en-GB" altLang="en-US" sz="1600" b="1" dirty="0">
                <a:solidFill>
                  <a:schemeClr val="tx1"/>
                </a:solidFill>
                <a:latin typeface="+mj-lt"/>
              </a:rPr>
              <a:t>Q2) How do you find getting through to someone on the phone?</a:t>
            </a:r>
          </a:p>
          <a:p>
            <a:pPr eaLnBrk="1" hangingPunct="1"/>
            <a:endParaRPr lang="en-GB" altLang="en-US" sz="1400" b="1" dirty="0">
              <a:solidFill>
                <a:srgbClr val="D83C8E"/>
              </a:solidFill>
              <a:latin typeface="Poppins" panose="00000500000000000000" pitchFamily="2" charset="0"/>
              <a:cs typeface="Poppins" panose="00000500000000000000" pitchFamily="2" charset="0"/>
            </a:endParaRPr>
          </a:p>
        </p:txBody>
      </p:sp>
      <p:sp>
        <p:nvSpPr>
          <p:cNvPr id="64518" name="Slide Number Placeholder 4">
            <a:extLst>
              <a:ext uri="{FF2B5EF4-FFF2-40B4-BE49-F238E27FC236}">
                <a16:creationId xmlns:a16="http://schemas.microsoft.com/office/drawing/2014/main" id="{DFF4072E-032B-71FE-AD66-AD6101067A3E}"/>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178557DC-DE02-415D-AE96-591FED7631EE}" type="slidenum">
              <a:rPr lang="en-GB" altLang="en-US" sz="2200" b="1">
                <a:solidFill>
                  <a:srgbClr val="7F7F7F"/>
                </a:solidFill>
              </a:rPr>
              <a:pPr algn="r" eaLnBrk="1" hangingPunct="1">
                <a:lnSpc>
                  <a:spcPct val="100000"/>
                </a:lnSpc>
                <a:spcAft>
                  <a:spcPct val="0"/>
                </a:spcAft>
                <a:buFontTx/>
                <a:buNone/>
              </a:pPr>
              <a:t>20</a:t>
            </a:fld>
            <a:endParaRPr lang="en-GB" altLang="en-US" sz="2200" b="1" dirty="0">
              <a:solidFill>
                <a:srgbClr val="7F7F7F"/>
              </a:solidFill>
            </a:endParaRPr>
          </a:p>
        </p:txBody>
      </p:sp>
      <p:graphicFrame>
        <p:nvGraphicFramePr>
          <p:cNvPr id="2" name="Chart 2">
            <a:extLst>
              <a:ext uri="{FF2B5EF4-FFF2-40B4-BE49-F238E27FC236}">
                <a16:creationId xmlns:a16="http://schemas.microsoft.com/office/drawing/2014/main" id="{73E69080-4B9A-60E5-8F28-BF86FA649A4F}"/>
              </a:ext>
            </a:extLst>
          </p:cNvPr>
          <p:cNvGraphicFramePr>
            <a:graphicFrameLocks/>
          </p:cNvGraphicFramePr>
          <p:nvPr>
            <p:extLst>
              <p:ext uri="{D42A27DB-BD31-4B8C-83A1-F6EECF244321}">
                <p14:modId xmlns:p14="http://schemas.microsoft.com/office/powerpoint/2010/main" val="2935618174"/>
              </p:ext>
            </p:extLst>
          </p:nvPr>
        </p:nvGraphicFramePr>
        <p:xfrm>
          <a:off x="429057" y="1892406"/>
          <a:ext cx="2763504" cy="2674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B666C78A-B70C-1D75-F418-A29AE11F3DBC}"/>
              </a:ext>
            </a:extLst>
          </p:cNvPr>
          <p:cNvGraphicFramePr>
            <a:graphicFrameLocks noGrp="1"/>
          </p:cNvGraphicFramePr>
          <p:nvPr>
            <p:extLst>
              <p:ext uri="{D42A27DB-BD31-4B8C-83A1-F6EECF244321}">
                <p14:modId xmlns:p14="http://schemas.microsoft.com/office/powerpoint/2010/main" val="3528870263"/>
              </p:ext>
            </p:extLst>
          </p:nvPr>
        </p:nvGraphicFramePr>
        <p:xfrm>
          <a:off x="188913" y="6226175"/>
          <a:ext cx="3471862" cy="3228975"/>
        </p:xfrm>
        <a:graphic>
          <a:graphicData uri="http://schemas.openxmlformats.org/drawingml/2006/table">
            <a:tbl>
              <a:tblPr firstRow="1" bandRow="1">
                <a:tableStyleId>{5C22544A-7EE6-4342-B048-85BDC9FD1C3A}</a:tableStyleId>
              </a:tblPr>
              <a:tblGrid>
                <a:gridCol w="3471862">
                  <a:extLst>
                    <a:ext uri="{9D8B030D-6E8A-4147-A177-3AD203B41FA5}">
                      <a16:colId xmlns:a16="http://schemas.microsoft.com/office/drawing/2014/main" val="20000"/>
                    </a:ext>
                  </a:extLst>
                </a:gridCol>
              </a:tblGrid>
              <a:tr h="3228975">
                <a:tc>
                  <a:txBody>
                    <a:bodyPr/>
                    <a:lstStyle/>
                    <a:p>
                      <a:endParaRPr lang="en-GB" sz="1800" dirty="0"/>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3" name="Chart 7">
            <a:extLst>
              <a:ext uri="{FF2B5EF4-FFF2-40B4-BE49-F238E27FC236}">
                <a16:creationId xmlns:a16="http://schemas.microsoft.com/office/drawing/2014/main" id="{CF3B6959-A7FB-575F-9469-43C5300A87E3}"/>
              </a:ext>
            </a:extLst>
          </p:cNvPr>
          <p:cNvGraphicFramePr>
            <a:graphicFrameLocks/>
          </p:cNvGraphicFramePr>
          <p:nvPr>
            <p:extLst>
              <p:ext uri="{D42A27DB-BD31-4B8C-83A1-F6EECF244321}">
                <p14:modId xmlns:p14="http://schemas.microsoft.com/office/powerpoint/2010/main" val="612345783"/>
              </p:ext>
            </p:extLst>
          </p:nvPr>
        </p:nvGraphicFramePr>
        <p:xfrm>
          <a:off x="386399" y="5626093"/>
          <a:ext cx="2885210" cy="3002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44">
            <a:extLst>
              <a:ext uri="{FF2B5EF4-FFF2-40B4-BE49-F238E27FC236}">
                <a16:creationId xmlns:a16="http://schemas.microsoft.com/office/drawing/2014/main" id="{7D451DBC-F7B2-AE56-D949-964DE2AF325E}"/>
              </a:ext>
            </a:extLst>
          </p:cNvPr>
          <p:cNvGraphicFramePr>
            <a:graphicFrameLocks noGrp="1"/>
          </p:cNvGraphicFramePr>
          <p:nvPr>
            <p:extLst>
              <p:ext uri="{D42A27DB-BD31-4B8C-83A1-F6EECF244321}">
                <p14:modId xmlns:p14="http://schemas.microsoft.com/office/powerpoint/2010/main" val="471555409"/>
              </p:ext>
            </p:extLst>
          </p:nvPr>
        </p:nvGraphicFramePr>
        <p:xfrm>
          <a:off x="3365600" y="1892404"/>
          <a:ext cx="3044489" cy="2764270"/>
        </p:xfrm>
        <a:graphic>
          <a:graphicData uri="http://schemas.openxmlformats.org/drawingml/2006/table">
            <a:tbl>
              <a:tblPr firstRow="1" bandRow="1">
                <a:tableStyleId>{5C22544A-7EE6-4342-B048-85BDC9FD1C3A}</a:tableStyleId>
              </a:tblPr>
              <a:tblGrid>
                <a:gridCol w="1075769">
                  <a:extLst>
                    <a:ext uri="{9D8B030D-6E8A-4147-A177-3AD203B41FA5}">
                      <a16:colId xmlns:a16="http://schemas.microsoft.com/office/drawing/2014/main" val="1852708291"/>
                    </a:ext>
                  </a:extLst>
                </a:gridCol>
                <a:gridCol w="1064499">
                  <a:extLst>
                    <a:ext uri="{9D8B030D-6E8A-4147-A177-3AD203B41FA5}">
                      <a16:colId xmlns:a16="http://schemas.microsoft.com/office/drawing/2014/main" val="1816098319"/>
                    </a:ext>
                  </a:extLst>
                </a:gridCol>
                <a:gridCol w="904221">
                  <a:extLst>
                    <a:ext uri="{9D8B030D-6E8A-4147-A177-3AD203B41FA5}">
                      <a16:colId xmlns:a16="http://schemas.microsoft.com/office/drawing/2014/main" val="310195714"/>
                    </a:ext>
                  </a:extLst>
                </a:gridCol>
              </a:tblGrid>
              <a:tr h="680301">
                <a:tc>
                  <a:txBody>
                    <a:bodyPr/>
                    <a:lstStyle/>
                    <a:p>
                      <a:pPr algn="ctr"/>
                      <a:r>
                        <a:rPr lang="en-GB" sz="1100" dirty="0"/>
                        <a:t>Responses </a:t>
                      </a:r>
                    </a:p>
                  </a:txBody>
                  <a:tcPr marL="87072" marR="87072" marT="43536" marB="43536" anchor="ctr"/>
                </a:tc>
                <a:tc>
                  <a:txBody>
                    <a:bodyPr/>
                    <a:lstStyle/>
                    <a:p>
                      <a:pPr algn="ctr"/>
                      <a:r>
                        <a:rPr lang="en-GB" sz="1100" b="1" dirty="0"/>
                        <a:t>Percentage of reviews  </a:t>
                      </a:r>
                    </a:p>
                  </a:txBody>
                  <a:tcPr marL="87072" marR="87072" marT="43536" marB="43536" anchor="ctr"/>
                </a:tc>
                <a:tc>
                  <a:txBody>
                    <a:bodyPr/>
                    <a:lstStyle/>
                    <a:p>
                      <a:pPr algn="ctr"/>
                      <a:r>
                        <a:rPr lang="en-GB" sz="1100" b="1" dirty="0"/>
                        <a:t>No. of reviews </a:t>
                      </a:r>
                    </a:p>
                  </a:txBody>
                  <a:tcPr marL="87072" marR="87072" marT="43536" marB="43536" anchor="ctr"/>
                </a:tc>
                <a:extLst>
                  <a:ext uri="{0D108BD9-81ED-4DB2-BD59-A6C34878D82A}">
                    <a16:rowId xmlns:a16="http://schemas.microsoft.com/office/drawing/2014/main" val="923702615"/>
                  </a:ext>
                </a:extLst>
              </a:tr>
              <a:tr h="366999">
                <a:tc>
                  <a:txBody>
                    <a:bodyPr/>
                    <a:lstStyle/>
                    <a:p>
                      <a:pPr algn="l" fontAlgn="b"/>
                      <a:r>
                        <a:rPr lang="en-GB" sz="1000" b="0" u="none" strike="noStrike" dirty="0">
                          <a:solidFill>
                            <a:schemeClr val="tx1"/>
                          </a:solidFill>
                          <a:effectLst/>
                          <a:latin typeface="+mn-lt"/>
                        </a:rPr>
                        <a:t>Easy</a:t>
                      </a:r>
                      <a:endParaRPr lang="en-GB" sz="1000" b="0" i="0" u="none" strike="noStrike" dirty="0">
                        <a:solidFill>
                          <a:schemeClr val="tx1"/>
                        </a:solidFill>
                        <a:effectLst/>
                        <a:latin typeface="+mn-lt"/>
                      </a:endParaRPr>
                    </a:p>
                  </a:txBody>
                  <a:tcPr marL="0" marR="0" marT="0" marB="0" anchor="b"/>
                </a:tc>
                <a:tc>
                  <a:txBody>
                    <a:bodyPr/>
                    <a:lstStyle/>
                    <a:p>
                      <a:pPr algn="l" fontAlgn="t">
                        <a:buNone/>
                      </a:pPr>
                      <a:r>
                        <a:rPr lang="en-GB" sz="1000" b="0" dirty="0">
                          <a:solidFill>
                            <a:schemeClr val="tx1"/>
                          </a:solidFill>
                          <a:effectLst/>
                          <a:latin typeface="+mn-lt"/>
                        </a:rPr>
                        <a:t>11%</a:t>
                      </a:r>
                    </a:p>
                  </a:txBody>
                  <a:tcPr marL="90700" marR="181400" marT="54420" marB="54420"/>
                </a:tc>
                <a:tc>
                  <a:txBody>
                    <a:bodyPr/>
                    <a:lstStyle/>
                    <a:p>
                      <a:pPr algn="l"/>
                      <a:r>
                        <a:rPr lang="en-US" sz="1000" b="0" dirty="0">
                          <a:solidFill>
                            <a:schemeClr val="tx1"/>
                          </a:solidFill>
                          <a:latin typeface="+mn-lt"/>
                        </a:rPr>
                        <a:t>9</a:t>
                      </a:r>
                      <a:endParaRPr lang="en-GB" sz="1000" b="0" dirty="0">
                        <a:solidFill>
                          <a:schemeClr val="tx1"/>
                        </a:solidFill>
                        <a:latin typeface="+mn-lt"/>
                      </a:endParaRPr>
                    </a:p>
                  </a:txBody>
                  <a:tcPr marL="87072" marR="87072" marT="43536" marB="43536"/>
                </a:tc>
                <a:extLst>
                  <a:ext uri="{0D108BD9-81ED-4DB2-BD59-A6C34878D82A}">
                    <a16:rowId xmlns:a16="http://schemas.microsoft.com/office/drawing/2014/main" val="1795217099"/>
                  </a:ext>
                </a:extLst>
              </a:tr>
              <a:tr h="283459">
                <a:tc>
                  <a:txBody>
                    <a:bodyPr/>
                    <a:lstStyle/>
                    <a:p>
                      <a:pPr algn="l" fontAlgn="b"/>
                      <a:r>
                        <a:rPr lang="en-GB" sz="1000" b="0" u="none" strike="noStrike" dirty="0">
                          <a:solidFill>
                            <a:schemeClr val="tx1"/>
                          </a:solidFill>
                          <a:effectLst/>
                          <a:latin typeface="+mn-lt"/>
                        </a:rPr>
                        <a:t>Fairly Easy</a:t>
                      </a:r>
                      <a:endParaRPr lang="en-GB" sz="1000" b="0" i="0" u="none" strike="noStrike" dirty="0">
                        <a:solidFill>
                          <a:schemeClr val="tx1"/>
                        </a:solidFill>
                        <a:effectLst/>
                        <a:latin typeface="+mn-lt"/>
                      </a:endParaRPr>
                    </a:p>
                  </a:txBody>
                  <a:tcPr marL="0" marR="0" marT="0" marB="0" anchor="b"/>
                </a:tc>
                <a:tc>
                  <a:txBody>
                    <a:bodyPr/>
                    <a:lstStyle/>
                    <a:p>
                      <a:pPr algn="l" fontAlgn="t">
                        <a:buNone/>
                      </a:pPr>
                      <a:r>
                        <a:rPr lang="en-GB" sz="1000" b="0" dirty="0">
                          <a:solidFill>
                            <a:schemeClr val="tx1"/>
                          </a:solidFill>
                          <a:effectLst/>
                          <a:latin typeface="+mn-lt"/>
                        </a:rPr>
                        <a:t>28%</a:t>
                      </a:r>
                    </a:p>
                  </a:txBody>
                  <a:tcPr marL="90700" marR="181400" marT="54420" marB="54420"/>
                </a:tc>
                <a:tc>
                  <a:txBody>
                    <a:bodyPr/>
                    <a:lstStyle/>
                    <a:p>
                      <a:pPr algn="l" fontAlgn="b">
                        <a:buNone/>
                      </a:pPr>
                      <a:r>
                        <a:rPr lang="en-GB" sz="1000" b="0" i="0" u="none" strike="noStrike" dirty="0">
                          <a:solidFill>
                            <a:schemeClr val="tx1"/>
                          </a:solidFill>
                          <a:effectLst/>
                          <a:latin typeface="+mn-lt"/>
                        </a:rPr>
                        <a:t>23</a:t>
                      </a:r>
                    </a:p>
                  </a:txBody>
                  <a:tcPr marL="9071" marR="9071" marT="9071" marB="0" anchor="b"/>
                </a:tc>
                <a:extLst>
                  <a:ext uri="{0D108BD9-81ED-4DB2-BD59-A6C34878D82A}">
                    <a16:rowId xmlns:a16="http://schemas.microsoft.com/office/drawing/2014/main" val="513991187"/>
                  </a:ext>
                </a:extLst>
              </a:tr>
              <a:tr h="470511">
                <a:tc>
                  <a:txBody>
                    <a:bodyPr/>
                    <a:lstStyle/>
                    <a:p>
                      <a:pPr algn="l" fontAlgn="b"/>
                      <a:r>
                        <a:rPr lang="en-GB" sz="1000" b="0" u="none" strike="noStrike" dirty="0">
                          <a:solidFill>
                            <a:schemeClr val="tx1"/>
                          </a:solidFill>
                          <a:effectLst/>
                          <a:latin typeface="+mn-lt"/>
                        </a:rPr>
                        <a:t>Difficult</a:t>
                      </a:r>
                      <a:endParaRPr lang="en-GB" sz="1000" b="0" i="0" u="none" strike="noStrike" dirty="0">
                        <a:solidFill>
                          <a:schemeClr val="tx1"/>
                        </a:solidFill>
                        <a:effectLst/>
                        <a:latin typeface="+mn-lt"/>
                      </a:endParaRPr>
                    </a:p>
                  </a:txBody>
                  <a:tcPr marL="0" marR="0" marT="0" marB="0" anchor="b"/>
                </a:tc>
                <a:tc>
                  <a:txBody>
                    <a:bodyPr/>
                    <a:lstStyle/>
                    <a:p>
                      <a:pPr algn="l" fontAlgn="t">
                        <a:buNone/>
                      </a:pPr>
                      <a:r>
                        <a:rPr lang="en-GB" sz="1000" b="0" dirty="0">
                          <a:solidFill>
                            <a:schemeClr val="tx1"/>
                          </a:solidFill>
                          <a:effectLst/>
                          <a:latin typeface="+mn-lt"/>
                        </a:rPr>
                        <a:t>16%</a:t>
                      </a:r>
                    </a:p>
                  </a:txBody>
                  <a:tcPr marL="90700" marR="181400" marT="54420" marB="54420"/>
                </a:tc>
                <a:tc>
                  <a:txBody>
                    <a:bodyPr/>
                    <a:lstStyle/>
                    <a:p>
                      <a:pPr algn="l" fontAlgn="b">
                        <a:buNone/>
                      </a:pPr>
                      <a:r>
                        <a:rPr lang="en-US" sz="1000" b="0" i="0" u="none" strike="noStrike" dirty="0">
                          <a:solidFill>
                            <a:schemeClr val="tx1"/>
                          </a:solidFill>
                          <a:effectLst/>
                          <a:latin typeface="+mn-lt"/>
                        </a:rPr>
                        <a:t>1</a:t>
                      </a:r>
                      <a:r>
                        <a:rPr lang="en-GB" sz="1000" b="0" i="0" u="none" strike="noStrike" dirty="0">
                          <a:solidFill>
                            <a:schemeClr val="tx1"/>
                          </a:solidFill>
                          <a:effectLst/>
                          <a:latin typeface="+mn-lt"/>
                        </a:rPr>
                        <a:t>3</a:t>
                      </a:r>
                    </a:p>
                  </a:txBody>
                  <a:tcPr marL="9071" marR="9071" marT="9071" marB="0" anchor="b"/>
                </a:tc>
                <a:extLst>
                  <a:ext uri="{0D108BD9-81ED-4DB2-BD59-A6C34878D82A}">
                    <a16:rowId xmlns:a16="http://schemas.microsoft.com/office/drawing/2014/main" val="507352613"/>
                  </a:ext>
                </a:extLst>
              </a:tr>
              <a:tr h="283459">
                <a:tc>
                  <a:txBody>
                    <a:bodyPr/>
                    <a:lstStyle/>
                    <a:p>
                      <a:pPr algn="l" fontAlgn="b"/>
                      <a:r>
                        <a:rPr lang="en-GB" sz="1000" b="0" u="none" strike="noStrike" dirty="0">
                          <a:solidFill>
                            <a:schemeClr val="tx1"/>
                          </a:solidFill>
                          <a:effectLst/>
                          <a:latin typeface="+mn-lt"/>
                        </a:rPr>
                        <a:t>Very Difficult </a:t>
                      </a:r>
                      <a:endParaRPr lang="en-GB" sz="1000" b="0" i="0" u="none" strike="noStrike" dirty="0">
                        <a:solidFill>
                          <a:schemeClr val="tx1"/>
                        </a:solidFill>
                        <a:effectLst/>
                        <a:latin typeface="+mn-lt"/>
                      </a:endParaRPr>
                    </a:p>
                  </a:txBody>
                  <a:tcPr marL="0" marR="0" marT="0" marB="0" anchor="b"/>
                </a:tc>
                <a:tc>
                  <a:txBody>
                    <a:bodyPr/>
                    <a:lstStyle/>
                    <a:p>
                      <a:pPr algn="l" fontAlgn="t">
                        <a:buNone/>
                      </a:pPr>
                      <a:r>
                        <a:rPr lang="en-GB" sz="1000" b="0" dirty="0">
                          <a:solidFill>
                            <a:schemeClr val="tx1"/>
                          </a:solidFill>
                          <a:effectLst/>
                          <a:latin typeface="+mn-lt"/>
                        </a:rPr>
                        <a:t>5%</a:t>
                      </a:r>
                    </a:p>
                  </a:txBody>
                  <a:tcPr marL="90700" marR="181400" marT="54420" marB="54420"/>
                </a:tc>
                <a:tc>
                  <a:txBody>
                    <a:bodyPr/>
                    <a:lstStyle/>
                    <a:p>
                      <a:pPr algn="l" fontAlgn="b">
                        <a:buNone/>
                      </a:pPr>
                      <a:r>
                        <a:rPr lang="en-US" sz="1000" b="0" i="0" u="none" strike="noStrike" dirty="0">
                          <a:solidFill>
                            <a:schemeClr val="tx1"/>
                          </a:solidFill>
                          <a:effectLst/>
                          <a:latin typeface="+mn-lt"/>
                        </a:rPr>
                        <a:t>4</a:t>
                      </a:r>
                      <a:endParaRPr lang="en-GB" sz="1000" b="0" i="0" u="none" strike="noStrike" dirty="0">
                        <a:solidFill>
                          <a:schemeClr val="tx1"/>
                        </a:solidFill>
                        <a:effectLst/>
                        <a:latin typeface="+mn-lt"/>
                      </a:endParaRPr>
                    </a:p>
                  </a:txBody>
                  <a:tcPr marL="9071" marR="9071" marT="9071" marB="0" anchor="b"/>
                </a:tc>
                <a:extLst>
                  <a:ext uri="{0D108BD9-81ED-4DB2-BD59-A6C34878D82A}">
                    <a16:rowId xmlns:a16="http://schemas.microsoft.com/office/drawing/2014/main" val="2802222364"/>
                  </a:ext>
                </a:extLst>
              </a:tr>
              <a:tr h="386946">
                <a:tc>
                  <a:txBody>
                    <a:bodyPr/>
                    <a:lstStyle/>
                    <a:p>
                      <a:pPr algn="l" fontAlgn="b"/>
                      <a:r>
                        <a:rPr lang="en-GB" sz="1000" b="0" u="none" strike="noStrike" dirty="0">
                          <a:solidFill>
                            <a:schemeClr val="tx1"/>
                          </a:solidFill>
                          <a:effectLst/>
                          <a:latin typeface="+mn-lt"/>
                        </a:rPr>
                        <a:t>Not Applicable</a:t>
                      </a:r>
                      <a:endParaRPr lang="en-GB" sz="1000" b="0" i="0" u="none" strike="noStrike" dirty="0">
                        <a:solidFill>
                          <a:schemeClr val="tx1"/>
                        </a:solidFill>
                        <a:effectLst/>
                        <a:latin typeface="+mn-lt"/>
                      </a:endParaRPr>
                    </a:p>
                  </a:txBody>
                  <a:tcPr marL="0" marR="0" marT="0" marB="0" anchor="b"/>
                </a:tc>
                <a:tc>
                  <a:txBody>
                    <a:bodyPr/>
                    <a:lstStyle/>
                    <a:p>
                      <a:pPr algn="l" fontAlgn="t">
                        <a:buNone/>
                      </a:pPr>
                      <a:r>
                        <a:rPr lang="en-GB" sz="1000" b="0" dirty="0">
                          <a:solidFill>
                            <a:schemeClr val="tx1"/>
                          </a:solidFill>
                          <a:effectLst/>
                          <a:latin typeface="+mn-lt"/>
                        </a:rPr>
                        <a:t>40%</a:t>
                      </a:r>
                    </a:p>
                  </a:txBody>
                  <a:tcPr marL="90700" marR="181400" marT="54420" marB="54420"/>
                </a:tc>
                <a:tc>
                  <a:txBody>
                    <a:bodyPr/>
                    <a:lstStyle/>
                    <a:p>
                      <a:pPr algn="l" fontAlgn="b">
                        <a:buNone/>
                      </a:pPr>
                      <a:r>
                        <a:rPr lang="en-GB" sz="1000" b="0" i="0" u="none" strike="noStrike" dirty="0">
                          <a:solidFill>
                            <a:schemeClr val="tx1"/>
                          </a:solidFill>
                          <a:effectLst/>
                          <a:latin typeface="+mn-lt"/>
                        </a:rPr>
                        <a:t>33</a:t>
                      </a:r>
                    </a:p>
                  </a:txBody>
                  <a:tcPr marL="9071" marR="9071" marT="9071" marB="0" anchor="b"/>
                </a:tc>
                <a:extLst>
                  <a:ext uri="{0D108BD9-81ED-4DB2-BD59-A6C34878D82A}">
                    <a16:rowId xmlns:a16="http://schemas.microsoft.com/office/drawing/2014/main" val="1707791164"/>
                  </a:ext>
                </a:extLst>
              </a:tr>
              <a:tr h="292595">
                <a:tc gridSpan="2">
                  <a:txBody>
                    <a:bodyPr/>
                    <a:lstStyle/>
                    <a:p>
                      <a:pPr algn="l"/>
                      <a:r>
                        <a:rPr lang="en-GB" sz="1000" b="0" dirty="0">
                          <a:solidFill>
                            <a:schemeClr val="tx1"/>
                          </a:solidFill>
                          <a:latin typeface="+mn-lt"/>
                        </a:rPr>
                        <a:t>Total</a:t>
                      </a:r>
                    </a:p>
                  </a:txBody>
                  <a:tcPr marL="9070" marR="9070" marT="9073"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000" b="0" u="none" strike="noStrike" dirty="0">
                          <a:solidFill>
                            <a:schemeClr val="tx1"/>
                          </a:solidFill>
                          <a:effectLst/>
                          <a:latin typeface="+mn-lt"/>
                        </a:rPr>
                        <a:t>82</a:t>
                      </a:r>
                      <a:endParaRPr lang="en-GB" sz="1000" b="0" i="0" u="none" strike="noStrike" dirty="0">
                        <a:solidFill>
                          <a:schemeClr val="tx1"/>
                        </a:solidFill>
                        <a:effectLst/>
                        <a:latin typeface="+mn-lt"/>
                      </a:endParaRPr>
                    </a:p>
                  </a:txBody>
                  <a:tcPr marL="9071" marR="9071" marT="9071" marB="0" anchor="b"/>
                </a:tc>
                <a:extLst>
                  <a:ext uri="{0D108BD9-81ED-4DB2-BD59-A6C34878D82A}">
                    <a16:rowId xmlns:a16="http://schemas.microsoft.com/office/drawing/2014/main" val="3032420974"/>
                  </a:ext>
                </a:extLst>
              </a:tr>
            </a:tbl>
          </a:graphicData>
        </a:graphic>
      </p:graphicFrame>
      <p:graphicFrame>
        <p:nvGraphicFramePr>
          <p:cNvPr id="8" name="Table 44">
            <a:extLst>
              <a:ext uri="{FF2B5EF4-FFF2-40B4-BE49-F238E27FC236}">
                <a16:creationId xmlns:a16="http://schemas.microsoft.com/office/drawing/2014/main" id="{FC936C6A-2D62-FCDC-8634-02A4D0E52E64}"/>
              </a:ext>
            </a:extLst>
          </p:cNvPr>
          <p:cNvGraphicFramePr>
            <a:graphicFrameLocks noGrp="1"/>
          </p:cNvGraphicFramePr>
          <p:nvPr>
            <p:extLst>
              <p:ext uri="{D42A27DB-BD31-4B8C-83A1-F6EECF244321}">
                <p14:modId xmlns:p14="http://schemas.microsoft.com/office/powerpoint/2010/main" val="720172646"/>
              </p:ext>
            </p:extLst>
          </p:nvPr>
        </p:nvGraphicFramePr>
        <p:xfrm>
          <a:off x="3484564" y="5618104"/>
          <a:ext cx="2934951" cy="2964096"/>
        </p:xfrm>
        <a:graphic>
          <a:graphicData uri="http://schemas.openxmlformats.org/drawingml/2006/table">
            <a:tbl>
              <a:tblPr firstRow="1" bandRow="1">
                <a:tableStyleId>{5C22544A-7EE6-4342-B048-85BDC9FD1C3A}</a:tableStyleId>
              </a:tblPr>
              <a:tblGrid>
                <a:gridCol w="1066308">
                  <a:extLst>
                    <a:ext uri="{9D8B030D-6E8A-4147-A177-3AD203B41FA5}">
                      <a16:colId xmlns:a16="http://schemas.microsoft.com/office/drawing/2014/main" val="1852708291"/>
                    </a:ext>
                  </a:extLst>
                </a:gridCol>
                <a:gridCol w="996955">
                  <a:extLst>
                    <a:ext uri="{9D8B030D-6E8A-4147-A177-3AD203B41FA5}">
                      <a16:colId xmlns:a16="http://schemas.microsoft.com/office/drawing/2014/main" val="1816098319"/>
                    </a:ext>
                  </a:extLst>
                </a:gridCol>
                <a:gridCol w="871688">
                  <a:extLst>
                    <a:ext uri="{9D8B030D-6E8A-4147-A177-3AD203B41FA5}">
                      <a16:colId xmlns:a16="http://schemas.microsoft.com/office/drawing/2014/main" val="310195714"/>
                    </a:ext>
                  </a:extLst>
                </a:gridCol>
              </a:tblGrid>
              <a:tr h="651766">
                <a:tc>
                  <a:txBody>
                    <a:bodyPr/>
                    <a:lstStyle/>
                    <a:p>
                      <a:pPr algn="ctr"/>
                      <a:r>
                        <a:rPr lang="en-GB" sz="1100" dirty="0"/>
                        <a:t>Responses </a:t>
                      </a:r>
                    </a:p>
                  </a:txBody>
                  <a:tcPr marL="83939" marR="83939" marT="41969" marB="41969" anchor="ctr"/>
                </a:tc>
                <a:tc>
                  <a:txBody>
                    <a:bodyPr/>
                    <a:lstStyle/>
                    <a:p>
                      <a:pPr algn="ctr"/>
                      <a:r>
                        <a:rPr lang="en-GB" sz="1100" b="1" dirty="0"/>
                        <a:t>Percentage of reviews  </a:t>
                      </a:r>
                    </a:p>
                  </a:txBody>
                  <a:tcPr marL="83939" marR="83939" marT="41969" marB="41969" anchor="ctr"/>
                </a:tc>
                <a:tc>
                  <a:txBody>
                    <a:bodyPr/>
                    <a:lstStyle/>
                    <a:p>
                      <a:pPr algn="ctr"/>
                      <a:r>
                        <a:rPr lang="en-GB" sz="1100" b="1" dirty="0"/>
                        <a:t>No. of reviews </a:t>
                      </a:r>
                    </a:p>
                  </a:txBody>
                  <a:tcPr marL="83939" marR="83939" marT="41969" marB="41969" anchor="ctr"/>
                </a:tc>
                <a:extLst>
                  <a:ext uri="{0D108BD9-81ED-4DB2-BD59-A6C34878D82A}">
                    <a16:rowId xmlns:a16="http://schemas.microsoft.com/office/drawing/2014/main" val="923702615"/>
                  </a:ext>
                </a:extLst>
              </a:tr>
              <a:tr h="410157">
                <a:tc>
                  <a:txBody>
                    <a:bodyPr/>
                    <a:lstStyle/>
                    <a:p>
                      <a:pPr algn="l" fontAlgn="b"/>
                      <a:r>
                        <a:rPr lang="en-GB" sz="1000" u="none" strike="noStrike" dirty="0">
                          <a:solidFill>
                            <a:schemeClr val="tx1"/>
                          </a:solidFill>
                          <a:effectLst/>
                        </a:rPr>
                        <a:t>Easy</a:t>
                      </a:r>
                      <a:endParaRPr lang="en-GB" sz="1000" b="0" i="0" u="none" strike="noStrike" dirty="0">
                        <a:solidFill>
                          <a:schemeClr val="tx1"/>
                        </a:solidFill>
                        <a:effectLst/>
                        <a:latin typeface="Arial" panose="020B0604020202020204" pitchFamily="34" charset="0"/>
                      </a:endParaRPr>
                    </a:p>
                  </a:txBody>
                  <a:tcPr marL="0" marR="0" marT="0" marB="0" anchor="ctr"/>
                </a:tc>
                <a:tc>
                  <a:txBody>
                    <a:bodyPr/>
                    <a:lstStyle/>
                    <a:p>
                      <a:pPr algn="l" fontAlgn="t">
                        <a:buNone/>
                      </a:pPr>
                      <a:r>
                        <a:rPr lang="en-US" sz="1000" dirty="0">
                          <a:solidFill>
                            <a:schemeClr val="tx1"/>
                          </a:solidFill>
                          <a:effectLst/>
                        </a:rPr>
                        <a:t>7%</a:t>
                      </a:r>
                      <a:endParaRPr lang="en-GB" sz="1000" dirty="0">
                        <a:solidFill>
                          <a:schemeClr val="tx1"/>
                        </a:solidFill>
                        <a:effectLst/>
                      </a:endParaRPr>
                    </a:p>
                  </a:txBody>
                  <a:tcPr marL="87436" marR="174873" marT="52468" marB="52468" anchor="ctr"/>
                </a:tc>
                <a:tc>
                  <a:txBody>
                    <a:bodyPr/>
                    <a:lstStyle/>
                    <a:p>
                      <a:pPr algn="l" fontAlgn="b">
                        <a:buNone/>
                      </a:pPr>
                      <a:r>
                        <a:rPr lang="en-GB" sz="1000" b="0" i="0" u="none" strike="noStrike" dirty="0">
                          <a:solidFill>
                            <a:schemeClr val="tx1"/>
                          </a:solidFill>
                          <a:effectLst/>
                          <a:latin typeface="+mn-lt"/>
                        </a:rPr>
                        <a:t>6</a:t>
                      </a:r>
                    </a:p>
                  </a:txBody>
                  <a:tcPr marL="8744" marR="8744" marT="8747" marB="0" anchor="ctr"/>
                </a:tc>
                <a:extLst>
                  <a:ext uri="{0D108BD9-81ED-4DB2-BD59-A6C34878D82A}">
                    <a16:rowId xmlns:a16="http://schemas.microsoft.com/office/drawing/2014/main" val="1795217099"/>
                  </a:ext>
                </a:extLst>
              </a:tr>
              <a:tr h="297864">
                <a:tc>
                  <a:txBody>
                    <a:bodyPr/>
                    <a:lstStyle/>
                    <a:p>
                      <a:pPr algn="l" fontAlgn="b"/>
                      <a:r>
                        <a:rPr lang="en-GB" sz="1000" u="none" strike="noStrike" dirty="0">
                          <a:solidFill>
                            <a:schemeClr val="tx1"/>
                          </a:solidFill>
                          <a:effectLst/>
                        </a:rPr>
                        <a:t>Fairly Easy</a:t>
                      </a:r>
                      <a:endParaRPr lang="en-GB" sz="1000" b="0" i="0" u="none" strike="noStrike" dirty="0">
                        <a:solidFill>
                          <a:schemeClr val="tx1"/>
                        </a:solidFill>
                        <a:effectLst/>
                        <a:latin typeface="Arial" panose="020B0604020202020204" pitchFamily="34" charset="0"/>
                      </a:endParaRPr>
                    </a:p>
                  </a:txBody>
                  <a:tcPr marL="0" marR="0" marT="0" marB="0" anchor="ctr"/>
                </a:tc>
                <a:tc>
                  <a:txBody>
                    <a:bodyPr/>
                    <a:lstStyle/>
                    <a:p>
                      <a:pPr algn="l" fontAlgn="t">
                        <a:buNone/>
                      </a:pPr>
                      <a:r>
                        <a:rPr lang="en-GB" sz="1000" dirty="0">
                          <a:solidFill>
                            <a:schemeClr val="tx1"/>
                          </a:solidFill>
                          <a:effectLst/>
                        </a:rPr>
                        <a:t>13%</a:t>
                      </a:r>
                    </a:p>
                  </a:txBody>
                  <a:tcPr marL="87436" marR="174873" marT="52468" marB="52468" anchor="ctr"/>
                </a:tc>
                <a:tc>
                  <a:txBody>
                    <a:bodyPr/>
                    <a:lstStyle/>
                    <a:p>
                      <a:pPr algn="l" fontAlgn="b">
                        <a:buNone/>
                      </a:pPr>
                      <a:r>
                        <a:rPr lang="en-US" sz="1000" b="0" i="0" u="none" strike="noStrike" dirty="0">
                          <a:solidFill>
                            <a:schemeClr val="tx1"/>
                          </a:solidFill>
                          <a:effectLst/>
                          <a:latin typeface="+mn-lt"/>
                        </a:rPr>
                        <a:t>1</a:t>
                      </a:r>
                      <a:r>
                        <a:rPr lang="en-GB" sz="1000" b="0" i="0" u="none" strike="noStrike" dirty="0">
                          <a:solidFill>
                            <a:schemeClr val="tx1"/>
                          </a:solidFill>
                          <a:effectLst/>
                          <a:latin typeface="+mn-lt"/>
                        </a:rPr>
                        <a:t>1</a:t>
                      </a:r>
                    </a:p>
                  </a:txBody>
                  <a:tcPr marL="8744" marR="8744" marT="8747" marB="0" anchor="ctr"/>
                </a:tc>
                <a:extLst>
                  <a:ext uri="{0D108BD9-81ED-4DB2-BD59-A6C34878D82A}">
                    <a16:rowId xmlns:a16="http://schemas.microsoft.com/office/drawing/2014/main" val="513991187"/>
                  </a:ext>
                </a:extLst>
              </a:tr>
              <a:tr h="525838">
                <a:tc>
                  <a:txBody>
                    <a:bodyPr/>
                    <a:lstStyle/>
                    <a:p>
                      <a:pPr algn="l" fontAlgn="b"/>
                      <a:r>
                        <a:rPr lang="en-GB" sz="1000" u="none" strike="noStrike" dirty="0">
                          <a:solidFill>
                            <a:schemeClr val="tx1"/>
                          </a:solidFill>
                          <a:effectLst/>
                        </a:rPr>
                        <a:t>Difficult</a:t>
                      </a:r>
                      <a:endParaRPr lang="en-GB" sz="1000" b="0" i="0" u="none" strike="noStrike" dirty="0">
                        <a:solidFill>
                          <a:schemeClr val="tx1"/>
                        </a:solidFill>
                        <a:effectLst/>
                        <a:latin typeface="Arial" panose="020B0604020202020204" pitchFamily="34" charset="0"/>
                      </a:endParaRPr>
                    </a:p>
                  </a:txBody>
                  <a:tcPr marL="0" marR="0" marT="0" marB="0" anchor="ctr"/>
                </a:tc>
                <a:tc>
                  <a:txBody>
                    <a:bodyPr/>
                    <a:lstStyle/>
                    <a:p>
                      <a:pPr algn="l" fontAlgn="t">
                        <a:buNone/>
                      </a:pPr>
                      <a:r>
                        <a:rPr lang="en-GB" sz="1000" dirty="0">
                          <a:solidFill>
                            <a:schemeClr val="tx1"/>
                          </a:solidFill>
                          <a:effectLst/>
                        </a:rPr>
                        <a:t>6%</a:t>
                      </a:r>
                    </a:p>
                  </a:txBody>
                  <a:tcPr marL="87436" marR="174873" marT="52468" marB="52468" anchor="ctr"/>
                </a:tc>
                <a:tc>
                  <a:txBody>
                    <a:bodyPr/>
                    <a:lstStyle/>
                    <a:p>
                      <a:pPr algn="l" fontAlgn="b">
                        <a:buNone/>
                      </a:pPr>
                      <a:r>
                        <a:rPr lang="en-US" sz="1000" b="0" i="0" u="none" strike="noStrike" dirty="0">
                          <a:solidFill>
                            <a:schemeClr val="tx1"/>
                          </a:solidFill>
                          <a:effectLst/>
                          <a:latin typeface="+mn-lt"/>
                        </a:rPr>
                        <a:t>5</a:t>
                      </a:r>
                      <a:endParaRPr lang="en-GB" sz="1000" b="0" i="0" u="none" strike="noStrike" dirty="0">
                        <a:solidFill>
                          <a:schemeClr val="tx1"/>
                        </a:solidFill>
                        <a:effectLst/>
                        <a:latin typeface="+mn-lt"/>
                      </a:endParaRPr>
                    </a:p>
                  </a:txBody>
                  <a:tcPr marL="8744" marR="8744" marT="8747" marB="0" anchor="ctr"/>
                </a:tc>
                <a:extLst>
                  <a:ext uri="{0D108BD9-81ED-4DB2-BD59-A6C34878D82A}">
                    <a16:rowId xmlns:a16="http://schemas.microsoft.com/office/drawing/2014/main" val="507352613"/>
                  </a:ext>
                </a:extLst>
              </a:tr>
              <a:tr h="273135">
                <a:tc>
                  <a:txBody>
                    <a:bodyPr/>
                    <a:lstStyle/>
                    <a:p>
                      <a:pPr algn="l" fontAlgn="b"/>
                      <a:r>
                        <a:rPr lang="en-GB" sz="1000" u="none" strike="noStrike" dirty="0">
                          <a:solidFill>
                            <a:schemeClr val="tx1"/>
                          </a:solidFill>
                          <a:effectLst/>
                        </a:rPr>
                        <a:t>Very Difficult </a:t>
                      </a:r>
                      <a:endParaRPr lang="en-GB" sz="1000" b="0" i="0" u="none" strike="noStrike" dirty="0">
                        <a:solidFill>
                          <a:schemeClr val="tx1"/>
                        </a:solidFill>
                        <a:effectLst/>
                        <a:latin typeface="Arial" panose="020B0604020202020204" pitchFamily="34" charset="0"/>
                      </a:endParaRPr>
                    </a:p>
                  </a:txBody>
                  <a:tcPr marL="0" marR="0" marT="0" marB="0" anchor="ctr"/>
                </a:tc>
                <a:tc>
                  <a:txBody>
                    <a:bodyPr/>
                    <a:lstStyle/>
                    <a:p>
                      <a:pPr algn="l" fontAlgn="t">
                        <a:buNone/>
                      </a:pPr>
                      <a:r>
                        <a:rPr lang="en-GB" sz="1000" dirty="0">
                          <a:solidFill>
                            <a:schemeClr val="tx1"/>
                          </a:solidFill>
                          <a:effectLst/>
                        </a:rPr>
                        <a:t>6%</a:t>
                      </a:r>
                    </a:p>
                  </a:txBody>
                  <a:tcPr marL="87436" marR="174873" marT="52468" marB="52468" anchor="ctr"/>
                </a:tc>
                <a:tc>
                  <a:txBody>
                    <a:bodyPr/>
                    <a:lstStyle/>
                    <a:p>
                      <a:pPr algn="l" fontAlgn="b">
                        <a:buNone/>
                      </a:pPr>
                      <a:r>
                        <a:rPr lang="en-US" sz="1000" b="0" i="0" u="none" strike="noStrike" dirty="0">
                          <a:solidFill>
                            <a:schemeClr val="tx1"/>
                          </a:solidFill>
                          <a:effectLst/>
                          <a:latin typeface="+mn-lt"/>
                        </a:rPr>
                        <a:t>5</a:t>
                      </a:r>
                      <a:endParaRPr lang="en-GB" sz="1000" b="0" i="0" u="none" strike="noStrike" dirty="0">
                        <a:solidFill>
                          <a:schemeClr val="tx1"/>
                        </a:solidFill>
                        <a:effectLst/>
                        <a:latin typeface="+mn-lt"/>
                      </a:endParaRPr>
                    </a:p>
                  </a:txBody>
                  <a:tcPr marL="8744" marR="8744" marT="8747" marB="0" anchor="ctr"/>
                </a:tc>
                <a:extLst>
                  <a:ext uri="{0D108BD9-81ED-4DB2-BD59-A6C34878D82A}">
                    <a16:rowId xmlns:a16="http://schemas.microsoft.com/office/drawing/2014/main" val="2802222364"/>
                  </a:ext>
                </a:extLst>
              </a:tr>
              <a:tr h="402668">
                <a:tc>
                  <a:txBody>
                    <a:bodyPr/>
                    <a:lstStyle/>
                    <a:p>
                      <a:pPr algn="l" fontAlgn="b"/>
                      <a:r>
                        <a:rPr lang="en-GB" sz="1000" u="none" strike="noStrike" dirty="0">
                          <a:solidFill>
                            <a:schemeClr val="tx1"/>
                          </a:solidFill>
                          <a:effectLst/>
                        </a:rPr>
                        <a:t>Not Applicable</a:t>
                      </a:r>
                      <a:endParaRPr lang="en-GB" sz="1000" b="0" i="0" u="none" strike="noStrike" dirty="0">
                        <a:solidFill>
                          <a:schemeClr val="tx1"/>
                        </a:solidFill>
                        <a:effectLst/>
                        <a:latin typeface="Arial" panose="020B0604020202020204" pitchFamily="34" charset="0"/>
                      </a:endParaRPr>
                    </a:p>
                  </a:txBody>
                  <a:tcPr marL="0" marR="0" marT="0" marB="0" anchor="ctr"/>
                </a:tc>
                <a:tc>
                  <a:txBody>
                    <a:bodyPr/>
                    <a:lstStyle/>
                    <a:p>
                      <a:pPr algn="l" fontAlgn="t">
                        <a:buNone/>
                      </a:pPr>
                      <a:r>
                        <a:rPr lang="en-GB" sz="1000" dirty="0">
                          <a:solidFill>
                            <a:schemeClr val="tx1"/>
                          </a:solidFill>
                          <a:effectLst/>
                        </a:rPr>
                        <a:t>67.%</a:t>
                      </a:r>
                    </a:p>
                  </a:txBody>
                  <a:tcPr marL="87436" marR="174873" marT="52468" marB="52468" anchor="ctr"/>
                </a:tc>
                <a:tc>
                  <a:txBody>
                    <a:bodyPr/>
                    <a:lstStyle/>
                    <a:p>
                      <a:pPr algn="l" fontAlgn="b">
                        <a:buNone/>
                      </a:pPr>
                      <a:r>
                        <a:rPr lang="en-US" sz="1000" b="0" i="0" u="none" strike="noStrike" dirty="0">
                          <a:solidFill>
                            <a:schemeClr val="tx1"/>
                          </a:solidFill>
                          <a:effectLst/>
                          <a:latin typeface="+mn-lt"/>
                        </a:rPr>
                        <a:t>55</a:t>
                      </a:r>
                      <a:endParaRPr lang="en-GB" sz="1000" b="0" i="0" u="none" strike="noStrike" dirty="0">
                        <a:solidFill>
                          <a:schemeClr val="tx1"/>
                        </a:solidFill>
                        <a:effectLst/>
                        <a:latin typeface="+mn-lt"/>
                      </a:endParaRPr>
                    </a:p>
                  </a:txBody>
                  <a:tcPr marL="8744" marR="8744" marT="8747" marB="0" anchor="ctr"/>
                </a:tc>
                <a:extLst>
                  <a:ext uri="{0D108BD9-81ED-4DB2-BD59-A6C34878D82A}">
                    <a16:rowId xmlns:a16="http://schemas.microsoft.com/office/drawing/2014/main" val="1707791164"/>
                  </a:ext>
                </a:extLst>
              </a:tr>
              <a:tr h="402668">
                <a:tc gridSpan="2">
                  <a:txBody>
                    <a:bodyPr/>
                    <a:lstStyle/>
                    <a:p>
                      <a:pPr algn="l"/>
                      <a:r>
                        <a:rPr lang="en-GB" sz="1000" dirty="0">
                          <a:solidFill>
                            <a:schemeClr val="tx1"/>
                          </a:solidFill>
                        </a:rPr>
                        <a:t>Total</a:t>
                      </a:r>
                    </a:p>
                  </a:txBody>
                  <a:tcPr marL="9359" marR="9359" marT="9362"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000" b="0" i="0" u="none" strike="noStrike" dirty="0">
                          <a:solidFill>
                            <a:schemeClr val="tx1"/>
                          </a:solidFill>
                          <a:effectLst/>
                          <a:latin typeface="+mn-lt"/>
                        </a:rPr>
                        <a:t>82</a:t>
                      </a:r>
                    </a:p>
                  </a:txBody>
                  <a:tcPr marL="8745" marR="8745" marT="8745" marB="0" anchor="ctr"/>
                </a:tc>
                <a:extLst>
                  <a:ext uri="{0D108BD9-81ED-4DB2-BD59-A6C34878D82A}">
                    <a16:rowId xmlns:a16="http://schemas.microsoft.com/office/drawing/2014/main" val="303242097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Placeholder 10">
            <a:extLst>
              <a:ext uri="{FF2B5EF4-FFF2-40B4-BE49-F238E27FC236}">
                <a16:creationId xmlns:a16="http://schemas.microsoft.com/office/drawing/2014/main" id="{58A37906-F63B-5186-9F79-041C408E30CB}"/>
              </a:ext>
            </a:extLst>
          </p:cNvPr>
          <p:cNvSpPr>
            <a:spLocks noGrp="1" noChangeArrowheads="1"/>
          </p:cNvSpPr>
          <p:nvPr>
            <p:ph type="body" sz="quarter" idx="14"/>
          </p:nvPr>
        </p:nvSpPr>
        <p:spPr>
          <a:xfrm>
            <a:off x="398761" y="847241"/>
            <a:ext cx="5577384" cy="207962"/>
          </a:xfrm>
        </p:spPr>
        <p:txBody>
          <a:bodyPr/>
          <a:lstStyle/>
          <a:p>
            <a:pPr eaLnBrk="1" hangingPunct="1"/>
            <a:r>
              <a:rPr lang="en-GB" altLang="en-US" sz="1600" dirty="0">
                <a:solidFill>
                  <a:srgbClr val="004C6B"/>
                </a:solidFill>
                <a:latin typeface="+mj-lt"/>
              </a:rPr>
              <a:t>Q3) How do you find the waiting times at the hospital?</a:t>
            </a:r>
          </a:p>
        </p:txBody>
      </p:sp>
      <p:sp>
        <p:nvSpPr>
          <p:cNvPr id="65540" name="Text Placeholder 10">
            <a:extLst>
              <a:ext uri="{FF2B5EF4-FFF2-40B4-BE49-F238E27FC236}">
                <a16:creationId xmlns:a16="http://schemas.microsoft.com/office/drawing/2014/main" id="{9E4A87F4-B315-C1F4-C7B0-B38D350F3213}"/>
              </a:ext>
            </a:extLst>
          </p:cNvPr>
          <p:cNvSpPr txBox="1">
            <a:spLocks noChangeArrowheads="1"/>
          </p:cNvSpPr>
          <p:nvPr/>
        </p:nvSpPr>
        <p:spPr bwMode="auto">
          <a:xfrm>
            <a:off x="398761" y="5082953"/>
            <a:ext cx="6316361" cy="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eaLnBrk="1" hangingPunct="1"/>
            <a:r>
              <a:rPr lang="en-GB" altLang="en-US" sz="1600" b="1" dirty="0">
                <a:solidFill>
                  <a:srgbClr val="004C6B"/>
                </a:solidFill>
                <a:latin typeface="+mj-lt"/>
              </a:rPr>
              <a:t>Q4) How do you think the communication is between hospital and your GP practice?</a:t>
            </a:r>
          </a:p>
        </p:txBody>
      </p:sp>
      <p:sp>
        <p:nvSpPr>
          <p:cNvPr id="65541" name="Slide Number Placeholder 4">
            <a:extLst>
              <a:ext uri="{FF2B5EF4-FFF2-40B4-BE49-F238E27FC236}">
                <a16:creationId xmlns:a16="http://schemas.microsoft.com/office/drawing/2014/main" id="{AAB535CC-4014-9C75-9EE4-92640BB45BAF}"/>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388CA8C3-3513-4557-A141-91B2324F5322}" type="slidenum">
              <a:rPr lang="en-GB" altLang="en-US" sz="2200" b="1">
                <a:solidFill>
                  <a:srgbClr val="7F7F7F"/>
                </a:solidFill>
              </a:rPr>
              <a:pPr algn="r" eaLnBrk="1" hangingPunct="1">
                <a:lnSpc>
                  <a:spcPct val="100000"/>
                </a:lnSpc>
                <a:spcAft>
                  <a:spcPct val="0"/>
                </a:spcAft>
                <a:buFontTx/>
                <a:buNone/>
              </a:pPr>
              <a:t>21</a:t>
            </a:fld>
            <a:endParaRPr lang="en-GB" altLang="en-US" sz="2200" b="1" dirty="0">
              <a:solidFill>
                <a:srgbClr val="7F7F7F"/>
              </a:solidFill>
            </a:endParaRPr>
          </a:p>
        </p:txBody>
      </p:sp>
      <p:graphicFrame>
        <p:nvGraphicFramePr>
          <p:cNvPr id="3" name="Chart 3">
            <a:extLst>
              <a:ext uri="{FF2B5EF4-FFF2-40B4-BE49-F238E27FC236}">
                <a16:creationId xmlns:a16="http://schemas.microsoft.com/office/drawing/2014/main" id="{708B8AF5-3764-C8CB-A042-CB5D41094AF9}"/>
              </a:ext>
            </a:extLst>
          </p:cNvPr>
          <p:cNvGraphicFramePr>
            <a:graphicFrameLocks/>
          </p:cNvGraphicFramePr>
          <p:nvPr>
            <p:extLst>
              <p:ext uri="{D42A27DB-BD31-4B8C-83A1-F6EECF244321}">
                <p14:modId xmlns:p14="http://schemas.microsoft.com/office/powerpoint/2010/main" val="175058015"/>
              </p:ext>
            </p:extLst>
          </p:nvPr>
        </p:nvGraphicFramePr>
        <p:xfrm>
          <a:off x="422079" y="1374648"/>
          <a:ext cx="2719585" cy="3183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4">
            <a:extLst>
              <a:ext uri="{FF2B5EF4-FFF2-40B4-BE49-F238E27FC236}">
                <a16:creationId xmlns:a16="http://schemas.microsoft.com/office/drawing/2014/main" id="{631C80E3-68B8-E203-5FEA-5FA28A7087DA}"/>
              </a:ext>
            </a:extLst>
          </p:cNvPr>
          <p:cNvGraphicFramePr>
            <a:graphicFrameLocks/>
          </p:cNvGraphicFramePr>
          <p:nvPr>
            <p:extLst>
              <p:ext uri="{D42A27DB-BD31-4B8C-83A1-F6EECF244321}">
                <p14:modId xmlns:p14="http://schemas.microsoft.com/office/powerpoint/2010/main" val="2973116429"/>
              </p:ext>
            </p:extLst>
          </p:nvPr>
        </p:nvGraphicFramePr>
        <p:xfrm>
          <a:off x="396816" y="5740661"/>
          <a:ext cx="2852135" cy="3155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4">
            <a:extLst>
              <a:ext uri="{FF2B5EF4-FFF2-40B4-BE49-F238E27FC236}">
                <a16:creationId xmlns:a16="http://schemas.microsoft.com/office/drawing/2014/main" id="{9D40938D-937D-1EAC-A0D6-13B54734E04E}"/>
              </a:ext>
            </a:extLst>
          </p:cNvPr>
          <p:cNvGraphicFramePr>
            <a:graphicFrameLocks noGrp="1"/>
          </p:cNvGraphicFramePr>
          <p:nvPr>
            <p:extLst>
              <p:ext uri="{D42A27DB-BD31-4B8C-83A1-F6EECF244321}">
                <p14:modId xmlns:p14="http://schemas.microsoft.com/office/powerpoint/2010/main" val="314831188"/>
              </p:ext>
            </p:extLst>
          </p:nvPr>
        </p:nvGraphicFramePr>
        <p:xfrm>
          <a:off x="3375660" y="1374649"/>
          <a:ext cx="3065709" cy="3046097"/>
        </p:xfrm>
        <a:graphic>
          <a:graphicData uri="http://schemas.openxmlformats.org/drawingml/2006/table">
            <a:tbl>
              <a:tblPr firstRow="1" bandRow="1">
                <a:tableStyleId>{5C22544A-7EE6-4342-B048-85BDC9FD1C3A}</a:tableStyleId>
              </a:tblPr>
              <a:tblGrid>
                <a:gridCol w="1015095">
                  <a:extLst>
                    <a:ext uri="{9D8B030D-6E8A-4147-A177-3AD203B41FA5}">
                      <a16:colId xmlns:a16="http://schemas.microsoft.com/office/drawing/2014/main" val="1852708291"/>
                    </a:ext>
                  </a:extLst>
                </a:gridCol>
                <a:gridCol w="1106587">
                  <a:extLst>
                    <a:ext uri="{9D8B030D-6E8A-4147-A177-3AD203B41FA5}">
                      <a16:colId xmlns:a16="http://schemas.microsoft.com/office/drawing/2014/main" val="1816098319"/>
                    </a:ext>
                  </a:extLst>
                </a:gridCol>
                <a:gridCol w="944027">
                  <a:extLst>
                    <a:ext uri="{9D8B030D-6E8A-4147-A177-3AD203B41FA5}">
                      <a16:colId xmlns:a16="http://schemas.microsoft.com/office/drawing/2014/main" val="310195714"/>
                    </a:ext>
                  </a:extLst>
                </a:gridCol>
              </a:tblGrid>
              <a:tr h="663834">
                <a:tc>
                  <a:txBody>
                    <a:bodyPr/>
                    <a:lstStyle/>
                    <a:p>
                      <a:pPr algn="ctr"/>
                      <a:r>
                        <a:rPr lang="en-GB" sz="1100" dirty="0"/>
                        <a:t>Responses </a:t>
                      </a:r>
                    </a:p>
                  </a:txBody>
                  <a:tcPr marL="83944" marR="83944" marT="41972" marB="41972" anchor="ctr"/>
                </a:tc>
                <a:tc>
                  <a:txBody>
                    <a:bodyPr/>
                    <a:lstStyle/>
                    <a:p>
                      <a:pPr algn="ctr"/>
                      <a:r>
                        <a:rPr lang="en-GB" sz="1100" b="1" dirty="0"/>
                        <a:t>Percentage of reviews  </a:t>
                      </a:r>
                    </a:p>
                  </a:txBody>
                  <a:tcPr marL="83944" marR="83944" marT="41972" marB="41972" anchor="ctr"/>
                </a:tc>
                <a:tc>
                  <a:txBody>
                    <a:bodyPr/>
                    <a:lstStyle/>
                    <a:p>
                      <a:pPr algn="ctr"/>
                      <a:r>
                        <a:rPr lang="en-GB" sz="1100" b="1" dirty="0"/>
                        <a:t>No. of reviews </a:t>
                      </a:r>
                    </a:p>
                  </a:txBody>
                  <a:tcPr marL="83944" marR="83944" marT="41972" marB="41972" anchor="ctr"/>
                </a:tc>
                <a:extLst>
                  <a:ext uri="{0D108BD9-81ED-4DB2-BD59-A6C34878D82A}">
                    <a16:rowId xmlns:a16="http://schemas.microsoft.com/office/drawing/2014/main" val="923702615"/>
                  </a:ext>
                </a:extLst>
              </a:tr>
              <a:tr h="372014">
                <a:tc>
                  <a:txBody>
                    <a:bodyPr/>
                    <a:lstStyle/>
                    <a:p>
                      <a:pPr algn="l" fontAlgn="b"/>
                      <a:r>
                        <a:rPr lang="en-GB" sz="1000" u="none" strike="noStrike" dirty="0">
                          <a:solidFill>
                            <a:schemeClr val="tx1"/>
                          </a:solidFill>
                          <a:effectLst/>
                          <a:latin typeface="+mn-lt"/>
                        </a:rPr>
                        <a:t>5 = Excellent</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6%</a:t>
                      </a:r>
                      <a:endParaRPr lang="en-GB" sz="1000" b="0" i="0" u="none" strike="noStrike" dirty="0">
                        <a:solidFill>
                          <a:schemeClr val="tx1"/>
                        </a:solidFill>
                        <a:effectLst/>
                        <a:latin typeface="+mn-lt"/>
                      </a:endParaRPr>
                    </a:p>
                  </a:txBody>
                  <a:tcPr marL="8744" marR="8744" marT="8744" marB="0" anchor="b"/>
                </a:tc>
                <a:tc>
                  <a:txBody>
                    <a:bodyPr/>
                    <a:lstStyle/>
                    <a:p>
                      <a:pPr algn="r" fontAlgn="b">
                        <a:buNone/>
                      </a:pPr>
                      <a:r>
                        <a:rPr lang="en-GB" sz="1000" b="0" u="none" strike="noStrike" dirty="0">
                          <a:solidFill>
                            <a:schemeClr val="tx1"/>
                          </a:solidFill>
                          <a:effectLst/>
                          <a:latin typeface="+mn-lt"/>
                        </a:rPr>
                        <a:t>5</a:t>
                      </a:r>
                      <a:endParaRPr lang="en-GB" sz="1000" b="0" i="0" u="none" strike="noStrike" dirty="0">
                        <a:solidFill>
                          <a:schemeClr val="tx1"/>
                        </a:solidFill>
                        <a:effectLst/>
                        <a:latin typeface="+mn-lt"/>
                      </a:endParaRPr>
                    </a:p>
                  </a:txBody>
                  <a:tcPr marL="8744" marR="8744" marT="8744" marB="0" anchor="b"/>
                </a:tc>
                <a:extLst>
                  <a:ext uri="{0D108BD9-81ED-4DB2-BD59-A6C34878D82A}">
                    <a16:rowId xmlns:a16="http://schemas.microsoft.com/office/drawing/2014/main" val="1795217099"/>
                  </a:ext>
                </a:extLst>
              </a:tr>
              <a:tr h="270165">
                <a:tc>
                  <a:txBody>
                    <a:bodyPr/>
                    <a:lstStyle/>
                    <a:p>
                      <a:pPr algn="l" fontAlgn="b"/>
                      <a:r>
                        <a:rPr lang="en-GB" sz="1000" u="none" strike="noStrike" dirty="0">
                          <a:solidFill>
                            <a:schemeClr val="tx1"/>
                          </a:solidFill>
                          <a:effectLst/>
                          <a:latin typeface="+mn-lt"/>
                        </a:rPr>
                        <a:t>4 = Good</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31%</a:t>
                      </a:r>
                      <a:endParaRPr lang="en-GB" sz="1000" b="0" i="0" u="none" strike="noStrike" dirty="0">
                        <a:solidFill>
                          <a:schemeClr val="tx1"/>
                        </a:solidFill>
                        <a:effectLst/>
                        <a:latin typeface="+mn-lt"/>
                      </a:endParaRPr>
                    </a:p>
                  </a:txBody>
                  <a:tcPr marL="8744" marR="8744" marT="8744" marB="0" anchor="b"/>
                </a:tc>
                <a:tc>
                  <a:txBody>
                    <a:bodyPr/>
                    <a:lstStyle/>
                    <a:p>
                      <a:pPr algn="r" fontAlgn="b">
                        <a:buNone/>
                      </a:pPr>
                      <a:r>
                        <a:rPr lang="en-GB" sz="1000" b="0" u="none" strike="noStrike" dirty="0">
                          <a:solidFill>
                            <a:schemeClr val="tx1"/>
                          </a:solidFill>
                          <a:effectLst/>
                          <a:latin typeface="+mn-lt"/>
                        </a:rPr>
                        <a:t>25</a:t>
                      </a:r>
                      <a:endParaRPr lang="en-GB" sz="1000" b="0" i="0" u="none" strike="noStrike" dirty="0">
                        <a:solidFill>
                          <a:schemeClr val="tx1"/>
                        </a:solidFill>
                        <a:effectLst/>
                        <a:latin typeface="+mn-lt"/>
                      </a:endParaRPr>
                    </a:p>
                  </a:txBody>
                  <a:tcPr marL="8744" marR="8744" marT="8744" marB="0" anchor="b"/>
                </a:tc>
                <a:extLst>
                  <a:ext uri="{0D108BD9-81ED-4DB2-BD59-A6C34878D82A}">
                    <a16:rowId xmlns:a16="http://schemas.microsoft.com/office/drawing/2014/main" val="513991187"/>
                  </a:ext>
                </a:extLst>
              </a:tr>
              <a:tr h="476938">
                <a:tc>
                  <a:txBody>
                    <a:bodyPr/>
                    <a:lstStyle/>
                    <a:p>
                      <a:pPr algn="l" fontAlgn="b"/>
                      <a:r>
                        <a:rPr lang="en-GB" sz="1000" u="none" strike="noStrike" dirty="0">
                          <a:solidFill>
                            <a:schemeClr val="tx1"/>
                          </a:solidFill>
                          <a:effectLst/>
                          <a:latin typeface="+mn-lt"/>
                        </a:rPr>
                        <a:t>3 = Okay</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27%</a:t>
                      </a:r>
                      <a:endParaRPr lang="en-GB" sz="1000" b="0" i="0" u="none" strike="noStrike" dirty="0">
                        <a:solidFill>
                          <a:schemeClr val="tx1"/>
                        </a:solidFill>
                        <a:effectLst/>
                        <a:latin typeface="+mn-lt"/>
                      </a:endParaRPr>
                    </a:p>
                  </a:txBody>
                  <a:tcPr marL="8744" marR="8744" marT="8744" marB="0" anchor="b"/>
                </a:tc>
                <a:tc>
                  <a:txBody>
                    <a:bodyPr/>
                    <a:lstStyle/>
                    <a:p>
                      <a:pPr algn="r" fontAlgn="b">
                        <a:buNone/>
                      </a:pPr>
                      <a:r>
                        <a:rPr lang="en-GB" sz="1000" b="0" u="none" strike="noStrike" dirty="0">
                          <a:solidFill>
                            <a:schemeClr val="tx1"/>
                          </a:solidFill>
                          <a:effectLst/>
                          <a:latin typeface="+mn-lt"/>
                        </a:rPr>
                        <a:t>22</a:t>
                      </a:r>
                      <a:endParaRPr lang="en-GB" sz="1000" b="0" i="0" u="none" strike="noStrike" dirty="0">
                        <a:solidFill>
                          <a:schemeClr val="tx1"/>
                        </a:solidFill>
                        <a:effectLst/>
                        <a:latin typeface="+mn-lt"/>
                      </a:endParaRPr>
                    </a:p>
                  </a:txBody>
                  <a:tcPr marL="8744" marR="8744" marT="8744" marB="0" anchor="b"/>
                </a:tc>
                <a:extLst>
                  <a:ext uri="{0D108BD9-81ED-4DB2-BD59-A6C34878D82A}">
                    <a16:rowId xmlns:a16="http://schemas.microsoft.com/office/drawing/2014/main" val="507352613"/>
                  </a:ext>
                </a:extLst>
              </a:tr>
              <a:tr h="247735">
                <a:tc>
                  <a:txBody>
                    <a:bodyPr/>
                    <a:lstStyle/>
                    <a:p>
                      <a:pPr algn="l" fontAlgn="b"/>
                      <a:r>
                        <a:rPr lang="en-GB" sz="1000" u="none" strike="noStrike" dirty="0">
                          <a:solidFill>
                            <a:schemeClr val="tx1"/>
                          </a:solidFill>
                          <a:effectLst/>
                          <a:latin typeface="+mn-lt"/>
                        </a:rPr>
                        <a:t>2 = Poor</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21%</a:t>
                      </a:r>
                      <a:endParaRPr lang="en-GB" sz="1000" b="0" i="0" u="none" strike="noStrike" dirty="0">
                        <a:solidFill>
                          <a:schemeClr val="tx1"/>
                        </a:solidFill>
                        <a:effectLst/>
                        <a:latin typeface="+mn-lt"/>
                      </a:endParaRPr>
                    </a:p>
                  </a:txBody>
                  <a:tcPr marL="8744" marR="8744" marT="8744" marB="0" anchor="b"/>
                </a:tc>
                <a:tc>
                  <a:txBody>
                    <a:bodyPr/>
                    <a:lstStyle/>
                    <a:p>
                      <a:pPr algn="r" fontAlgn="b">
                        <a:buNone/>
                      </a:pPr>
                      <a:r>
                        <a:rPr lang="en-GB" sz="1000" b="0" u="none" strike="noStrike" dirty="0">
                          <a:solidFill>
                            <a:schemeClr val="tx1"/>
                          </a:solidFill>
                          <a:effectLst/>
                          <a:latin typeface="+mn-lt"/>
                        </a:rPr>
                        <a:t>17</a:t>
                      </a:r>
                      <a:endParaRPr lang="en-GB" sz="1000" b="0" i="0" u="none" strike="noStrike" dirty="0">
                        <a:solidFill>
                          <a:schemeClr val="tx1"/>
                        </a:solidFill>
                        <a:effectLst/>
                        <a:latin typeface="+mn-lt"/>
                      </a:endParaRPr>
                    </a:p>
                  </a:txBody>
                  <a:tcPr marL="8744" marR="8744" marT="8744" marB="0" anchor="b"/>
                </a:tc>
                <a:extLst>
                  <a:ext uri="{0D108BD9-81ED-4DB2-BD59-A6C34878D82A}">
                    <a16:rowId xmlns:a16="http://schemas.microsoft.com/office/drawing/2014/main" val="2802222364"/>
                  </a:ext>
                </a:extLst>
              </a:tr>
              <a:tr h="365222">
                <a:tc>
                  <a:txBody>
                    <a:bodyPr/>
                    <a:lstStyle/>
                    <a:p>
                      <a:pPr algn="l" fontAlgn="b"/>
                      <a:r>
                        <a:rPr lang="en-GB" sz="1000" u="none" strike="noStrike" dirty="0">
                          <a:solidFill>
                            <a:schemeClr val="tx1"/>
                          </a:solidFill>
                          <a:effectLst/>
                          <a:latin typeface="+mn-lt"/>
                        </a:rPr>
                        <a:t>1 = Terrible</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4%</a:t>
                      </a:r>
                      <a:endParaRPr lang="en-GB" sz="1000" b="0" i="0" u="none" strike="noStrike" dirty="0">
                        <a:solidFill>
                          <a:schemeClr val="tx1"/>
                        </a:solidFill>
                        <a:effectLst/>
                        <a:latin typeface="+mn-lt"/>
                      </a:endParaRPr>
                    </a:p>
                  </a:txBody>
                  <a:tcPr marL="8744" marR="8744" marT="8744" marB="0" anchor="b"/>
                </a:tc>
                <a:tc>
                  <a:txBody>
                    <a:bodyPr/>
                    <a:lstStyle/>
                    <a:p>
                      <a:pPr algn="r" fontAlgn="b">
                        <a:buNone/>
                      </a:pPr>
                      <a:r>
                        <a:rPr lang="en-GB" sz="1000" b="0" u="none" strike="noStrike" dirty="0">
                          <a:solidFill>
                            <a:schemeClr val="tx1"/>
                          </a:solidFill>
                          <a:effectLst/>
                          <a:latin typeface="+mn-lt"/>
                        </a:rPr>
                        <a:t>3</a:t>
                      </a:r>
                      <a:endParaRPr lang="en-GB" sz="1000" b="0" i="0" u="none" strike="noStrike" dirty="0">
                        <a:solidFill>
                          <a:schemeClr val="tx1"/>
                        </a:solidFill>
                        <a:effectLst/>
                        <a:latin typeface="+mn-lt"/>
                      </a:endParaRPr>
                    </a:p>
                  </a:txBody>
                  <a:tcPr marL="8744" marR="8744" marT="8744" marB="0" anchor="b"/>
                </a:tc>
                <a:extLst>
                  <a:ext uri="{0D108BD9-81ED-4DB2-BD59-A6C34878D82A}">
                    <a16:rowId xmlns:a16="http://schemas.microsoft.com/office/drawing/2014/main" val="1707791164"/>
                  </a:ext>
                </a:extLst>
              </a:tr>
              <a:tr h="365222">
                <a:tc>
                  <a:txBody>
                    <a:bodyPr/>
                    <a:lstStyle/>
                    <a:p>
                      <a:pPr algn="l" fontAlgn="b"/>
                      <a:r>
                        <a:rPr lang="en-GB" sz="1000" b="0" i="0" u="none" strike="noStrike" dirty="0">
                          <a:solidFill>
                            <a:schemeClr val="tx1"/>
                          </a:solidFill>
                          <a:effectLst/>
                          <a:latin typeface="+mn-lt"/>
                        </a:rPr>
                        <a:t>Not applicable </a:t>
                      </a:r>
                    </a:p>
                  </a:txBody>
                  <a:tcPr marL="0" marR="0" marT="0" marB="0" anchor="b"/>
                </a:tc>
                <a:tc>
                  <a:txBody>
                    <a:bodyPr/>
                    <a:lstStyle/>
                    <a:p>
                      <a:pPr algn="r" fontAlgn="b">
                        <a:buNone/>
                      </a:pPr>
                      <a:r>
                        <a:rPr lang="en-GB" sz="1000" b="0" u="none" strike="noStrike" dirty="0">
                          <a:solidFill>
                            <a:schemeClr val="tx1"/>
                          </a:solidFill>
                          <a:effectLst/>
                          <a:latin typeface="+mn-lt"/>
                        </a:rPr>
                        <a:t>12%</a:t>
                      </a:r>
                      <a:endParaRPr lang="en-GB" sz="1000" b="0" i="0" u="none" strike="noStrike" dirty="0">
                        <a:solidFill>
                          <a:schemeClr val="tx1"/>
                        </a:solidFill>
                        <a:effectLst/>
                        <a:latin typeface="+mn-lt"/>
                      </a:endParaRPr>
                    </a:p>
                  </a:txBody>
                  <a:tcPr marL="8744" marR="8744" marT="8744" marB="0" anchor="b"/>
                </a:tc>
                <a:tc>
                  <a:txBody>
                    <a:bodyPr/>
                    <a:lstStyle/>
                    <a:p>
                      <a:pPr algn="r" fontAlgn="b">
                        <a:buNone/>
                      </a:pPr>
                      <a:r>
                        <a:rPr lang="en-GB" sz="1000" b="0" u="none" strike="noStrike" dirty="0">
                          <a:solidFill>
                            <a:schemeClr val="tx1"/>
                          </a:solidFill>
                          <a:effectLst/>
                          <a:latin typeface="+mn-lt"/>
                        </a:rPr>
                        <a:t>10</a:t>
                      </a:r>
                      <a:endParaRPr lang="en-GB" sz="1000" b="0" i="0" u="none" strike="noStrike" dirty="0">
                        <a:solidFill>
                          <a:schemeClr val="tx1"/>
                        </a:solidFill>
                        <a:effectLst/>
                        <a:latin typeface="+mn-lt"/>
                      </a:endParaRPr>
                    </a:p>
                  </a:txBody>
                  <a:tcPr marL="8744" marR="8744" marT="8744" marB="0" anchor="b"/>
                </a:tc>
                <a:extLst>
                  <a:ext uri="{0D108BD9-81ED-4DB2-BD59-A6C34878D82A}">
                    <a16:rowId xmlns:a16="http://schemas.microsoft.com/office/drawing/2014/main" val="10593746"/>
                  </a:ext>
                </a:extLst>
              </a:tr>
              <a:tr h="284967">
                <a:tc gridSpan="2">
                  <a:txBody>
                    <a:bodyPr/>
                    <a:lstStyle/>
                    <a:p>
                      <a:pPr algn="l"/>
                      <a:r>
                        <a:rPr lang="en-GB" sz="1100" dirty="0">
                          <a:solidFill>
                            <a:schemeClr val="tx1"/>
                          </a:solidFill>
                          <a:latin typeface="+mn-lt"/>
                        </a:rPr>
                        <a:t>Total</a:t>
                      </a:r>
                    </a:p>
                  </a:txBody>
                  <a:tcPr marL="9025" marR="9025" marT="9028"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100" b="0" i="0" u="none" strike="noStrike" dirty="0">
                          <a:solidFill>
                            <a:schemeClr val="tx1"/>
                          </a:solidFill>
                          <a:effectLst/>
                          <a:latin typeface="+mn-lt"/>
                        </a:rPr>
                        <a:t>82</a:t>
                      </a:r>
                    </a:p>
                  </a:txBody>
                  <a:tcPr marL="8744" marR="8744" marT="8747" marB="0" anchor="b"/>
                </a:tc>
                <a:extLst>
                  <a:ext uri="{0D108BD9-81ED-4DB2-BD59-A6C34878D82A}">
                    <a16:rowId xmlns:a16="http://schemas.microsoft.com/office/drawing/2014/main" val="3032420974"/>
                  </a:ext>
                </a:extLst>
              </a:tr>
            </a:tbl>
          </a:graphicData>
        </a:graphic>
      </p:graphicFrame>
      <p:graphicFrame>
        <p:nvGraphicFramePr>
          <p:cNvPr id="6" name="Table 44">
            <a:extLst>
              <a:ext uri="{FF2B5EF4-FFF2-40B4-BE49-F238E27FC236}">
                <a16:creationId xmlns:a16="http://schemas.microsoft.com/office/drawing/2014/main" id="{A5D1B1B4-A1D4-36B6-B5B0-224A9F02E008}"/>
              </a:ext>
            </a:extLst>
          </p:cNvPr>
          <p:cNvGraphicFramePr>
            <a:graphicFrameLocks noGrp="1"/>
          </p:cNvGraphicFramePr>
          <p:nvPr>
            <p:extLst>
              <p:ext uri="{D42A27DB-BD31-4B8C-83A1-F6EECF244321}">
                <p14:modId xmlns:p14="http://schemas.microsoft.com/office/powerpoint/2010/main" val="3938443090"/>
              </p:ext>
            </p:extLst>
          </p:nvPr>
        </p:nvGraphicFramePr>
        <p:xfrm>
          <a:off x="3368697" y="5740661"/>
          <a:ext cx="3092487" cy="3042474"/>
        </p:xfrm>
        <a:graphic>
          <a:graphicData uri="http://schemas.openxmlformats.org/drawingml/2006/table">
            <a:tbl>
              <a:tblPr firstRow="1" bandRow="1">
                <a:tableStyleId>{5C22544A-7EE6-4342-B048-85BDC9FD1C3A}</a:tableStyleId>
              </a:tblPr>
              <a:tblGrid>
                <a:gridCol w="1101841">
                  <a:extLst>
                    <a:ext uri="{9D8B030D-6E8A-4147-A177-3AD203B41FA5}">
                      <a16:colId xmlns:a16="http://schemas.microsoft.com/office/drawing/2014/main" val="1852708291"/>
                    </a:ext>
                  </a:extLst>
                </a:gridCol>
                <a:gridCol w="1072169">
                  <a:extLst>
                    <a:ext uri="{9D8B030D-6E8A-4147-A177-3AD203B41FA5}">
                      <a16:colId xmlns:a16="http://schemas.microsoft.com/office/drawing/2014/main" val="1816098319"/>
                    </a:ext>
                  </a:extLst>
                </a:gridCol>
                <a:gridCol w="918477">
                  <a:extLst>
                    <a:ext uri="{9D8B030D-6E8A-4147-A177-3AD203B41FA5}">
                      <a16:colId xmlns:a16="http://schemas.microsoft.com/office/drawing/2014/main" val="310195714"/>
                    </a:ext>
                  </a:extLst>
                </a:gridCol>
              </a:tblGrid>
              <a:tr h="583271">
                <a:tc>
                  <a:txBody>
                    <a:bodyPr/>
                    <a:lstStyle/>
                    <a:p>
                      <a:pPr algn="ctr"/>
                      <a:r>
                        <a:rPr lang="en-GB" sz="1100" dirty="0"/>
                        <a:t>Responses </a:t>
                      </a:r>
                    </a:p>
                  </a:txBody>
                  <a:tcPr marL="83844" marR="83844" marT="41922" marB="41922" anchor="ctr"/>
                </a:tc>
                <a:tc>
                  <a:txBody>
                    <a:bodyPr/>
                    <a:lstStyle/>
                    <a:p>
                      <a:pPr algn="ctr"/>
                      <a:r>
                        <a:rPr lang="en-GB" sz="1100" b="1" dirty="0"/>
                        <a:t>Percentage of reviews  </a:t>
                      </a:r>
                    </a:p>
                  </a:txBody>
                  <a:tcPr marL="83844" marR="83844" marT="41922" marB="41922" anchor="ctr"/>
                </a:tc>
                <a:tc>
                  <a:txBody>
                    <a:bodyPr/>
                    <a:lstStyle/>
                    <a:p>
                      <a:pPr algn="ctr"/>
                      <a:r>
                        <a:rPr lang="en-GB" sz="1100" b="1" dirty="0"/>
                        <a:t>No. of reviews </a:t>
                      </a:r>
                    </a:p>
                  </a:txBody>
                  <a:tcPr marL="83844" marR="83844" marT="41922" marB="41922" anchor="ctr"/>
                </a:tc>
                <a:extLst>
                  <a:ext uri="{0D108BD9-81ED-4DB2-BD59-A6C34878D82A}">
                    <a16:rowId xmlns:a16="http://schemas.microsoft.com/office/drawing/2014/main" val="923702615"/>
                  </a:ext>
                </a:extLst>
              </a:tr>
              <a:tr h="358434">
                <a:tc>
                  <a:txBody>
                    <a:bodyPr/>
                    <a:lstStyle/>
                    <a:p>
                      <a:pPr algn="l" fontAlgn="b"/>
                      <a:r>
                        <a:rPr lang="en-GB" sz="1000" u="none" strike="noStrike" dirty="0">
                          <a:solidFill>
                            <a:schemeClr val="tx1"/>
                          </a:solidFill>
                          <a:effectLst/>
                          <a:latin typeface="+mn-lt"/>
                        </a:rPr>
                        <a:t>5 = Excellent</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12%</a:t>
                      </a:r>
                      <a:endParaRPr lang="en-GB" sz="1000" b="0" i="0" u="none" strike="noStrike" dirty="0">
                        <a:solidFill>
                          <a:schemeClr val="tx1"/>
                        </a:solidFill>
                        <a:effectLst/>
                        <a:latin typeface="+mn-lt"/>
                      </a:endParaRPr>
                    </a:p>
                  </a:txBody>
                  <a:tcPr marL="8734" marR="8734" marT="8733" marB="0" anchor="b"/>
                </a:tc>
                <a:tc>
                  <a:txBody>
                    <a:bodyPr/>
                    <a:lstStyle/>
                    <a:p>
                      <a:pPr algn="r" fontAlgn="b">
                        <a:buNone/>
                      </a:pPr>
                      <a:r>
                        <a:rPr lang="en-GB" sz="1000" b="0" u="none" strike="noStrike" dirty="0">
                          <a:solidFill>
                            <a:schemeClr val="tx1"/>
                          </a:solidFill>
                          <a:effectLst/>
                          <a:latin typeface="+mn-lt"/>
                        </a:rPr>
                        <a:t>10</a:t>
                      </a:r>
                      <a:endParaRPr lang="en-GB" sz="1000" b="0" i="0" u="none" strike="noStrike" dirty="0">
                        <a:solidFill>
                          <a:schemeClr val="tx1"/>
                        </a:solidFill>
                        <a:effectLst/>
                        <a:latin typeface="+mn-lt"/>
                      </a:endParaRPr>
                    </a:p>
                  </a:txBody>
                  <a:tcPr marL="8734" marR="8734" marT="8733" marB="0" anchor="b"/>
                </a:tc>
                <a:extLst>
                  <a:ext uri="{0D108BD9-81ED-4DB2-BD59-A6C34878D82A}">
                    <a16:rowId xmlns:a16="http://schemas.microsoft.com/office/drawing/2014/main" val="1795217099"/>
                  </a:ext>
                </a:extLst>
              </a:tr>
              <a:tr h="271745">
                <a:tc>
                  <a:txBody>
                    <a:bodyPr/>
                    <a:lstStyle/>
                    <a:p>
                      <a:pPr algn="l" fontAlgn="b"/>
                      <a:r>
                        <a:rPr lang="en-GB" sz="1000" u="none" strike="noStrike" dirty="0">
                          <a:solidFill>
                            <a:schemeClr val="tx1"/>
                          </a:solidFill>
                          <a:effectLst/>
                          <a:latin typeface="+mn-lt"/>
                        </a:rPr>
                        <a:t>4 = Good</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51%</a:t>
                      </a:r>
                      <a:endParaRPr lang="en-GB" sz="1000" b="0" i="0" u="none" strike="noStrike" dirty="0">
                        <a:solidFill>
                          <a:schemeClr val="tx1"/>
                        </a:solidFill>
                        <a:effectLst/>
                        <a:latin typeface="+mn-lt"/>
                      </a:endParaRPr>
                    </a:p>
                  </a:txBody>
                  <a:tcPr marL="8734" marR="8734" marT="8733" marB="0" anchor="b"/>
                </a:tc>
                <a:tc>
                  <a:txBody>
                    <a:bodyPr/>
                    <a:lstStyle/>
                    <a:p>
                      <a:pPr algn="r" fontAlgn="b">
                        <a:buNone/>
                      </a:pPr>
                      <a:r>
                        <a:rPr lang="en-GB" sz="1000" b="0" u="none" strike="noStrike" dirty="0">
                          <a:solidFill>
                            <a:schemeClr val="tx1"/>
                          </a:solidFill>
                          <a:effectLst/>
                          <a:latin typeface="+mn-lt"/>
                        </a:rPr>
                        <a:t>42</a:t>
                      </a:r>
                      <a:endParaRPr lang="en-GB" sz="1000" b="0" i="0" u="none" strike="noStrike" dirty="0">
                        <a:solidFill>
                          <a:schemeClr val="tx1"/>
                        </a:solidFill>
                        <a:effectLst/>
                        <a:latin typeface="+mn-lt"/>
                      </a:endParaRPr>
                    </a:p>
                  </a:txBody>
                  <a:tcPr marL="8734" marR="8734" marT="8733" marB="0" anchor="b"/>
                </a:tc>
                <a:extLst>
                  <a:ext uri="{0D108BD9-81ED-4DB2-BD59-A6C34878D82A}">
                    <a16:rowId xmlns:a16="http://schemas.microsoft.com/office/drawing/2014/main" val="513991187"/>
                  </a:ext>
                </a:extLst>
              </a:tr>
              <a:tr h="479730">
                <a:tc>
                  <a:txBody>
                    <a:bodyPr/>
                    <a:lstStyle/>
                    <a:p>
                      <a:pPr algn="l" fontAlgn="b"/>
                      <a:r>
                        <a:rPr lang="en-GB" sz="1000" u="none" strike="noStrike" dirty="0">
                          <a:solidFill>
                            <a:schemeClr val="tx1"/>
                          </a:solidFill>
                          <a:effectLst/>
                          <a:latin typeface="+mn-lt"/>
                        </a:rPr>
                        <a:t>3 = Okay</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16%</a:t>
                      </a:r>
                      <a:endParaRPr lang="en-GB" sz="1000" b="0" i="0" u="none" strike="noStrike" dirty="0">
                        <a:solidFill>
                          <a:schemeClr val="tx1"/>
                        </a:solidFill>
                        <a:effectLst/>
                        <a:latin typeface="+mn-lt"/>
                      </a:endParaRPr>
                    </a:p>
                  </a:txBody>
                  <a:tcPr marL="8734" marR="8734" marT="8733" marB="0" anchor="b"/>
                </a:tc>
                <a:tc>
                  <a:txBody>
                    <a:bodyPr/>
                    <a:lstStyle/>
                    <a:p>
                      <a:pPr algn="r" fontAlgn="b">
                        <a:buNone/>
                      </a:pPr>
                      <a:r>
                        <a:rPr lang="en-GB" sz="1000" b="0" u="none" strike="noStrike" dirty="0">
                          <a:solidFill>
                            <a:schemeClr val="tx1"/>
                          </a:solidFill>
                          <a:effectLst/>
                          <a:latin typeface="+mn-lt"/>
                        </a:rPr>
                        <a:t>13</a:t>
                      </a:r>
                      <a:endParaRPr lang="en-GB" sz="1000" b="0" i="0" u="none" strike="noStrike" dirty="0">
                        <a:solidFill>
                          <a:schemeClr val="tx1"/>
                        </a:solidFill>
                        <a:effectLst/>
                        <a:latin typeface="+mn-lt"/>
                      </a:endParaRPr>
                    </a:p>
                  </a:txBody>
                  <a:tcPr marL="8734" marR="8734" marT="8733" marB="0" anchor="b"/>
                </a:tc>
                <a:extLst>
                  <a:ext uri="{0D108BD9-81ED-4DB2-BD59-A6C34878D82A}">
                    <a16:rowId xmlns:a16="http://schemas.microsoft.com/office/drawing/2014/main" val="507352613"/>
                  </a:ext>
                </a:extLst>
              </a:tr>
              <a:tr h="249186">
                <a:tc>
                  <a:txBody>
                    <a:bodyPr/>
                    <a:lstStyle/>
                    <a:p>
                      <a:pPr algn="l" fontAlgn="b"/>
                      <a:r>
                        <a:rPr lang="en-GB" sz="1000" u="none" strike="noStrike" dirty="0">
                          <a:solidFill>
                            <a:schemeClr val="tx1"/>
                          </a:solidFill>
                          <a:effectLst/>
                          <a:latin typeface="+mn-lt"/>
                        </a:rPr>
                        <a:t>2 = Poor</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GB" sz="1000" b="0" u="none" strike="noStrike" dirty="0">
                          <a:solidFill>
                            <a:schemeClr val="tx1"/>
                          </a:solidFill>
                          <a:effectLst/>
                          <a:latin typeface="+mn-lt"/>
                        </a:rPr>
                        <a:t>12%</a:t>
                      </a:r>
                      <a:endParaRPr lang="en-GB" sz="1000" b="0" i="0" u="none" strike="noStrike" dirty="0">
                        <a:solidFill>
                          <a:schemeClr val="tx1"/>
                        </a:solidFill>
                        <a:effectLst/>
                        <a:latin typeface="+mn-lt"/>
                      </a:endParaRPr>
                    </a:p>
                  </a:txBody>
                  <a:tcPr marL="8734" marR="8734" marT="8733" marB="0" anchor="b"/>
                </a:tc>
                <a:tc>
                  <a:txBody>
                    <a:bodyPr/>
                    <a:lstStyle/>
                    <a:p>
                      <a:pPr algn="r" fontAlgn="b">
                        <a:buNone/>
                      </a:pPr>
                      <a:r>
                        <a:rPr lang="en-GB" sz="1000" b="0" u="none" strike="noStrike" dirty="0">
                          <a:solidFill>
                            <a:schemeClr val="tx1"/>
                          </a:solidFill>
                          <a:effectLst/>
                          <a:latin typeface="+mn-lt"/>
                        </a:rPr>
                        <a:t>10</a:t>
                      </a:r>
                      <a:endParaRPr lang="en-GB" sz="1000" b="0" i="0" u="none" strike="noStrike" dirty="0">
                        <a:solidFill>
                          <a:schemeClr val="tx1"/>
                        </a:solidFill>
                        <a:effectLst/>
                        <a:latin typeface="+mn-lt"/>
                      </a:endParaRPr>
                    </a:p>
                  </a:txBody>
                  <a:tcPr marL="8734" marR="8734" marT="8733" marB="0" anchor="b"/>
                </a:tc>
                <a:extLst>
                  <a:ext uri="{0D108BD9-81ED-4DB2-BD59-A6C34878D82A}">
                    <a16:rowId xmlns:a16="http://schemas.microsoft.com/office/drawing/2014/main" val="2802222364"/>
                  </a:ext>
                </a:extLst>
              </a:tr>
              <a:tr h="367359">
                <a:tc>
                  <a:txBody>
                    <a:bodyPr/>
                    <a:lstStyle/>
                    <a:p>
                      <a:pPr algn="l" fontAlgn="b"/>
                      <a:r>
                        <a:rPr lang="en-GB" sz="1000" u="none" strike="noStrike" dirty="0">
                          <a:solidFill>
                            <a:schemeClr val="tx1"/>
                          </a:solidFill>
                          <a:effectLst/>
                          <a:latin typeface="+mn-lt"/>
                        </a:rPr>
                        <a:t>1 = Terrible</a:t>
                      </a:r>
                      <a:endParaRPr lang="en-GB" sz="1000" b="0" i="0" u="none" strike="noStrike" dirty="0">
                        <a:solidFill>
                          <a:schemeClr val="tx1"/>
                        </a:solidFill>
                        <a:effectLst/>
                        <a:latin typeface="+mn-lt"/>
                      </a:endParaRPr>
                    </a:p>
                  </a:txBody>
                  <a:tcPr marL="0" marR="0" marT="0" marB="0" anchor="b"/>
                </a:tc>
                <a:tc>
                  <a:txBody>
                    <a:bodyPr/>
                    <a:lstStyle/>
                    <a:p>
                      <a:pPr algn="r" fontAlgn="b">
                        <a:buNone/>
                      </a:pPr>
                      <a:r>
                        <a:rPr lang="en-US" sz="1000" b="0" i="0" u="none" strike="noStrike" dirty="0">
                          <a:solidFill>
                            <a:schemeClr val="tx1"/>
                          </a:solidFill>
                          <a:effectLst/>
                          <a:latin typeface="+mn-lt"/>
                        </a:rPr>
                        <a:t>1%</a:t>
                      </a:r>
                      <a:endParaRPr lang="en-GB" sz="1000" b="0" i="0" u="none" strike="noStrike" dirty="0">
                        <a:solidFill>
                          <a:schemeClr val="tx1"/>
                        </a:solidFill>
                        <a:effectLst/>
                        <a:latin typeface="+mn-lt"/>
                      </a:endParaRPr>
                    </a:p>
                  </a:txBody>
                  <a:tcPr marL="8734" marR="8734" marT="8733" marB="0" anchor="b"/>
                </a:tc>
                <a:tc>
                  <a:txBody>
                    <a:bodyPr/>
                    <a:lstStyle/>
                    <a:p>
                      <a:pPr algn="r" fontAlgn="b">
                        <a:buNone/>
                      </a:pPr>
                      <a:r>
                        <a:rPr lang="en-GB" sz="1000" b="0" u="none" strike="noStrike" dirty="0">
                          <a:solidFill>
                            <a:schemeClr val="tx1"/>
                          </a:solidFill>
                          <a:effectLst/>
                          <a:latin typeface="+mn-lt"/>
                        </a:rPr>
                        <a:t>1</a:t>
                      </a:r>
                      <a:endParaRPr lang="en-GB" sz="1000" b="0" i="0" u="none" strike="noStrike" dirty="0">
                        <a:solidFill>
                          <a:schemeClr val="tx1"/>
                        </a:solidFill>
                        <a:effectLst/>
                        <a:latin typeface="+mn-lt"/>
                      </a:endParaRPr>
                    </a:p>
                  </a:txBody>
                  <a:tcPr marL="8734" marR="8734" marT="8733" marB="0" anchor="b"/>
                </a:tc>
                <a:extLst>
                  <a:ext uri="{0D108BD9-81ED-4DB2-BD59-A6C34878D82A}">
                    <a16:rowId xmlns:a16="http://schemas.microsoft.com/office/drawing/2014/main" val="1707791164"/>
                  </a:ext>
                </a:extLst>
              </a:tr>
              <a:tr h="367359">
                <a:tc>
                  <a:txBody>
                    <a:bodyPr/>
                    <a:lstStyle/>
                    <a:p>
                      <a:pPr algn="l" fontAlgn="b"/>
                      <a:r>
                        <a:rPr lang="en-GB" sz="1000" b="0" i="0" u="none" strike="noStrike" dirty="0">
                          <a:solidFill>
                            <a:schemeClr val="tx1"/>
                          </a:solidFill>
                          <a:effectLst/>
                          <a:latin typeface="+mn-lt"/>
                        </a:rPr>
                        <a:t>Not applicable</a:t>
                      </a:r>
                    </a:p>
                  </a:txBody>
                  <a:tcPr marL="0" marR="0" marT="0" marB="0" anchor="b"/>
                </a:tc>
                <a:tc>
                  <a:txBody>
                    <a:bodyPr/>
                    <a:lstStyle/>
                    <a:p>
                      <a:pPr algn="r" fontAlgn="b">
                        <a:buNone/>
                      </a:pPr>
                      <a:r>
                        <a:rPr lang="en-GB" sz="1000" b="0" u="none" strike="noStrike" dirty="0">
                          <a:solidFill>
                            <a:schemeClr val="tx1"/>
                          </a:solidFill>
                          <a:effectLst/>
                          <a:latin typeface="+mn-lt"/>
                        </a:rPr>
                        <a:t>7%</a:t>
                      </a:r>
                      <a:endParaRPr lang="en-GB" sz="1000" b="0" i="0" u="none" strike="noStrike" dirty="0">
                        <a:solidFill>
                          <a:schemeClr val="tx1"/>
                        </a:solidFill>
                        <a:effectLst/>
                        <a:latin typeface="+mn-lt"/>
                      </a:endParaRPr>
                    </a:p>
                  </a:txBody>
                  <a:tcPr marL="8734" marR="8734" marT="8733" marB="0" anchor="b"/>
                </a:tc>
                <a:tc>
                  <a:txBody>
                    <a:bodyPr/>
                    <a:lstStyle/>
                    <a:p>
                      <a:pPr algn="r" fontAlgn="b">
                        <a:buNone/>
                      </a:pPr>
                      <a:r>
                        <a:rPr lang="en-US" sz="1000" b="0" i="0" u="none" strike="noStrike" dirty="0">
                          <a:solidFill>
                            <a:schemeClr val="tx1"/>
                          </a:solidFill>
                          <a:effectLst/>
                          <a:latin typeface="+mn-lt"/>
                        </a:rPr>
                        <a:t>6</a:t>
                      </a:r>
                      <a:endParaRPr lang="en-GB" sz="1000" b="0" i="0" u="none" strike="noStrike" dirty="0">
                        <a:solidFill>
                          <a:schemeClr val="tx1"/>
                        </a:solidFill>
                        <a:effectLst/>
                        <a:latin typeface="+mn-lt"/>
                      </a:endParaRPr>
                    </a:p>
                  </a:txBody>
                  <a:tcPr marL="8734" marR="8734" marT="8733" marB="0" anchor="b"/>
                </a:tc>
                <a:extLst>
                  <a:ext uri="{0D108BD9-81ED-4DB2-BD59-A6C34878D82A}">
                    <a16:rowId xmlns:a16="http://schemas.microsoft.com/office/drawing/2014/main" val="10593746"/>
                  </a:ext>
                </a:extLst>
              </a:tr>
              <a:tr h="365390">
                <a:tc gridSpan="2">
                  <a:txBody>
                    <a:bodyPr/>
                    <a:lstStyle/>
                    <a:p>
                      <a:pPr algn="l"/>
                      <a:r>
                        <a:rPr lang="en-GB" sz="1100" dirty="0">
                          <a:solidFill>
                            <a:schemeClr val="tx1"/>
                          </a:solidFill>
                          <a:latin typeface="+mn-lt"/>
                        </a:rPr>
                        <a:t>Total</a:t>
                      </a:r>
                    </a:p>
                  </a:txBody>
                  <a:tcPr marL="8734" marR="8734" marT="8737"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100" b="0" i="0" u="none" strike="noStrike" dirty="0">
                          <a:solidFill>
                            <a:schemeClr val="tx1"/>
                          </a:solidFill>
                          <a:effectLst/>
                          <a:latin typeface="+mn-lt"/>
                        </a:rPr>
                        <a:t>82</a:t>
                      </a:r>
                    </a:p>
                  </a:txBody>
                  <a:tcPr marL="8734" marR="8734" marT="8737" marB="0" anchor="b"/>
                </a:tc>
                <a:extLst>
                  <a:ext uri="{0D108BD9-81ED-4DB2-BD59-A6C34878D82A}">
                    <a16:rowId xmlns:a16="http://schemas.microsoft.com/office/drawing/2014/main" val="303242097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10">
            <a:extLst>
              <a:ext uri="{FF2B5EF4-FFF2-40B4-BE49-F238E27FC236}">
                <a16:creationId xmlns:a16="http://schemas.microsoft.com/office/drawing/2014/main" id="{F51E0F36-53E5-08B4-3F85-3BB9800E7FB9}"/>
              </a:ext>
            </a:extLst>
          </p:cNvPr>
          <p:cNvSpPr>
            <a:spLocks noGrp="1" noChangeArrowheads="1"/>
          </p:cNvSpPr>
          <p:nvPr>
            <p:ph type="body" sz="quarter" idx="14"/>
          </p:nvPr>
        </p:nvSpPr>
        <p:spPr>
          <a:xfrm>
            <a:off x="405635" y="862079"/>
            <a:ext cx="5823593" cy="261938"/>
          </a:xfrm>
        </p:spPr>
        <p:txBody>
          <a:bodyPr/>
          <a:lstStyle/>
          <a:p>
            <a:pPr eaLnBrk="1" hangingPunct="1"/>
            <a:r>
              <a:rPr lang="en-GB" altLang="en-US" sz="1600" dirty="0">
                <a:solidFill>
                  <a:schemeClr val="tx1"/>
                </a:solidFill>
                <a:latin typeface="+mj-lt"/>
              </a:rPr>
              <a:t>Q5) How do you find the attitudes of staff at the service?</a:t>
            </a:r>
          </a:p>
        </p:txBody>
      </p:sp>
      <p:sp>
        <p:nvSpPr>
          <p:cNvPr id="66563" name="Text Placeholder 10">
            <a:extLst>
              <a:ext uri="{FF2B5EF4-FFF2-40B4-BE49-F238E27FC236}">
                <a16:creationId xmlns:a16="http://schemas.microsoft.com/office/drawing/2014/main" id="{8B92B909-FB2D-6477-3687-46A267CCF291}"/>
              </a:ext>
            </a:extLst>
          </p:cNvPr>
          <p:cNvSpPr txBox="1">
            <a:spLocks noChangeArrowheads="1"/>
          </p:cNvSpPr>
          <p:nvPr/>
        </p:nvSpPr>
        <p:spPr bwMode="auto">
          <a:xfrm>
            <a:off x="405350" y="4189064"/>
            <a:ext cx="58779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eaLnBrk="1" hangingPunct="1"/>
            <a:r>
              <a:rPr lang="en-GB" altLang="en-US" sz="1600" b="1" dirty="0">
                <a:solidFill>
                  <a:schemeClr val="tx1"/>
                </a:solidFill>
                <a:latin typeface="+mj-lt"/>
              </a:rPr>
              <a:t>Q6) How would you rate the quality of treatment and care received?</a:t>
            </a:r>
          </a:p>
          <a:p>
            <a:pPr eaLnBrk="1" hangingPunct="1"/>
            <a:endParaRPr lang="en-GB" altLang="en-US" sz="1400" b="1" dirty="0">
              <a:solidFill>
                <a:srgbClr val="004C6B"/>
              </a:solidFill>
            </a:endParaRPr>
          </a:p>
        </p:txBody>
      </p:sp>
      <p:sp>
        <p:nvSpPr>
          <p:cNvPr id="66564" name="Slide Number Placeholder 4">
            <a:extLst>
              <a:ext uri="{FF2B5EF4-FFF2-40B4-BE49-F238E27FC236}">
                <a16:creationId xmlns:a16="http://schemas.microsoft.com/office/drawing/2014/main" id="{7101BA74-2C5D-C705-ABD9-5391E3D06B19}"/>
              </a:ext>
            </a:extLst>
          </p:cNvPr>
          <p:cNvSpPr txBox="1">
            <a:spLocks noChangeArrowheads="1"/>
          </p:cNvSpPr>
          <p:nvPr/>
        </p:nvSpPr>
        <p:spPr bwMode="auto">
          <a:xfrm>
            <a:off x="5805488" y="344488"/>
            <a:ext cx="6492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2C1D1031-CFB3-4AD9-B594-C14C4318344C}" type="slidenum">
              <a:rPr lang="en-GB" altLang="en-US" sz="2200" b="1">
                <a:solidFill>
                  <a:srgbClr val="7F7F7F"/>
                </a:solidFill>
              </a:rPr>
              <a:pPr algn="r" eaLnBrk="1" hangingPunct="1">
                <a:lnSpc>
                  <a:spcPct val="100000"/>
                </a:lnSpc>
                <a:spcAft>
                  <a:spcPct val="0"/>
                </a:spcAft>
                <a:buFontTx/>
                <a:buNone/>
              </a:pPr>
              <a:t>22</a:t>
            </a:fld>
            <a:endParaRPr lang="en-GB" altLang="en-US" sz="2200" b="1" dirty="0">
              <a:solidFill>
                <a:srgbClr val="7F7F7F"/>
              </a:solidFill>
            </a:endParaRPr>
          </a:p>
        </p:txBody>
      </p:sp>
      <p:graphicFrame>
        <p:nvGraphicFramePr>
          <p:cNvPr id="3" name="Chart 2">
            <a:extLst>
              <a:ext uri="{FF2B5EF4-FFF2-40B4-BE49-F238E27FC236}">
                <a16:creationId xmlns:a16="http://schemas.microsoft.com/office/drawing/2014/main" id="{0837549B-CBE4-8877-FD41-A626B7B0BAA5}"/>
              </a:ext>
            </a:extLst>
          </p:cNvPr>
          <p:cNvGraphicFramePr>
            <a:graphicFrameLocks/>
          </p:cNvGraphicFramePr>
          <p:nvPr>
            <p:extLst>
              <p:ext uri="{D42A27DB-BD31-4B8C-83A1-F6EECF244321}">
                <p14:modId xmlns:p14="http://schemas.microsoft.com/office/powerpoint/2010/main" val="3774559691"/>
              </p:ext>
            </p:extLst>
          </p:nvPr>
        </p:nvGraphicFramePr>
        <p:xfrm>
          <a:off x="412509" y="1201454"/>
          <a:ext cx="2831395" cy="2797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54A5774-4905-AFD4-A5AE-719DA177F7DB}"/>
              </a:ext>
            </a:extLst>
          </p:cNvPr>
          <p:cNvGraphicFramePr>
            <a:graphicFrameLocks/>
          </p:cNvGraphicFramePr>
          <p:nvPr>
            <p:extLst>
              <p:ext uri="{D42A27DB-BD31-4B8C-83A1-F6EECF244321}">
                <p14:modId xmlns:p14="http://schemas.microsoft.com/office/powerpoint/2010/main" val="101966929"/>
              </p:ext>
            </p:extLst>
          </p:nvPr>
        </p:nvGraphicFramePr>
        <p:xfrm>
          <a:off x="399460" y="4707223"/>
          <a:ext cx="2782571" cy="22367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4">
            <a:extLst>
              <a:ext uri="{FF2B5EF4-FFF2-40B4-BE49-F238E27FC236}">
                <a16:creationId xmlns:a16="http://schemas.microsoft.com/office/drawing/2014/main" id="{18D978E8-700B-2B10-2CE7-9B7BD1C8A6EB}"/>
              </a:ext>
            </a:extLst>
          </p:cNvPr>
          <p:cNvGraphicFramePr>
            <a:graphicFrameLocks noGrp="1"/>
          </p:cNvGraphicFramePr>
          <p:nvPr>
            <p:extLst>
              <p:ext uri="{D42A27DB-BD31-4B8C-83A1-F6EECF244321}">
                <p14:modId xmlns:p14="http://schemas.microsoft.com/office/powerpoint/2010/main" val="1887117709"/>
              </p:ext>
            </p:extLst>
          </p:nvPr>
        </p:nvGraphicFramePr>
        <p:xfrm>
          <a:off x="3402016" y="1201454"/>
          <a:ext cx="3064473" cy="2738028"/>
        </p:xfrm>
        <a:graphic>
          <a:graphicData uri="http://schemas.openxmlformats.org/drawingml/2006/table">
            <a:tbl>
              <a:tblPr firstRow="1" bandRow="1">
                <a:tableStyleId>{5C22544A-7EE6-4342-B048-85BDC9FD1C3A}</a:tableStyleId>
              </a:tblPr>
              <a:tblGrid>
                <a:gridCol w="1040329">
                  <a:extLst>
                    <a:ext uri="{9D8B030D-6E8A-4147-A177-3AD203B41FA5}">
                      <a16:colId xmlns:a16="http://schemas.microsoft.com/office/drawing/2014/main" val="1852708291"/>
                    </a:ext>
                  </a:extLst>
                </a:gridCol>
                <a:gridCol w="1113988">
                  <a:extLst>
                    <a:ext uri="{9D8B030D-6E8A-4147-A177-3AD203B41FA5}">
                      <a16:colId xmlns:a16="http://schemas.microsoft.com/office/drawing/2014/main" val="1816098319"/>
                    </a:ext>
                  </a:extLst>
                </a:gridCol>
                <a:gridCol w="910156">
                  <a:extLst>
                    <a:ext uri="{9D8B030D-6E8A-4147-A177-3AD203B41FA5}">
                      <a16:colId xmlns:a16="http://schemas.microsoft.com/office/drawing/2014/main" val="310195714"/>
                    </a:ext>
                  </a:extLst>
                </a:gridCol>
              </a:tblGrid>
              <a:tr h="568533">
                <a:tc>
                  <a:txBody>
                    <a:bodyPr/>
                    <a:lstStyle/>
                    <a:p>
                      <a:pPr algn="ctr"/>
                      <a:r>
                        <a:rPr lang="en-GB" sz="1100" dirty="0"/>
                        <a:t>Responses </a:t>
                      </a:r>
                    </a:p>
                  </a:txBody>
                  <a:tcPr marL="86910" marR="86910" marT="43455" marB="43455" anchor="ctr"/>
                </a:tc>
                <a:tc>
                  <a:txBody>
                    <a:bodyPr/>
                    <a:lstStyle/>
                    <a:p>
                      <a:pPr algn="ctr"/>
                      <a:r>
                        <a:rPr lang="en-GB" sz="1100" b="1" dirty="0"/>
                        <a:t>Percentage of reviews  </a:t>
                      </a:r>
                    </a:p>
                  </a:txBody>
                  <a:tcPr marL="86910" marR="86910" marT="43455" marB="43455" anchor="ctr"/>
                </a:tc>
                <a:tc>
                  <a:txBody>
                    <a:bodyPr/>
                    <a:lstStyle/>
                    <a:p>
                      <a:pPr algn="ctr"/>
                      <a:r>
                        <a:rPr lang="en-GB" sz="1100" b="1" dirty="0"/>
                        <a:t>No. of reviews </a:t>
                      </a:r>
                    </a:p>
                  </a:txBody>
                  <a:tcPr marL="86910" marR="86910" marT="43455" marB="43455" anchor="ctr"/>
                </a:tc>
                <a:extLst>
                  <a:ext uri="{0D108BD9-81ED-4DB2-BD59-A6C34878D82A}">
                    <a16:rowId xmlns:a16="http://schemas.microsoft.com/office/drawing/2014/main" val="923702615"/>
                  </a:ext>
                </a:extLst>
              </a:tr>
              <a:tr h="306703">
                <a:tc>
                  <a:txBody>
                    <a:bodyPr/>
                    <a:lstStyle/>
                    <a:p>
                      <a:pPr algn="l" fontAlgn="b">
                        <a:buNone/>
                      </a:pPr>
                      <a:r>
                        <a:rPr lang="en-GB" sz="1000" b="0" u="none" strike="noStrike" dirty="0">
                          <a:solidFill>
                            <a:schemeClr val="tx1"/>
                          </a:solidFill>
                          <a:effectLst/>
                          <a:latin typeface="+mn-lt"/>
                        </a:rPr>
                        <a:t>5 = Excellent</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GB" sz="1000" b="0" u="none" strike="noStrike" dirty="0">
                          <a:solidFill>
                            <a:schemeClr val="tx1"/>
                          </a:solidFill>
                          <a:effectLst/>
                          <a:latin typeface="+mn-lt"/>
                        </a:rPr>
                        <a:t>15%</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US" sz="1000" b="0" i="0" u="none" strike="noStrike" dirty="0">
                          <a:solidFill>
                            <a:schemeClr val="tx1"/>
                          </a:solidFill>
                          <a:effectLst/>
                          <a:latin typeface="+mn-lt"/>
                        </a:rPr>
                        <a:t>1</a:t>
                      </a:r>
                      <a:r>
                        <a:rPr lang="en-GB" sz="1000" b="0" i="0" u="none" strike="noStrike" dirty="0">
                          <a:solidFill>
                            <a:schemeClr val="tx1"/>
                          </a:solidFill>
                          <a:effectLst/>
                          <a:latin typeface="+mn-lt"/>
                        </a:rPr>
                        <a:t>2</a:t>
                      </a:r>
                    </a:p>
                  </a:txBody>
                  <a:tcPr marL="9053" marR="9053" marT="9054" marB="0" anchor="b"/>
                </a:tc>
                <a:extLst>
                  <a:ext uri="{0D108BD9-81ED-4DB2-BD59-A6C34878D82A}">
                    <a16:rowId xmlns:a16="http://schemas.microsoft.com/office/drawing/2014/main" val="1795217099"/>
                  </a:ext>
                </a:extLst>
              </a:tr>
              <a:tr h="236890">
                <a:tc>
                  <a:txBody>
                    <a:bodyPr/>
                    <a:lstStyle/>
                    <a:p>
                      <a:pPr algn="l" fontAlgn="b">
                        <a:buNone/>
                      </a:pPr>
                      <a:r>
                        <a:rPr lang="en-GB" sz="1000" b="0" u="none" strike="noStrike" dirty="0">
                          <a:solidFill>
                            <a:schemeClr val="tx1"/>
                          </a:solidFill>
                          <a:effectLst/>
                          <a:latin typeface="+mn-lt"/>
                        </a:rPr>
                        <a:t>4 = Good</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GB" sz="1000" b="0" i="0" u="none" strike="noStrike" dirty="0">
                          <a:solidFill>
                            <a:schemeClr val="tx1"/>
                          </a:solidFill>
                          <a:effectLst/>
                          <a:latin typeface="+mn-lt"/>
                        </a:rPr>
                        <a:t>65%</a:t>
                      </a:r>
                    </a:p>
                  </a:txBody>
                  <a:tcPr marL="9053" marR="9053" marT="9054" marB="0" anchor="b"/>
                </a:tc>
                <a:tc>
                  <a:txBody>
                    <a:bodyPr/>
                    <a:lstStyle/>
                    <a:p>
                      <a:pPr algn="l" fontAlgn="b">
                        <a:buNone/>
                      </a:pPr>
                      <a:r>
                        <a:rPr lang="en-US" sz="1000" b="0" i="0" u="none" strike="noStrike" dirty="0">
                          <a:solidFill>
                            <a:schemeClr val="tx1"/>
                          </a:solidFill>
                          <a:effectLst/>
                          <a:latin typeface="+mn-lt"/>
                        </a:rPr>
                        <a:t>53</a:t>
                      </a:r>
                      <a:endParaRPr lang="en-GB" sz="1000" b="0" i="0" u="none" strike="noStrike" dirty="0">
                        <a:solidFill>
                          <a:schemeClr val="tx1"/>
                        </a:solidFill>
                        <a:effectLst/>
                        <a:latin typeface="+mn-lt"/>
                      </a:endParaRPr>
                    </a:p>
                  </a:txBody>
                  <a:tcPr marL="9053" marR="9053" marT="9054" marB="0" anchor="b"/>
                </a:tc>
                <a:extLst>
                  <a:ext uri="{0D108BD9-81ED-4DB2-BD59-A6C34878D82A}">
                    <a16:rowId xmlns:a16="http://schemas.microsoft.com/office/drawing/2014/main" val="513991187"/>
                  </a:ext>
                </a:extLst>
              </a:tr>
              <a:tr h="393208">
                <a:tc>
                  <a:txBody>
                    <a:bodyPr/>
                    <a:lstStyle/>
                    <a:p>
                      <a:pPr algn="l" fontAlgn="b">
                        <a:buNone/>
                      </a:pPr>
                      <a:r>
                        <a:rPr lang="en-GB" sz="1000" b="0" u="none" strike="noStrike" dirty="0">
                          <a:solidFill>
                            <a:schemeClr val="tx1"/>
                          </a:solidFill>
                          <a:effectLst/>
                          <a:latin typeface="+mn-lt"/>
                        </a:rPr>
                        <a:t>3 = Okay</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GB" sz="1000" b="0" u="none" strike="noStrike" dirty="0">
                          <a:solidFill>
                            <a:schemeClr val="tx1"/>
                          </a:solidFill>
                          <a:effectLst/>
                          <a:latin typeface="+mn-lt"/>
                        </a:rPr>
                        <a:t>11%</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US" sz="1000" b="0" i="0" u="none" strike="noStrike" dirty="0">
                          <a:solidFill>
                            <a:schemeClr val="tx1"/>
                          </a:solidFill>
                          <a:effectLst/>
                          <a:latin typeface="+mn-lt"/>
                        </a:rPr>
                        <a:t>9</a:t>
                      </a:r>
                      <a:endParaRPr lang="en-GB" sz="1000" b="0" i="0" u="none" strike="noStrike" dirty="0">
                        <a:solidFill>
                          <a:schemeClr val="tx1"/>
                        </a:solidFill>
                        <a:effectLst/>
                        <a:latin typeface="+mn-lt"/>
                      </a:endParaRPr>
                    </a:p>
                  </a:txBody>
                  <a:tcPr marL="9053" marR="9053" marT="9054" marB="0" anchor="b"/>
                </a:tc>
                <a:extLst>
                  <a:ext uri="{0D108BD9-81ED-4DB2-BD59-A6C34878D82A}">
                    <a16:rowId xmlns:a16="http://schemas.microsoft.com/office/drawing/2014/main" val="507352613"/>
                  </a:ext>
                </a:extLst>
              </a:tr>
              <a:tr h="250437">
                <a:tc>
                  <a:txBody>
                    <a:bodyPr/>
                    <a:lstStyle/>
                    <a:p>
                      <a:pPr algn="l" fontAlgn="b">
                        <a:buNone/>
                      </a:pPr>
                      <a:r>
                        <a:rPr lang="en-GB" sz="1000" b="0" u="none" strike="noStrike" dirty="0">
                          <a:solidFill>
                            <a:schemeClr val="tx1"/>
                          </a:solidFill>
                          <a:effectLst/>
                          <a:latin typeface="+mn-lt"/>
                        </a:rPr>
                        <a:t>2 = Poor</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GB" sz="1000" b="0" u="none" strike="noStrike" dirty="0">
                          <a:solidFill>
                            <a:schemeClr val="tx1"/>
                          </a:solidFill>
                          <a:effectLst/>
                          <a:latin typeface="+mn-lt"/>
                        </a:rPr>
                        <a:t>7%</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US" sz="1000" b="0" i="0" u="none" strike="noStrike" dirty="0">
                          <a:solidFill>
                            <a:schemeClr val="tx1"/>
                          </a:solidFill>
                          <a:effectLst/>
                          <a:latin typeface="+mn-lt"/>
                        </a:rPr>
                        <a:t>6</a:t>
                      </a:r>
                      <a:endParaRPr lang="en-GB" sz="1000" b="0" i="0" u="none" strike="noStrike" dirty="0">
                        <a:solidFill>
                          <a:schemeClr val="tx1"/>
                        </a:solidFill>
                        <a:effectLst/>
                        <a:latin typeface="+mn-lt"/>
                      </a:endParaRPr>
                    </a:p>
                  </a:txBody>
                  <a:tcPr marL="9053" marR="9053" marT="9054" marB="0" anchor="b"/>
                </a:tc>
                <a:extLst>
                  <a:ext uri="{0D108BD9-81ED-4DB2-BD59-A6C34878D82A}">
                    <a16:rowId xmlns:a16="http://schemas.microsoft.com/office/drawing/2014/main" val="2802222364"/>
                  </a:ext>
                </a:extLst>
              </a:tr>
              <a:tr h="368391">
                <a:tc>
                  <a:txBody>
                    <a:bodyPr/>
                    <a:lstStyle/>
                    <a:p>
                      <a:pPr algn="l" fontAlgn="b">
                        <a:buNone/>
                      </a:pPr>
                      <a:r>
                        <a:rPr lang="en-GB" sz="1000" b="0" u="none" strike="noStrike" dirty="0">
                          <a:solidFill>
                            <a:schemeClr val="tx1"/>
                          </a:solidFill>
                          <a:effectLst/>
                          <a:latin typeface="+mn-lt"/>
                        </a:rPr>
                        <a:t>1 = Terrible</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GB" sz="1000" b="0" u="none" strike="noStrike" dirty="0">
                          <a:solidFill>
                            <a:schemeClr val="tx1"/>
                          </a:solidFill>
                          <a:effectLst/>
                          <a:latin typeface="+mn-lt"/>
                        </a:rPr>
                        <a:t>1%</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US" sz="1000" b="0" i="0" u="none" strike="noStrike" dirty="0">
                          <a:solidFill>
                            <a:schemeClr val="tx1"/>
                          </a:solidFill>
                          <a:effectLst/>
                          <a:latin typeface="+mn-lt"/>
                        </a:rPr>
                        <a:t>1</a:t>
                      </a:r>
                      <a:endParaRPr lang="en-GB" sz="1000" b="0" i="0" u="none" strike="noStrike" dirty="0">
                        <a:solidFill>
                          <a:schemeClr val="tx1"/>
                        </a:solidFill>
                        <a:effectLst/>
                        <a:latin typeface="+mn-lt"/>
                      </a:endParaRPr>
                    </a:p>
                  </a:txBody>
                  <a:tcPr marL="9053" marR="9053" marT="9054" marB="0" anchor="b"/>
                </a:tc>
                <a:extLst>
                  <a:ext uri="{0D108BD9-81ED-4DB2-BD59-A6C34878D82A}">
                    <a16:rowId xmlns:a16="http://schemas.microsoft.com/office/drawing/2014/main" val="1707791164"/>
                  </a:ext>
                </a:extLst>
              </a:tr>
              <a:tr h="341877">
                <a:tc>
                  <a:txBody>
                    <a:bodyPr/>
                    <a:lstStyle/>
                    <a:p>
                      <a:pPr algn="l" fontAlgn="b">
                        <a:buNone/>
                      </a:pPr>
                      <a:r>
                        <a:rPr lang="en-GB" sz="1000" b="0" u="none" strike="noStrike" dirty="0">
                          <a:solidFill>
                            <a:schemeClr val="tx1"/>
                          </a:solidFill>
                          <a:effectLst/>
                          <a:latin typeface="+mn-lt"/>
                        </a:rPr>
                        <a:t>Not applicable</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GB" sz="1000" b="0" u="none" strike="noStrike" dirty="0">
                          <a:solidFill>
                            <a:schemeClr val="tx1"/>
                          </a:solidFill>
                          <a:effectLst/>
                          <a:latin typeface="+mn-lt"/>
                        </a:rPr>
                        <a:t>1%</a:t>
                      </a:r>
                      <a:endParaRPr lang="en-GB" sz="1000" b="0" i="0" u="none" strike="noStrike" dirty="0">
                        <a:solidFill>
                          <a:schemeClr val="tx1"/>
                        </a:solidFill>
                        <a:effectLst/>
                        <a:latin typeface="+mn-lt"/>
                      </a:endParaRPr>
                    </a:p>
                  </a:txBody>
                  <a:tcPr marL="9053" marR="9053" marT="9054" marB="0" anchor="b"/>
                </a:tc>
                <a:tc>
                  <a:txBody>
                    <a:bodyPr/>
                    <a:lstStyle/>
                    <a:p>
                      <a:pPr algn="l" fontAlgn="b">
                        <a:buNone/>
                      </a:pPr>
                      <a:r>
                        <a:rPr lang="en-US" sz="1000" b="0" i="0" u="none" strike="noStrike" dirty="0">
                          <a:solidFill>
                            <a:schemeClr val="tx1"/>
                          </a:solidFill>
                          <a:effectLst/>
                          <a:latin typeface="+mn-lt"/>
                        </a:rPr>
                        <a:t>1</a:t>
                      </a:r>
                      <a:endParaRPr lang="en-GB" sz="1000" b="0" i="0" u="none" strike="noStrike" dirty="0">
                        <a:solidFill>
                          <a:schemeClr val="tx1"/>
                        </a:solidFill>
                        <a:effectLst/>
                        <a:latin typeface="+mn-lt"/>
                      </a:endParaRPr>
                    </a:p>
                  </a:txBody>
                  <a:tcPr marL="9053" marR="9053" marT="9054" marB="0" anchor="b"/>
                </a:tc>
                <a:extLst>
                  <a:ext uri="{0D108BD9-81ED-4DB2-BD59-A6C34878D82A}">
                    <a16:rowId xmlns:a16="http://schemas.microsoft.com/office/drawing/2014/main" val="983477490"/>
                  </a:ext>
                </a:extLst>
              </a:tr>
              <a:tr h="271989">
                <a:tc gridSpan="2">
                  <a:txBody>
                    <a:bodyPr/>
                    <a:lstStyle/>
                    <a:p>
                      <a:pPr algn="l"/>
                      <a:r>
                        <a:rPr lang="en-GB" sz="1100" b="0" dirty="0">
                          <a:solidFill>
                            <a:schemeClr val="tx1"/>
                          </a:solidFill>
                          <a:latin typeface="+mn-lt"/>
                        </a:rPr>
                        <a:t>Total</a:t>
                      </a:r>
                    </a:p>
                  </a:txBody>
                  <a:tcPr marL="9053" marR="9053" marT="9056"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000" b="0" i="0" u="none" strike="noStrike" dirty="0">
                          <a:solidFill>
                            <a:schemeClr val="tx1"/>
                          </a:solidFill>
                          <a:effectLst/>
                          <a:latin typeface="+mn-lt"/>
                        </a:rPr>
                        <a:t>82</a:t>
                      </a:r>
                    </a:p>
                  </a:txBody>
                  <a:tcPr marL="9054" marR="9054" marT="9054" marB="0" anchor="b"/>
                </a:tc>
                <a:extLst>
                  <a:ext uri="{0D108BD9-81ED-4DB2-BD59-A6C34878D82A}">
                    <a16:rowId xmlns:a16="http://schemas.microsoft.com/office/drawing/2014/main" val="3032420974"/>
                  </a:ext>
                </a:extLst>
              </a:tr>
            </a:tbl>
          </a:graphicData>
        </a:graphic>
      </p:graphicFrame>
      <p:graphicFrame>
        <p:nvGraphicFramePr>
          <p:cNvPr id="7" name="Table 44">
            <a:extLst>
              <a:ext uri="{FF2B5EF4-FFF2-40B4-BE49-F238E27FC236}">
                <a16:creationId xmlns:a16="http://schemas.microsoft.com/office/drawing/2014/main" id="{D0E99363-3CA6-8D4D-A506-E0E704CEEBD2}"/>
              </a:ext>
            </a:extLst>
          </p:cNvPr>
          <p:cNvGraphicFramePr>
            <a:graphicFrameLocks noGrp="1"/>
          </p:cNvGraphicFramePr>
          <p:nvPr>
            <p:extLst>
              <p:ext uri="{D42A27DB-BD31-4B8C-83A1-F6EECF244321}">
                <p14:modId xmlns:p14="http://schemas.microsoft.com/office/powerpoint/2010/main" val="230410188"/>
              </p:ext>
            </p:extLst>
          </p:nvPr>
        </p:nvGraphicFramePr>
        <p:xfrm>
          <a:off x="3442820" y="4707223"/>
          <a:ext cx="3064473" cy="2185864"/>
        </p:xfrm>
        <a:graphic>
          <a:graphicData uri="http://schemas.openxmlformats.org/drawingml/2006/table">
            <a:tbl>
              <a:tblPr firstRow="1" bandRow="1">
                <a:tableStyleId>{5C22544A-7EE6-4342-B048-85BDC9FD1C3A}</a:tableStyleId>
              </a:tblPr>
              <a:tblGrid>
                <a:gridCol w="1040329">
                  <a:extLst>
                    <a:ext uri="{9D8B030D-6E8A-4147-A177-3AD203B41FA5}">
                      <a16:colId xmlns:a16="http://schemas.microsoft.com/office/drawing/2014/main" val="1852708291"/>
                    </a:ext>
                  </a:extLst>
                </a:gridCol>
                <a:gridCol w="1113988">
                  <a:extLst>
                    <a:ext uri="{9D8B030D-6E8A-4147-A177-3AD203B41FA5}">
                      <a16:colId xmlns:a16="http://schemas.microsoft.com/office/drawing/2014/main" val="1816098319"/>
                    </a:ext>
                  </a:extLst>
                </a:gridCol>
                <a:gridCol w="910156">
                  <a:extLst>
                    <a:ext uri="{9D8B030D-6E8A-4147-A177-3AD203B41FA5}">
                      <a16:colId xmlns:a16="http://schemas.microsoft.com/office/drawing/2014/main" val="310195714"/>
                    </a:ext>
                  </a:extLst>
                </a:gridCol>
              </a:tblGrid>
              <a:tr h="496959">
                <a:tc>
                  <a:txBody>
                    <a:bodyPr/>
                    <a:lstStyle/>
                    <a:p>
                      <a:pPr algn="ctr"/>
                      <a:r>
                        <a:rPr lang="en-GB" sz="1100" dirty="0"/>
                        <a:t>Responses </a:t>
                      </a:r>
                    </a:p>
                  </a:txBody>
                  <a:tcPr marL="86154" marR="86154" marT="43077" marB="43077" anchor="ctr"/>
                </a:tc>
                <a:tc>
                  <a:txBody>
                    <a:bodyPr/>
                    <a:lstStyle/>
                    <a:p>
                      <a:pPr algn="ctr"/>
                      <a:r>
                        <a:rPr lang="en-GB" sz="1100" b="1" dirty="0"/>
                        <a:t>Percentage of reviews  </a:t>
                      </a:r>
                    </a:p>
                  </a:txBody>
                  <a:tcPr marL="86154" marR="86154" marT="43077" marB="43077" anchor="ctr"/>
                </a:tc>
                <a:tc>
                  <a:txBody>
                    <a:bodyPr/>
                    <a:lstStyle/>
                    <a:p>
                      <a:pPr algn="ctr"/>
                      <a:r>
                        <a:rPr lang="en-GB" sz="1100" b="1" dirty="0"/>
                        <a:t>No. of reviews </a:t>
                      </a:r>
                    </a:p>
                  </a:txBody>
                  <a:tcPr marL="86154" marR="86154" marT="43077" marB="43077" anchor="ctr"/>
                </a:tc>
                <a:extLst>
                  <a:ext uri="{0D108BD9-81ED-4DB2-BD59-A6C34878D82A}">
                    <a16:rowId xmlns:a16="http://schemas.microsoft.com/office/drawing/2014/main" val="923702615"/>
                  </a:ext>
                </a:extLst>
              </a:tr>
              <a:tr h="268092">
                <a:tc>
                  <a:txBody>
                    <a:bodyPr/>
                    <a:lstStyle/>
                    <a:p>
                      <a:pPr algn="l" fontAlgn="b">
                        <a:buNone/>
                      </a:pPr>
                      <a:r>
                        <a:rPr lang="en-GB" sz="1000" b="0" u="none" strike="noStrike" dirty="0">
                          <a:solidFill>
                            <a:schemeClr val="tx1"/>
                          </a:solidFill>
                          <a:effectLst/>
                          <a:latin typeface="+mn-lt"/>
                        </a:rPr>
                        <a:t>5 = Excellent</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u="none" strike="noStrike" dirty="0">
                          <a:solidFill>
                            <a:schemeClr val="tx1"/>
                          </a:solidFill>
                          <a:effectLst/>
                          <a:latin typeface="+mn-lt"/>
                        </a:rPr>
                        <a:t>17%</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US" sz="1000" b="0" i="0" u="none" strike="noStrike" dirty="0">
                          <a:solidFill>
                            <a:schemeClr val="tx1"/>
                          </a:solidFill>
                          <a:effectLst/>
                          <a:latin typeface="+mn-lt"/>
                        </a:rPr>
                        <a:t>1</a:t>
                      </a:r>
                      <a:r>
                        <a:rPr lang="en-GB" sz="1000" b="0" i="0" u="none" strike="noStrike" dirty="0">
                          <a:solidFill>
                            <a:schemeClr val="tx1"/>
                          </a:solidFill>
                          <a:effectLst/>
                          <a:latin typeface="+mn-lt"/>
                        </a:rPr>
                        <a:t>4</a:t>
                      </a:r>
                    </a:p>
                  </a:txBody>
                  <a:tcPr marL="8974" marR="8974" marT="8974" marB="0" anchor="b"/>
                </a:tc>
                <a:extLst>
                  <a:ext uri="{0D108BD9-81ED-4DB2-BD59-A6C34878D82A}">
                    <a16:rowId xmlns:a16="http://schemas.microsoft.com/office/drawing/2014/main" val="1795217099"/>
                  </a:ext>
                </a:extLst>
              </a:tr>
              <a:tr h="289567">
                <a:tc>
                  <a:txBody>
                    <a:bodyPr/>
                    <a:lstStyle/>
                    <a:p>
                      <a:pPr algn="l" fontAlgn="b">
                        <a:buNone/>
                      </a:pPr>
                      <a:r>
                        <a:rPr lang="en-GB" sz="1000" b="0" u="none" strike="noStrike" dirty="0">
                          <a:solidFill>
                            <a:schemeClr val="tx1"/>
                          </a:solidFill>
                          <a:effectLst/>
                          <a:latin typeface="+mn-lt"/>
                        </a:rPr>
                        <a:t>4 = Good</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u="none" strike="noStrike" dirty="0">
                          <a:solidFill>
                            <a:schemeClr val="tx1"/>
                          </a:solidFill>
                          <a:effectLst/>
                          <a:latin typeface="+mn-lt"/>
                        </a:rPr>
                        <a:t>63%</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US" sz="1000" b="0" i="0" u="none" strike="noStrike" dirty="0">
                          <a:solidFill>
                            <a:schemeClr val="tx1"/>
                          </a:solidFill>
                          <a:effectLst/>
                          <a:latin typeface="+mn-lt"/>
                        </a:rPr>
                        <a:t>52</a:t>
                      </a:r>
                      <a:endParaRPr lang="en-GB" sz="1000" b="0" i="0" u="none" strike="noStrike" dirty="0">
                        <a:solidFill>
                          <a:schemeClr val="tx1"/>
                        </a:solidFill>
                        <a:effectLst/>
                        <a:latin typeface="+mn-lt"/>
                      </a:endParaRPr>
                    </a:p>
                  </a:txBody>
                  <a:tcPr marL="8974" marR="8974" marT="8974" marB="0" anchor="b"/>
                </a:tc>
                <a:extLst>
                  <a:ext uri="{0D108BD9-81ED-4DB2-BD59-A6C34878D82A}">
                    <a16:rowId xmlns:a16="http://schemas.microsoft.com/office/drawing/2014/main" val="513991187"/>
                  </a:ext>
                </a:extLst>
              </a:tr>
              <a:tr h="343706">
                <a:tc>
                  <a:txBody>
                    <a:bodyPr/>
                    <a:lstStyle/>
                    <a:p>
                      <a:pPr algn="l" fontAlgn="b">
                        <a:buNone/>
                      </a:pPr>
                      <a:r>
                        <a:rPr lang="en-GB" sz="1000" b="0" u="none" strike="noStrike" dirty="0">
                          <a:solidFill>
                            <a:schemeClr val="tx1"/>
                          </a:solidFill>
                          <a:effectLst/>
                          <a:latin typeface="+mn-lt"/>
                        </a:rPr>
                        <a:t>3 = Okay</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u="none" strike="noStrike" dirty="0">
                          <a:solidFill>
                            <a:schemeClr val="tx1"/>
                          </a:solidFill>
                          <a:effectLst/>
                          <a:latin typeface="+mn-lt"/>
                        </a:rPr>
                        <a:t>12%</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i="0" u="none" strike="noStrike" dirty="0">
                          <a:solidFill>
                            <a:schemeClr val="tx1"/>
                          </a:solidFill>
                          <a:effectLst/>
                          <a:latin typeface="+mn-lt"/>
                        </a:rPr>
                        <a:t>10</a:t>
                      </a:r>
                    </a:p>
                  </a:txBody>
                  <a:tcPr marL="8974" marR="8974" marT="8974" marB="0" anchor="b"/>
                </a:tc>
                <a:extLst>
                  <a:ext uri="{0D108BD9-81ED-4DB2-BD59-A6C34878D82A}">
                    <a16:rowId xmlns:a16="http://schemas.microsoft.com/office/drawing/2014/main" val="507352613"/>
                  </a:ext>
                </a:extLst>
              </a:tr>
              <a:tr h="207066">
                <a:tc>
                  <a:txBody>
                    <a:bodyPr/>
                    <a:lstStyle/>
                    <a:p>
                      <a:pPr algn="l" fontAlgn="b">
                        <a:buNone/>
                      </a:pPr>
                      <a:r>
                        <a:rPr lang="en-GB" sz="1000" b="0" u="none" strike="noStrike" dirty="0">
                          <a:solidFill>
                            <a:schemeClr val="tx1"/>
                          </a:solidFill>
                          <a:effectLst/>
                          <a:latin typeface="+mn-lt"/>
                        </a:rPr>
                        <a:t>2 = Poor</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u="none" strike="noStrike" dirty="0">
                          <a:solidFill>
                            <a:schemeClr val="tx1"/>
                          </a:solidFill>
                          <a:effectLst/>
                          <a:latin typeface="+mn-lt"/>
                        </a:rPr>
                        <a:t>5%</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i="0" u="none" strike="noStrike" dirty="0">
                          <a:solidFill>
                            <a:schemeClr val="tx1"/>
                          </a:solidFill>
                          <a:effectLst/>
                          <a:latin typeface="+mn-lt"/>
                        </a:rPr>
                        <a:t>4</a:t>
                      </a:r>
                    </a:p>
                  </a:txBody>
                  <a:tcPr marL="8974" marR="8974" marT="8974" marB="0" anchor="b"/>
                </a:tc>
                <a:extLst>
                  <a:ext uri="{0D108BD9-81ED-4DB2-BD59-A6C34878D82A}">
                    <a16:rowId xmlns:a16="http://schemas.microsoft.com/office/drawing/2014/main" val="2802222364"/>
                  </a:ext>
                </a:extLst>
              </a:tr>
              <a:tr h="322013">
                <a:tc>
                  <a:txBody>
                    <a:bodyPr/>
                    <a:lstStyle/>
                    <a:p>
                      <a:pPr algn="l" fontAlgn="b">
                        <a:buNone/>
                      </a:pPr>
                      <a:r>
                        <a:rPr lang="en-GB" sz="1000" b="0" u="none" strike="noStrike" dirty="0">
                          <a:solidFill>
                            <a:schemeClr val="tx1"/>
                          </a:solidFill>
                          <a:effectLst/>
                          <a:latin typeface="+mn-lt"/>
                        </a:rPr>
                        <a:t>1 = Terrible</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u="none" strike="noStrike" dirty="0">
                          <a:solidFill>
                            <a:schemeClr val="tx1"/>
                          </a:solidFill>
                          <a:effectLst/>
                          <a:latin typeface="+mn-lt"/>
                        </a:rPr>
                        <a:t>2%</a:t>
                      </a:r>
                      <a:endParaRPr lang="en-GB" sz="1000" b="0" i="0" u="none" strike="noStrike" dirty="0">
                        <a:solidFill>
                          <a:schemeClr val="tx1"/>
                        </a:solidFill>
                        <a:effectLst/>
                        <a:latin typeface="+mn-lt"/>
                      </a:endParaRPr>
                    </a:p>
                  </a:txBody>
                  <a:tcPr marL="8974" marR="8974" marT="8974" marB="0" anchor="b"/>
                </a:tc>
                <a:tc>
                  <a:txBody>
                    <a:bodyPr/>
                    <a:lstStyle/>
                    <a:p>
                      <a:pPr algn="l" fontAlgn="b">
                        <a:buNone/>
                      </a:pPr>
                      <a:r>
                        <a:rPr lang="en-GB" sz="1000" b="0" u="none" strike="noStrike" dirty="0">
                          <a:solidFill>
                            <a:schemeClr val="tx1"/>
                          </a:solidFill>
                          <a:effectLst/>
                          <a:latin typeface="+mn-lt"/>
                        </a:rPr>
                        <a:t>2</a:t>
                      </a:r>
                      <a:endParaRPr lang="en-GB" sz="1000" b="0" i="0" u="none" strike="noStrike" dirty="0">
                        <a:solidFill>
                          <a:schemeClr val="tx1"/>
                        </a:solidFill>
                        <a:effectLst/>
                        <a:latin typeface="+mn-lt"/>
                      </a:endParaRPr>
                    </a:p>
                  </a:txBody>
                  <a:tcPr marL="8974" marR="8974" marT="8974" marB="0" anchor="b"/>
                </a:tc>
                <a:extLst>
                  <a:ext uri="{0D108BD9-81ED-4DB2-BD59-A6C34878D82A}">
                    <a16:rowId xmlns:a16="http://schemas.microsoft.com/office/drawing/2014/main" val="1707791164"/>
                  </a:ext>
                </a:extLst>
              </a:tr>
              <a:tr h="258461">
                <a:tc gridSpan="2">
                  <a:txBody>
                    <a:bodyPr/>
                    <a:lstStyle/>
                    <a:p>
                      <a:pPr algn="l"/>
                      <a:r>
                        <a:rPr lang="en-GB" sz="1100" b="0" dirty="0">
                          <a:solidFill>
                            <a:schemeClr val="tx1"/>
                          </a:solidFill>
                          <a:latin typeface="+mn-lt"/>
                        </a:rPr>
                        <a:t>Total</a:t>
                      </a:r>
                    </a:p>
                  </a:txBody>
                  <a:tcPr marL="8974" marR="8974" marT="8977"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000" b="0" u="none" strike="noStrike" dirty="0">
                          <a:solidFill>
                            <a:schemeClr val="tx1"/>
                          </a:solidFill>
                          <a:effectLst/>
                          <a:latin typeface="+mn-lt"/>
                        </a:rPr>
                        <a:t>82</a:t>
                      </a:r>
                      <a:endParaRPr lang="en-GB" sz="1000" b="0" i="0" u="none" strike="noStrike" dirty="0">
                        <a:solidFill>
                          <a:schemeClr val="tx1"/>
                        </a:solidFill>
                        <a:effectLst/>
                        <a:latin typeface="+mn-lt"/>
                      </a:endParaRPr>
                    </a:p>
                  </a:txBody>
                  <a:tcPr marL="8975" marR="8975" marT="8975" marB="0" anchor="b"/>
                </a:tc>
                <a:extLst>
                  <a:ext uri="{0D108BD9-81ED-4DB2-BD59-A6C34878D82A}">
                    <a16:rowId xmlns:a16="http://schemas.microsoft.com/office/drawing/2014/main" val="3032420974"/>
                  </a:ext>
                </a:extLst>
              </a:tr>
            </a:tbl>
          </a:graphicData>
        </a:graphic>
      </p:graphicFrame>
      <p:graphicFrame>
        <p:nvGraphicFramePr>
          <p:cNvPr id="10" name="Chart 9">
            <a:extLst>
              <a:ext uri="{FF2B5EF4-FFF2-40B4-BE49-F238E27FC236}">
                <a16:creationId xmlns:a16="http://schemas.microsoft.com/office/drawing/2014/main" id="{1FF3B192-8F3C-8635-3733-D0836A0C43AB}"/>
              </a:ext>
            </a:extLst>
          </p:cNvPr>
          <p:cNvGraphicFramePr>
            <a:graphicFrameLocks/>
          </p:cNvGraphicFramePr>
          <p:nvPr>
            <p:extLst>
              <p:ext uri="{D42A27DB-BD31-4B8C-83A1-F6EECF244321}">
                <p14:modId xmlns:p14="http://schemas.microsoft.com/office/powerpoint/2010/main" val="286089753"/>
              </p:ext>
            </p:extLst>
          </p:nvPr>
        </p:nvGraphicFramePr>
        <p:xfrm>
          <a:off x="410625" y="7534872"/>
          <a:ext cx="2870162" cy="21935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44">
            <a:extLst>
              <a:ext uri="{FF2B5EF4-FFF2-40B4-BE49-F238E27FC236}">
                <a16:creationId xmlns:a16="http://schemas.microsoft.com/office/drawing/2014/main" id="{01CA4AA2-4609-CFA4-BFF2-09B43C8E6AFB}"/>
              </a:ext>
            </a:extLst>
          </p:cNvPr>
          <p:cNvGraphicFramePr>
            <a:graphicFrameLocks noGrp="1"/>
          </p:cNvGraphicFramePr>
          <p:nvPr>
            <p:extLst>
              <p:ext uri="{D42A27DB-BD31-4B8C-83A1-F6EECF244321}">
                <p14:modId xmlns:p14="http://schemas.microsoft.com/office/powerpoint/2010/main" val="1589755621"/>
              </p:ext>
            </p:extLst>
          </p:nvPr>
        </p:nvGraphicFramePr>
        <p:xfrm>
          <a:off x="3429000" y="7517252"/>
          <a:ext cx="3078293" cy="2229451"/>
        </p:xfrm>
        <a:graphic>
          <a:graphicData uri="http://schemas.openxmlformats.org/drawingml/2006/table">
            <a:tbl>
              <a:tblPr firstRow="1" bandRow="1">
                <a:tableStyleId>{5C22544A-7EE6-4342-B048-85BDC9FD1C3A}</a:tableStyleId>
              </a:tblPr>
              <a:tblGrid>
                <a:gridCol w="1045020">
                  <a:extLst>
                    <a:ext uri="{9D8B030D-6E8A-4147-A177-3AD203B41FA5}">
                      <a16:colId xmlns:a16="http://schemas.microsoft.com/office/drawing/2014/main" val="1852708291"/>
                    </a:ext>
                  </a:extLst>
                </a:gridCol>
                <a:gridCol w="1119012">
                  <a:extLst>
                    <a:ext uri="{9D8B030D-6E8A-4147-A177-3AD203B41FA5}">
                      <a16:colId xmlns:a16="http://schemas.microsoft.com/office/drawing/2014/main" val="1816098319"/>
                    </a:ext>
                  </a:extLst>
                </a:gridCol>
                <a:gridCol w="914261">
                  <a:extLst>
                    <a:ext uri="{9D8B030D-6E8A-4147-A177-3AD203B41FA5}">
                      <a16:colId xmlns:a16="http://schemas.microsoft.com/office/drawing/2014/main" val="310195714"/>
                    </a:ext>
                  </a:extLst>
                </a:gridCol>
              </a:tblGrid>
              <a:tr h="461900">
                <a:tc>
                  <a:txBody>
                    <a:bodyPr/>
                    <a:lstStyle/>
                    <a:p>
                      <a:pPr algn="ctr"/>
                      <a:r>
                        <a:rPr lang="en-GB" sz="1100" dirty="0"/>
                        <a:t>Responses</a:t>
                      </a:r>
                    </a:p>
                  </a:txBody>
                  <a:tcPr marL="87284" marR="87284" marT="43642" marB="43642" anchor="ctr"/>
                </a:tc>
                <a:tc>
                  <a:txBody>
                    <a:bodyPr/>
                    <a:lstStyle/>
                    <a:p>
                      <a:pPr algn="ctr"/>
                      <a:r>
                        <a:rPr lang="en-GB" sz="1100" b="1" dirty="0"/>
                        <a:t>Percentage of reviews  </a:t>
                      </a:r>
                    </a:p>
                  </a:txBody>
                  <a:tcPr marL="87284" marR="87284" marT="43642" marB="43642" anchor="ctr"/>
                </a:tc>
                <a:tc>
                  <a:txBody>
                    <a:bodyPr/>
                    <a:lstStyle/>
                    <a:p>
                      <a:pPr algn="ctr"/>
                      <a:r>
                        <a:rPr lang="en-GB" sz="1100" b="1" dirty="0"/>
                        <a:t>No. of reviews </a:t>
                      </a:r>
                    </a:p>
                  </a:txBody>
                  <a:tcPr marL="87284" marR="87284" marT="43642" marB="43642" anchor="ctr"/>
                </a:tc>
                <a:extLst>
                  <a:ext uri="{0D108BD9-81ED-4DB2-BD59-A6C34878D82A}">
                    <a16:rowId xmlns:a16="http://schemas.microsoft.com/office/drawing/2014/main" val="923702615"/>
                  </a:ext>
                </a:extLst>
              </a:tr>
              <a:tr h="268804">
                <a:tc>
                  <a:txBody>
                    <a:bodyPr/>
                    <a:lstStyle/>
                    <a:p>
                      <a:pPr algn="l" fontAlgn="b">
                        <a:buNone/>
                      </a:pPr>
                      <a:r>
                        <a:rPr lang="en-GB" sz="1100" b="0" u="none" strike="noStrike" dirty="0">
                          <a:solidFill>
                            <a:schemeClr val="tx1"/>
                          </a:solidFill>
                          <a:effectLst/>
                          <a:latin typeface="+mn-lt"/>
                        </a:rPr>
                        <a:t>5 = Excellent</a:t>
                      </a:r>
                      <a:endParaRPr lang="en-GB" sz="1100" b="0" i="0" u="none" strike="noStrike" dirty="0">
                        <a:solidFill>
                          <a:schemeClr val="tx1"/>
                        </a:solidFill>
                        <a:effectLst/>
                        <a:latin typeface="+mn-lt"/>
                      </a:endParaRPr>
                    </a:p>
                  </a:txBody>
                  <a:tcPr marL="9092" marR="9092" marT="9092" marB="0" anchor="b"/>
                </a:tc>
                <a:tc>
                  <a:txBody>
                    <a:bodyPr/>
                    <a:lstStyle/>
                    <a:p>
                      <a:pPr algn="l" fontAlgn="b">
                        <a:buNone/>
                      </a:pPr>
                      <a:r>
                        <a:rPr lang="en-GB" sz="1100" b="0" u="none" strike="noStrike" dirty="0">
                          <a:solidFill>
                            <a:schemeClr val="tx1"/>
                          </a:solidFill>
                          <a:effectLst/>
                          <a:latin typeface="+mn-lt"/>
                        </a:rPr>
                        <a:t>12%</a:t>
                      </a:r>
                      <a:endParaRPr lang="en-GB" sz="1100" b="0" i="0" u="none" strike="noStrike" dirty="0">
                        <a:solidFill>
                          <a:schemeClr val="tx1"/>
                        </a:solidFill>
                        <a:effectLst/>
                        <a:latin typeface="+mn-lt"/>
                      </a:endParaRPr>
                    </a:p>
                  </a:txBody>
                  <a:tcPr marL="9092" marR="9092" marT="9087" marB="0" anchor="b"/>
                </a:tc>
                <a:tc>
                  <a:txBody>
                    <a:bodyPr/>
                    <a:lstStyle/>
                    <a:p>
                      <a:pPr algn="l" fontAlgn="b">
                        <a:buNone/>
                      </a:pPr>
                      <a:r>
                        <a:rPr lang="en-GB" sz="1100" b="0" i="0" u="none" strike="noStrike" dirty="0">
                          <a:solidFill>
                            <a:schemeClr val="tx1"/>
                          </a:solidFill>
                          <a:effectLst/>
                          <a:latin typeface="+mn-lt"/>
                        </a:rPr>
                        <a:t>10</a:t>
                      </a:r>
                    </a:p>
                  </a:txBody>
                  <a:tcPr marL="9092" marR="9092" marT="9087" marB="0" anchor="b"/>
                </a:tc>
                <a:extLst>
                  <a:ext uri="{0D108BD9-81ED-4DB2-BD59-A6C34878D82A}">
                    <a16:rowId xmlns:a16="http://schemas.microsoft.com/office/drawing/2014/main" val="1795217099"/>
                  </a:ext>
                </a:extLst>
              </a:tr>
              <a:tr h="290338">
                <a:tc>
                  <a:txBody>
                    <a:bodyPr/>
                    <a:lstStyle/>
                    <a:p>
                      <a:pPr algn="l" fontAlgn="b">
                        <a:buNone/>
                      </a:pPr>
                      <a:r>
                        <a:rPr lang="en-GB" sz="1100" b="0" u="none" strike="noStrike" dirty="0">
                          <a:solidFill>
                            <a:schemeClr val="tx1"/>
                          </a:solidFill>
                          <a:effectLst/>
                          <a:latin typeface="+mn-lt"/>
                        </a:rPr>
                        <a:t>4 = Good</a:t>
                      </a:r>
                      <a:endParaRPr lang="en-GB" sz="1100" b="0" i="0" u="none" strike="noStrike" dirty="0">
                        <a:solidFill>
                          <a:schemeClr val="tx1"/>
                        </a:solidFill>
                        <a:effectLst/>
                        <a:latin typeface="+mn-lt"/>
                      </a:endParaRPr>
                    </a:p>
                  </a:txBody>
                  <a:tcPr marL="9092" marR="9092" marT="9092" marB="0" anchor="b"/>
                </a:tc>
                <a:tc>
                  <a:txBody>
                    <a:bodyPr/>
                    <a:lstStyle/>
                    <a:p>
                      <a:pPr algn="l" fontAlgn="b">
                        <a:buNone/>
                      </a:pPr>
                      <a:r>
                        <a:rPr lang="en-GB" sz="1100" b="0" u="none" strike="noStrike" dirty="0">
                          <a:solidFill>
                            <a:schemeClr val="tx1"/>
                          </a:solidFill>
                          <a:effectLst/>
                          <a:latin typeface="+mn-lt"/>
                        </a:rPr>
                        <a:t>50%</a:t>
                      </a:r>
                      <a:endParaRPr lang="en-GB" sz="1100" b="0" i="0" u="none" strike="noStrike" dirty="0">
                        <a:solidFill>
                          <a:schemeClr val="tx1"/>
                        </a:solidFill>
                        <a:effectLst/>
                        <a:latin typeface="+mn-lt"/>
                      </a:endParaRPr>
                    </a:p>
                  </a:txBody>
                  <a:tcPr marL="9092" marR="9092" marT="9087" marB="0" anchor="b"/>
                </a:tc>
                <a:tc>
                  <a:txBody>
                    <a:bodyPr/>
                    <a:lstStyle/>
                    <a:p>
                      <a:pPr algn="l" fontAlgn="b">
                        <a:buNone/>
                      </a:pPr>
                      <a:r>
                        <a:rPr lang="en-GB" sz="1100" b="0" i="0" u="none" strike="noStrike" dirty="0">
                          <a:solidFill>
                            <a:schemeClr val="tx1"/>
                          </a:solidFill>
                          <a:effectLst/>
                          <a:latin typeface="+mn-lt"/>
                        </a:rPr>
                        <a:t>41</a:t>
                      </a:r>
                    </a:p>
                  </a:txBody>
                  <a:tcPr marL="9092" marR="9092" marT="9087" marB="0" anchor="b"/>
                </a:tc>
                <a:extLst>
                  <a:ext uri="{0D108BD9-81ED-4DB2-BD59-A6C34878D82A}">
                    <a16:rowId xmlns:a16="http://schemas.microsoft.com/office/drawing/2014/main" val="513991187"/>
                  </a:ext>
                </a:extLst>
              </a:tr>
              <a:tr h="416071">
                <a:tc>
                  <a:txBody>
                    <a:bodyPr/>
                    <a:lstStyle/>
                    <a:p>
                      <a:pPr algn="l" fontAlgn="b">
                        <a:buNone/>
                      </a:pPr>
                      <a:r>
                        <a:rPr lang="en-GB" sz="1100" b="0" u="none" strike="noStrike" dirty="0">
                          <a:solidFill>
                            <a:schemeClr val="tx1"/>
                          </a:solidFill>
                          <a:effectLst/>
                          <a:latin typeface="+mn-lt"/>
                        </a:rPr>
                        <a:t>3 = Okay</a:t>
                      </a:r>
                      <a:endParaRPr lang="en-GB" sz="1100" b="0" i="0" u="none" strike="noStrike" dirty="0">
                        <a:solidFill>
                          <a:schemeClr val="tx1"/>
                        </a:solidFill>
                        <a:effectLst/>
                        <a:latin typeface="+mn-lt"/>
                      </a:endParaRPr>
                    </a:p>
                  </a:txBody>
                  <a:tcPr marL="9092" marR="9092" marT="9092" marB="0" anchor="b"/>
                </a:tc>
                <a:tc>
                  <a:txBody>
                    <a:bodyPr/>
                    <a:lstStyle/>
                    <a:p>
                      <a:pPr algn="l" fontAlgn="b">
                        <a:buNone/>
                      </a:pPr>
                      <a:r>
                        <a:rPr lang="en-GB" sz="1100" b="0" u="none" strike="noStrike" dirty="0">
                          <a:solidFill>
                            <a:schemeClr val="tx1"/>
                          </a:solidFill>
                          <a:effectLst/>
                          <a:latin typeface="+mn-lt"/>
                        </a:rPr>
                        <a:t>28%</a:t>
                      </a:r>
                      <a:endParaRPr lang="en-GB" sz="1100" b="0" i="0" u="none" strike="noStrike" dirty="0">
                        <a:solidFill>
                          <a:schemeClr val="tx1"/>
                        </a:solidFill>
                        <a:effectLst/>
                        <a:latin typeface="+mn-lt"/>
                      </a:endParaRPr>
                    </a:p>
                  </a:txBody>
                  <a:tcPr marL="9092" marR="9092" marT="9087" marB="0" anchor="b"/>
                </a:tc>
                <a:tc>
                  <a:txBody>
                    <a:bodyPr/>
                    <a:lstStyle/>
                    <a:p>
                      <a:pPr algn="l" fontAlgn="b">
                        <a:buNone/>
                      </a:pPr>
                      <a:r>
                        <a:rPr lang="en-GB" sz="1100" b="0" i="0" u="none" strike="noStrike" dirty="0">
                          <a:solidFill>
                            <a:schemeClr val="tx1"/>
                          </a:solidFill>
                          <a:effectLst/>
                          <a:latin typeface="+mn-lt"/>
                        </a:rPr>
                        <a:t>23</a:t>
                      </a:r>
                    </a:p>
                  </a:txBody>
                  <a:tcPr marL="9092" marR="9092" marT="9087" marB="0" anchor="b"/>
                </a:tc>
                <a:extLst>
                  <a:ext uri="{0D108BD9-81ED-4DB2-BD59-A6C34878D82A}">
                    <a16:rowId xmlns:a16="http://schemas.microsoft.com/office/drawing/2014/main" val="507352613"/>
                  </a:ext>
                </a:extLst>
              </a:tr>
              <a:tr h="207617">
                <a:tc>
                  <a:txBody>
                    <a:bodyPr/>
                    <a:lstStyle/>
                    <a:p>
                      <a:pPr algn="l" fontAlgn="b">
                        <a:buNone/>
                      </a:pPr>
                      <a:r>
                        <a:rPr lang="en-GB" sz="1100" b="0" u="none" strike="noStrike" dirty="0">
                          <a:solidFill>
                            <a:schemeClr val="tx1"/>
                          </a:solidFill>
                          <a:effectLst/>
                          <a:latin typeface="+mn-lt"/>
                        </a:rPr>
                        <a:t>2 = Poor</a:t>
                      </a:r>
                      <a:endParaRPr lang="en-GB" sz="1100" b="0" i="0" u="none" strike="noStrike" dirty="0">
                        <a:solidFill>
                          <a:schemeClr val="tx1"/>
                        </a:solidFill>
                        <a:effectLst/>
                        <a:latin typeface="+mn-lt"/>
                      </a:endParaRPr>
                    </a:p>
                  </a:txBody>
                  <a:tcPr marL="9092" marR="9092" marT="9092" marB="0" anchor="b"/>
                </a:tc>
                <a:tc>
                  <a:txBody>
                    <a:bodyPr/>
                    <a:lstStyle/>
                    <a:p>
                      <a:pPr algn="l" fontAlgn="b">
                        <a:buNone/>
                      </a:pPr>
                      <a:r>
                        <a:rPr lang="en-GB" sz="1100" b="0" u="none" strike="noStrike" dirty="0">
                          <a:solidFill>
                            <a:schemeClr val="tx1"/>
                          </a:solidFill>
                          <a:effectLst/>
                          <a:latin typeface="+mn-lt"/>
                        </a:rPr>
                        <a:t>6%</a:t>
                      </a:r>
                      <a:endParaRPr lang="en-GB" sz="1100" b="0" i="0" u="none" strike="noStrike" dirty="0">
                        <a:solidFill>
                          <a:schemeClr val="tx1"/>
                        </a:solidFill>
                        <a:effectLst/>
                        <a:latin typeface="+mn-lt"/>
                      </a:endParaRPr>
                    </a:p>
                  </a:txBody>
                  <a:tcPr marL="9092" marR="9092" marT="9087" marB="0" anchor="b"/>
                </a:tc>
                <a:tc>
                  <a:txBody>
                    <a:bodyPr/>
                    <a:lstStyle/>
                    <a:p>
                      <a:pPr algn="l" fontAlgn="b">
                        <a:buNone/>
                      </a:pPr>
                      <a:r>
                        <a:rPr lang="en-GB" sz="1100" b="0" i="0" u="none" strike="noStrike" dirty="0">
                          <a:solidFill>
                            <a:schemeClr val="tx1"/>
                          </a:solidFill>
                          <a:effectLst/>
                          <a:latin typeface="+mn-lt"/>
                        </a:rPr>
                        <a:t>5</a:t>
                      </a:r>
                    </a:p>
                  </a:txBody>
                  <a:tcPr marL="9092" marR="9092" marT="9087" marB="0" anchor="b"/>
                </a:tc>
                <a:extLst>
                  <a:ext uri="{0D108BD9-81ED-4DB2-BD59-A6C34878D82A}">
                    <a16:rowId xmlns:a16="http://schemas.microsoft.com/office/drawing/2014/main" val="2802222364"/>
                  </a:ext>
                </a:extLst>
              </a:tr>
              <a:tr h="322869">
                <a:tc>
                  <a:txBody>
                    <a:bodyPr/>
                    <a:lstStyle/>
                    <a:p>
                      <a:pPr algn="l" fontAlgn="b">
                        <a:buNone/>
                      </a:pPr>
                      <a:r>
                        <a:rPr lang="en-GB" sz="1100" b="0" u="none" strike="noStrike" dirty="0">
                          <a:solidFill>
                            <a:schemeClr val="tx1"/>
                          </a:solidFill>
                          <a:effectLst/>
                          <a:latin typeface="+mn-lt"/>
                        </a:rPr>
                        <a:t>1 = Terrible</a:t>
                      </a:r>
                      <a:endParaRPr lang="en-GB" sz="1100" b="0" i="0" u="none" strike="noStrike" dirty="0">
                        <a:solidFill>
                          <a:schemeClr val="tx1"/>
                        </a:solidFill>
                        <a:effectLst/>
                        <a:latin typeface="+mn-lt"/>
                      </a:endParaRPr>
                    </a:p>
                  </a:txBody>
                  <a:tcPr marL="9092" marR="9092" marT="9092" marB="0" anchor="b"/>
                </a:tc>
                <a:tc>
                  <a:txBody>
                    <a:bodyPr/>
                    <a:lstStyle/>
                    <a:p>
                      <a:pPr algn="l" fontAlgn="b">
                        <a:buNone/>
                      </a:pPr>
                      <a:r>
                        <a:rPr lang="en-GB" sz="1100" b="0" u="none" strike="noStrike" dirty="0">
                          <a:solidFill>
                            <a:schemeClr val="tx1"/>
                          </a:solidFill>
                          <a:effectLst/>
                          <a:latin typeface="+mn-lt"/>
                        </a:rPr>
                        <a:t>4%</a:t>
                      </a:r>
                      <a:endParaRPr lang="en-GB" sz="1100" b="0" i="0" u="none" strike="noStrike" dirty="0">
                        <a:solidFill>
                          <a:schemeClr val="tx1"/>
                        </a:solidFill>
                        <a:effectLst/>
                        <a:latin typeface="+mn-lt"/>
                      </a:endParaRPr>
                    </a:p>
                  </a:txBody>
                  <a:tcPr marL="9092" marR="9092" marT="9087" marB="0" anchor="b"/>
                </a:tc>
                <a:tc>
                  <a:txBody>
                    <a:bodyPr/>
                    <a:lstStyle/>
                    <a:p>
                      <a:pPr algn="l" fontAlgn="b">
                        <a:buNone/>
                      </a:pPr>
                      <a:r>
                        <a:rPr lang="en-GB" sz="1100" b="0" i="0" u="none" strike="noStrike" dirty="0">
                          <a:solidFill>
                            <a:schemeClr val="tx1"/>
                          </a:solidFill>
                          <a:effectLst/>
                          <a:latin typeface="+mn-lt"/>
                        </a:rPr>
                        <a:t>3</a:t>
                      </a:r>
                    </a:p>
                  </a:txBody>
                  <a:tcPr marL="9092" marR="9092" marT="9087" marB="0" anchor="b"/>
                </a:tc>
                <a:extLst>
                  <a:ext uri="{0D108BD9-81ED-4DB2-BD59-A6C34878D82A}">
                    <a16:rowId xmlns:a16="http://schemas.microsoft.com/office/drawing/2014/main" val="1707791164"/>
                  </a:ext>
                </a:extLst>
              </a:tr>
              <a:tr h="261852">
                <a:tc gridSpan="2">
                  <a:txBody>
                    <a:bodyPr/>
                    <a:lstStyle/>
                    <a:p>
                      <a:pPr algn="l"/>
                      <a:r>
                        <a:rPr lang="en-GB" sz="1100" b="0" dirty="0">
                          <a:solidFill>
                            <a:schemeClr val="tx1"/>
                          </a:solidFill>
                          <a:latin typeface="+mn-lt"/>
                        </a:rPr>
                        <a:t>Total</a:t>
                      </a:r>
                    </a:p>
                  </a:txBody>
                  <a:tcPr marL="9092" marR="9092" marT="9095"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100" b="0" i="0" u="none" strike="noStrike" dirty="0">
                          <a:solidFill>
                            <a:schemeClr val="tx1"/>
                          </a:solidFill>
                          <a:effectLst/>
                          <a:latin typeface="+mn-lt"/>
                        </a:rPr>
                        <a:t>82</a:t>
                      </a:r>
                    </a:p>
                  </a:txBody>
                  <a:tcPr marL="9093" marR="9093" marT="9093" marB="0" anchor="b"/>
                </a:tc>
                <a:extLst>
                  <a:ext uri="{0D108BD9-81ED-4DB2-BD59-A6C34878D82A}">
                    <a16:rowId xmlns:a16="http://schemas.microsoft.com/office/drawing/2014/main" val="3032420974"/>
                  </a:ext>
                </a:extLst>
              </a:tr>
            </a:tbl>
          </a:graphicData>
        </a:graphic>
      </p:graphicFrame>
      <p:sp>
        <p:nvSpPr>
          <p:cNvPr id="13" name="Content Placeholder 2">
            <a:extLst>
              <a:ext uri="{FF2B5EF4-FFF2-40B4-BE49-F238E27FC236}">
                <a16:creationId xmlns:a16="http://schemas.microsoft.com/office/drawing/2014/main" id="{08A60A58-3742-6B98-25F8-22A5B3E0E480}"/>
              </a:ext>
            </a:extLst>
          </p:cNvPr>
          <p:cNvSpPr txBox="1">
            <a:spLocks noChangeArrowheads="1"/>
          </p:cNvSpPr>
          <p:nvPr/>
        </p:nvSpPr>
        <p:spPr>
          <a:xfrm>
            <a:off x="350634" y="7134072"/>
            <a:ext cx="6050165" cy="352675"/>
          </a:xfrm>
          <a:prstGeom prst="rect">
            <a:avLst/>
          </a:prstGeom>
        </p:spPr>
        <p:txBody>
          <a:bodyPr/>
          <a:lstStyle>
            <a:lvl1pPr algn="l" rtl="0" eaLnBrk="0" fontAlgn="base" hangingPunct="0">
              <a:lnSpc>
                <a:spcPts val="1700"/>
              </a:lnSpc>
              <a:spcBef>
                <a:spcPct val="0"/>
              </a:spcBef>
              <a:spcAft>
                <a:spcPts val="900"/>
              </a:spcAft>
              <a:buFont typeface="Arial" panose="020B0604020202020204" pitchFamily="34" charset="0"/>
              <a:defRPr sz="1300" kern="1200">
                <a:solidFill>
                  <a:srgbClr val="E29707"/>
                </a:solidFill>
                <a:latin typeface="+mn-lt"/>
                <a:ea typeface="+mn-ea"/>
                <a:cs typeface="+mn-cs"/>
              </a:defRPr>
            </a:lvl1pPr>
            <a:lvl2pPr algn="l" rtl="0" eaLnBrk="0" fontAlgn="base" hangingPunct="0">
              <a:lnSpc>
                <a:spcPts val="1400"/>
              </a:lnSpc>
              <a:spcBef>
                <a:spcPct val="0"/>
              </a:spcBef>
              <a:spcAft>
                <a:spcPct val="0"/>
              </a:spcAft>
              <a:buFont typeface="Arial" panose="020B0604020202020204" pitchFamily="34" charset="0"/>
              <a:defRPr sz="1100" kern="1200">
                <a:solidFill>
                  <a:schemeClr val="tx1"/>
                </a:solidFill>
                <a:latin typeface="+mn-lt"/>
                <a:ea typeface="+mn-ea"/>
                <a:cs typeface="+mn-cs"/>
              </a:defRPr>
            </a:lvl2pPr>
            <a:lvl3pPr algn="l" rtl="0" eaLnBrk="0" fontAlgn="base" hangingPunct="0">
              <a:spcBef>
                <a:spcPct val="0"/>
              </a:spcBef>
              <a:spcAft>
                <a:spcPct val="0"/>
              </a:spcAft>
              <a:buFont typeface="Arial" panose="020B0604020202020204" pitchFamily="34" charset="0"/>
              <a:defRPr sz="2400" kern="1200">
                <a:solidFill>
                  <a:schemeClr val="tx1"/>
                </a:solidFill>
                <a:latin typeface="+mn-lt"/>
                <a:ea typeface="+mn-ea"/>
                <a:cs typeface="+mn-cs"/>
              </a:defRPr>
            </a:lvl3pPr>
            <a:lvl4pPr algn="l" rtl="0" eaLnBrk="0" fontAlgn="base" hangingPunct="0">
              <a:spcBef>
                <a:spcPct val="0"/>
              </a:spcBef>
              <a:spcAft>
                <a:spcPct val="0"/>
              </a:spcAft>
              <a:buFont typeface="Arial" panose="020B0604020202020204" pitchFamily="34" charset="0"/>
              <a:defRPr sz="2000" kern="1200">
                <a:solidFill>
                  <a:schemeClr val="tx1"/>
                </a:solidFill>
                <a:latin typeface="+mn-lt"/>
                <a:ea typeface="+mn-ea"/>
                <a:cs typeface="+mn-cs"/>
              </a:defRPr>
            </a:lvl4pPr>
            <a:lvl5pPr algn="l" rtl="0" eaLnBrk="0" fontAlgn="base" hangingPunct="0">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79500"/>
            <a:r>
              <a:rPr lang="en-GB" altLang="en-US" sz="1600" b="1" dirty="0">
                <a:solidFill>
                  <a:schemeClr val="tx1"/>
                </a:solidFill>
                <a:latin typeface="+mj-lt"/>
              </a:rPr>
              <a:t>Q7) How do you rate your overall experience?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D64E-FF4C-BE6B-A9A7-DD98FDC66A1C}"/>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409FA9E3-B5BD-793D-DCB9-BD59C1D77B8E}"/>
              </a:ext>
            </a:extLst>
          </p:cNvPr>
          <p:cNvSpPr>
            <a:spLocks noGrp="1"/>
          </p:cNvSpPr>
          <p:nvPr>
            <p:ph type="body" sz="quarter" idx="22"/>
          </p:nvPr>
        </p:nvSpPr>
        <p:spPr>
          <a:xfrm>
            <a:off x="431430" y="842227"/>
            <a:ext cx="5976000" cy="278427"/>
          </a:xfrm>
        </p:spPr>
        <p:txBody>
          <a:bodyPr/>
          <a:lstStyle/>
          <a:p>
            <a:r>
              <a:rPr lang="en-GB" dirty="0"/>
              <a:t>Positive themes or ongoing issues</a:t>
            </a:r>
          </a:p>
        </p:txBody>
      </p:sp>
      <p:sp>
        <p:nvSpPr>
          <p:cNvPr id="2" name="Slide Number Placeholder 1">
            <a:extLst>
              <a:ext uri="{FF2B5EF4-FFF2-40B4-BE49-F238E27FC236}">
                <a16:creationId xmlns:a16="http://schemas.microsoft.com/office/drawing/2014/main" id="{21570CE9-53CD-6200-DB41-5029D9DE2B8D}"/>
              </a:ext>
            </a:extLst>
          </p:cNvPr>
          <p:cNvSpPr>
            <a:spLocks noGrp="1"/>
          </p:cNvSpPr>
          <p:nvPr>
            <p:ph type="sldNum" sz="quarter" idx="12"/>
          </p:nvPr>
        </p:nvSpPr>
        <p:spPr>
          <a:xfrm>
            <a:off x="5826430" y="344528"/>
            <a:ext cx="581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DB58C9C4-0FBA-B868-E6C2-F2BBEDCA3951}"/>
              </a:ext>
            </a:extLst>
          </p:cNvPr>
          <p:cNvSpPr txBox="1"/>
          <p:nvPr/>
        </p:nvSpPr>
        <p:spPr>
          <a:xfrm>
            <a:off x="318748" y="1140975"/>
            <a:ext cx="5976000"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6B"/>
                </a:solidFill>
                <a:effectLst/>
                <a:uLnTx/>
                <a:uFillTx/>
                <a:latin typeface="Poppins Light" panose="00000400000000000000" pitchFamily="2" charset="0"/>
                <a:ea typeface="+mn-ea"/>
                <a:cs typeface="+mn-cs"/>
              </a:rPr>
              <a:t>To gain a better understanding of patients' experiences</a:t>
            </a:r>
            <a:r>
              <a:rPr lang="en-US" sz="1200" dirty="0">
                <a:solidFill>
                  <a:srgbClr val="004C6B"/>
                </a:solidFill>
              </a:rPr>
              <a:t> at hospitals</a:t>
            </a:r>
            <a:r>
              <a:rPr kumimoji="0" lang="en-US" sz="1200" b="0" i="0" u="none" strike="noStrike" kern="1200" cap="none" spc="0" normalizeH="0" baseline="0" noProof="0" dirty="0">
                <a:ln>
                  <a:noFill/>
                </a:ln>
                <a:solidFill>
                  <a:srgbClr val="004C6B"/>
                </a:solidFill>
                <a:effectLst/>
                <a:uLnTx/>
                <a:uFillTx/>
                <a:latin typeface="Poppins Light" panose="00000400000000000000" pitchFamily="2" charset="0"/>
                <a:ea typeface="+mn-ea"/>
                <a:cs typeface="+mn-cs"/>
              </a:rPr>
              <a:t>, we reviewed the top four positive themes and the top four ongoing issues across all hospital responses. Each survey that was collected was reviewed, and four key themes were identified. These reflect the areas of service that are most important to patients, as shown below.</a:t>
            </a:r>
          </a:p>
        </p:txBody>
      </p:sp>
      <p:graphicFrame>
        <p:nvGraphicFramePr>
          <p:cNvPr id="9" name="Table 19">
            <a:extLst>
              <a:ext uri="{FF2B5EF4-FFF2-40B4-BE49-F238E27FC236}">
                <a16:creationId xmlns:a16="http://schemas.microsoft.com/office/drawing/2014/main" id="{C74CE1D7-6C81-F4D3-4E06-1E030AE2059C}"/>
              </a:ext>
            </a:extLst>
          </p:cNvPr>
          <p:cNvGraphicFramePr>
            <a:graphicFrameLocks noGrp="1"/>
          </p:cNvGraphicFramePr>
          <p:nvPr>
            <p:extLst>
              <p:ext uri="{D42A27DB-BD31-4B8C-83A1-F6EECF244321}">
                <p14:modId xmlns:p14="http://schemas.microsoft.com/office/powerpoint/2010/main" val="1298955390"/>
              </p:ext>
            </p:extLst>
          </p:nvPr>
        </p:nvGraphicFramePr>
        <p:xfrm>
          <a:off x="431430" y="2306205"/>
          <a:ext cx="2875318" cy="4453874"/>
        </p:xfrm>
        <a:graphic>
          <a:graphicData uri="http://schemas.openxmlformats.org/drawingml/2006/table">
            <a:tbl>
              <a:tblPr firstRow="1" bandRow="1">
                <a:tableStyleId>{21E4AEA4-8DFA-4A89-87EB-49C32662AFE0}</a:tableStyleId>
              </a:tblPr>
              <a:tblGrid>
                <a:gridCol w="1511767">
                  <a:extLst>
                    <a:ext uri="{9D8B030D-6E8A-4147-A177-3AD203B41FA5}">
                      <a16:colId xmlns:a16="http://schemas.microsoft.com/office/drawing/2014/main" val="3774026714"/>
                    </a:ext>
                  </a:extLst>
                </a:gridCol>
                <a:gridCol w="1363551">
                  <a:extLst>
                    <a:ext uri="{9D8B030D-6E8A-4147-A177-3AD203B41FA5}">
                      <a16:colId xmlns:a16="http://schemas.microsoft.com/office/drawing/2014/main" val="1004199080"/>
                    </a:ext>
                  </a:extLst>
                </a:gridCol>
              </a:tblGrid>
              <a:tr h="635429">
                <a:tc>
                  <a:txBody>
                    <a:bodyPr/>
                    <a:lstStyle/>
                    <a:p>
                      <a:pPr algn="l"/>
                      <a:r>
                        <a:rPr lang="en-GB" sz="1200" dirty="0"/>
                        <a:t>Top 4 positive themes</a:t>
                      </a:r>
                    </a:p>
                  </a:txBody>
                  <a:tcPr marL="91456" marR="91456" marT="45694" marB="45694" anchor="ctr"/>
                </a:tc>
                <a:tc>
                  <a:txBody>
                    <a:bodyPr/>
                    <a:lstStyle/>
                    <a:p>
                      <a:pPr algn="l"/>
                      <a:r>
                        <a:rPr lang="en-GB" sz="1200" dirty="0"/>
                        <a:t>Total count and % of positive  reviews</a:t>
                      </a:r>
                    </a:p>
                  </a:txBody>
                  <a:tcPr marL="91456" marR="91456" marT="45694" marB="45694" anchor="ctr"/>
                </a:tc>
                <a:extLst>
                  <a:ext uri="{0D108BD9-81ED-4DB2-BD59-A6C34878D82A}">
                    <a16:rowId xmlns:a16="http://schemas.microsoft.com/office/drawing/2014/main" val="2938287008"/>
                  </a:ext>
                </a:extLst>
              </a:tr>
              <a:tr h="817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tx1"/>
                          </a:solidFill>
                        </a:rPr>
                        <a:t>Staff attitudes </a:t>
                      </a:r>
                    </a:p>
                  </a:txBody>
                  <a:tcPr marL="91431" marR="91431" marT="45721" marB="45721" anchor="ctr"/>
                </a:tc>
                <a:tc>
                  <a:txBody>
                    <a:bodyPr/>
                    <a:lstStyle/>
                    <a:p>
                      <a:pPr lvl="0" algn="ctr"/>
                      <a:r>
                        <a:rPr lang="en-GB" sz="1200" dirty="0"/>
                        <a:t>26 (32%)</a:t>
                      </a:r>
                    </a:p>
                  </a:txBody>
                  <a:tcPr anchor="ctr"/>
                </a:tc>
                <a:extLst>
                  <a:ext uri="{0D108BD9-81ED-4DB2-BD59-A6C34878D82A}">
                    <a16:rowId xmlns:a16="http://schemas.microsoft.com/office/drawing/2014/main" val="3768164236"/>
                  </a:ext>
                </a:extLst>
              </a:tr>
              <a:tr h="817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tx1"/>
                          </a:solidFill>
                        </a:rPr>
                        <a:t>Treatment and care</a:t>
                      </a:r>
                    </a:p>
                  </a:txBody>
                  <a:tcPr marL="91431" marR="91431" marT="45721" marB="45721" anchor="ctr"/>
                </a:tc>
                <a:tc>
                  <a:txBody>
                    <a:bodyPr/>
                    <a:lstStyle/>
                    <a:p>
                      <a:pPr lvl="0" algn="ctr"/>
                      <a:r>
                        <a:rPr lang="en-GB" sz="1200" dirty="0"/>
                        <a:t>20 (24%)</a:t>
                      </a:r>
                    </a:p>
                  </a:txBody>
                  <a:tcPr anchor="ctr"/>
                </a:tc>
                <a:extLst>
                  <a:ext uri="{0D108BD9-81ED-4DB2-BD59-A6C34878D82A}">
                    <a16:rowId xmlns:a16="http://schemas.microsoft.com/office/drawing/2014/main" val="1394942737"/>
                  </a:ext>
                </a:extLst>
              </a:tr>
              <a:tr h="998435">
                <a:tc>
                  <a:txBody>
                    <a:bodyPr/>
                    <a:lstStyle/>
                    <a:p>
                      <a:pPr algn="ctr">
                        <a:defRPr/>
                      </a:pPr>
                      <a:r>
                        <a:rPr lang="en-GB" altLang="en-US" sz="1200" b="0" dirty="0">
                          <a:solidFill>
                            <a:schemeClr val="tx1"/>
                          </a:solidFill>
                        </a:rPr>
                        <a:t>Service quality </a:t>
                      </a:r>
                    </a:p>
                  </a:txBody>
                  <a:tcPr marL="91431" marR="91431" marT="45721" marB="45721" anchor="ctr"/>
                </a:tc>
                <a:tc>
                  <a:txBody>
                    <a:bodyPr/>
                    <a:lstStyle/>
                    <a:p>
                      <a:pPr lvl="0" algn="ctr"/>
                      <a:r>
                        <a:rPr lang="en-GB" sz="1200" dirty="0"/>
                        <a:t>16 (20%)</a:t>
                      </a:r>
                    </a:p>
                  </a:txBody>
                  <a:tcPr anchor="ctr"/>
                </a:tc>
                <a:extLst>
                  <a:ext uri="{0D108BD9-81ED-4DB2-BD59-A6C34878D82A}">
                    <a16:rowId xmlns:a16="http://schemas.microsoft.com/office/drawing/2014/main" val="3685888731"/>
                  </a:ext>
                </a:extLst>
              </a:tr>
              <a:tr h="998435">
                <a:tc>
                  <a:txBody>
                    <a:bodyPr/>
                    <a:lstStyle/>
                    <a:p>
                      <a:pPr algn="ctr">
                        <a:defRPr/>
                      </a:pPr>
                      <a:r>
                        <a:rPr lang="en-GB" altLang="en-US" sz="1200" b="0" dirty="0">
                          <a:solidFill>
                            <a:schemeClr val="tx1"/>
                          </a:solidFill>
                        </a:rPr>
                        <a:t>Speed of test results </a:t>
                      </a:r>
                    </a:p>
                  </a:txBody>
                  <a:tcPr marL="91431" marR="91431" marT="45721" marB="45721" anchor="ctr"/>
                </a:tc>
                <a:tc>
                  <a:txBody>
                    <a:bodyPr/>
                    <a:lstStyle/>
                    <a:p>
                      <a:pPr lvl="0" algn="ctr"/>
                      <a:r>
                        <a:rPr lang="en-GB" sz="1200" dirty="0"/>
                        <a:t>12 (15%)</a:t>
                      </a:r>
                    </a:p>
                  </a:txBody>
                  <a:tcPr anchor="ctr"/>
                </a:tc>
                <a:extLst>
                  <a:ext uri="{0D108BD9-81ED-4DB2-BD59-A6C34878D82A}">
                    <a16:rowId xmlns:a16="http://schemas.microsoft.com/office/drawing/2014/main" val="3175698042"/>
                  </a:ext>
                </a:extLst>
              </a:tr>
            </a:tbl>
          </a:graphicData>
        </a:graphic>
      </p:graphicFrame>
      <p:graphicFrame>
        <p:nvGraphicFramePr>
          <p:cNvPr id="10" name="Table 9">
            <a:extLst>
              <a:ext uri="{FF2B5EF4-FFF2-40B4-BE49-F238E27FC236}">
                <a16:creationId xmlns:a16="http://schemas.microsoft.com/office/drawing/2014/main" id="{DCD34330-2000-6988-4FA0-5720784E1A50}"/>
              </a:ext>
            </a:extLst>
          </p:cNvPr>
          <p:cNvGraphicFramePr>
            <a:graphicFrameLocks noGrp="1"/>
          </p:cNvGraphicFramePr>
          <p:nvPr>
            <p:extLst>
              <p:ext uri="{D42A27DB-BD31-4B8C-83A1-F6EECF244321}">
                <p14:modId xmlns:p14="http://schemas.microsoft.com/office/powerpoint/2010/main" val="306859467"/>
              </p:ext>
            </p:extLst>
          </p:nvPr>
        </p:nvGraphicFramePr>
        <p:xfrm>
          <a:off x="3419431" y="2306205"/>
          <a:ext cx="2988000" cy="4254539"/>
        </p:xfrm>
        <a:graphic>
          <a:graphicData uri="http://schemas.openxmlformats.org/drawingml/2006/table">
            <a:tbl>
              <a:tblPr firstRow="1" bandRow="1">
                <a:tableStyleId>{5C22544A-7EE6-4342-B048-85BDC9FD1C3A}</a:tableStyleId>
              </a:tblPr>
              <a:tblGrid>
                <a:gridCol w="1329218">
                  <a:extLst>
                    <a:ext uri="{9D8B030D-6E8A-4147-A177-3AD203B41FA5}">
                      <a16:colId xmlns:a16="http://schemas.microsoft.com/office/drawing/2014/main" val="3774026714"/>
                    </a:ext>
                  </a:extLst>
                </a:gridCol>
                <a:gridCol w="1658782">
                  <a:extLst>
                    <a:ext uri="{9D8B030D-6E8A-4147-A177-3AD203B41FA5}">
                      <a16:colId xmlns:a16="http://schemas.microsoft.com/office/drawing/2014/main" val="1004199080"/>
                    </a:ext>
                  </a:extLst>
                </a:gridCol>
              </a:tblGrid>
              <a:tr h="632500">
                <a:tc>
                  <a:txBody>
                    <a:bodyPr/>
                    <a:lstStyle/>
                    <a:p>
                      <a:r>
                        <a:rPr lang="en-GB" sz="1200" dirty="0"/>
                        <a:t>Top 4 ongoing issues</a:t>
                      </a:r>
                    </a:p>
                  </a:txBody>
                  <a:tcPr marL="91456" marR="91456" marT="45702" marB="45702" anchor="ctr"/>
                </a:tc>
                <a:tc>
                  <a:txBody>
                    <a:bodyPr/>
                    <a:lstStyle/>
                    <a:p>
                      <a:r>
                        <a:rPr lang="en-GB" sz="1200" dirty="0"/>
                        <a:t>Total count and % of emerging and ongoing issues</a:t>
                      </a:r>
                    </a:p>
                  </a:txBody>
                  <a:tcPr marL="91456" marR="91456" marT="45702" marB="45702" anchor="ctr"/>
                </a:tc>
                <a:extLst>
                  <a:ext uri="{0D108BD9-81ED-4DB2-BD59-A6C34878D82A}">
                    <a16:rowId xmlns:a16="http://schemas.microsoft.com/office/drawing/2014/main" val="2938287008"/>
                  </a:ext>
                </a:extLst>
              </a:tr>
              <a:tr h="632537">
                <a:tc>
                  <a:txBody>
                    <a:bodyPr/>
                    <a:lstStyle/>
                    <a:p>
                      <a:pPr algn="ctr"/>
                      <a:r>
                        <a:rPr lang="en-GB" sz="1200" b="0" dirty="0"/>
                        <a:t>Waiting times </a:t>
                      </a:r>
                    </a:p>
                  </a:txBody>
                  <a:tcPr marL="91431" marR="91431" marT="45721" marB="45721" anchor="ctr"/>
                </a:tc>
                <a:tc>
                  <a:txBody>
                    <a:bodyPr/>
                    <a:lstStyle/>
                    <a:p>
                      <a:pPr lvl="0" algn="ctr"/>
                      <a:r>
                        <a:rPr lang="en-GB" sz="1200" dirty="0"/>
                        <a:t>23 (28%)</a:t>
                      </a:r>
                    </a:p>
                  </a:txBody>
                  <a:tcPr anchor="ctr"/>
                </a:tc>
                <a:extLst>
                  <a:ext uri="{0D108BD9-81ED-4DB2-BD59-A6C34878D82A}">
                    <a16:rowId xmlns:a16="http://schemas.microsoft.com/office/drawing/2014/main" val="1394942737"/>
                  </a:ext>
                </a:extLst>
              </a:tr>
              <a:tr h="993986">
                <a:tc>
                  <a:txBody>
                    <a:bodyPr/>
                    <a:lstStyle/>
                    <a:p>
                      <a:pPr algn="ctr"/>
                      <a:r>
                        <a:rPr lang="en-GB" sz="1200" b="0" dirty="0"/>
                        <a:t>Staff attitudes</a:t>
                      </a:r>
                    </a:p>
                  </a:txBody>
                  <a:tcPr marL="91431" marR="91431" marT="45721" marB="45721" anchor="ctr"/>
                </a:tc>
                <a:tc>
                  <a:txBody>
                    <a:bodyPr/>
                    <a:lstStyle/>
                    <a:p>
                      <a:pPr lvl="0" algn="ctr"/>
                      <a:r>
                        <a:rPr lang="en-GB" sz="1200" dirty="0"/>
                        <a:t>18 (22%)</a:t>
                      </a:r>
                    </a:p>
                  </a:txBody>
                  <a:tcPr anchor="ctr"/>
                </a:tc>
                <a:extLst>
                  <a:ext uri="{0D108BD9-81ED-4DB2-BD59-A6C34878D82A}">
                    <a16:rowId xmlns:a16="http://schemas.microsoft.com/office/drawing/2014/main" val="903966664"/>
                  </a:ext>
                </a:extLst>
              </a:tr>
              <a:tr h="813262">
                <a:tc>
                  <a:txBody>
                    <a:bodyPr/>
                    <a:lstStyle/>
                    <a:p>
                      <a:pPr algn="ctr"/>
                      <a:endParaRPr lang="en-GB" sz="1200" b="0" dirty="0"/>
                    </a:p>
                    <a:p>
                      <a:pPr algn="ctr"/>
                      <a:r>
                        <a:rPr lang="en-GB" sz="1200" b="0" dirty="0"/>
                        <a:t>Appointment scheduling</a:t>
                      </a:r>
                    </a:p>
                  </a:txBody>
                  <a:tcPr marL="91431" marR="91431" marT="45721" marB="45721" anchor="ctr"/>
                </a:tc>
                <a:tc>
                  <a:txBody>
                    <a:bodyPr/>
                    <a:lstStyle/>
                    <a:p>
                      <a:pPr lvl="0" algn="ctr"/>
                      <a:r>
                        <a:rPr lang="en-GB" sz="1200" dirty="0"/>
                        <a:t>16 (20%) </a:t>
                      </a:r>
                    </a:p>
                  </a:txBody>
                  <a:tcPr anchor="ctr"/>
                </a:tc>
                <a:extLst>
                  <a:ext uri="{0D108BD9-81ED-4DB2-BD59-A6C34878D82A}">
                    <a16:rowId xmlns:a16="http://schemas.microsoft.com/office/drawing/2014/main" val="3886334943"/>
                  </a:ext>
                </a:extLst>
              </a:tr>
              <a:tr h="1174710">
                <a:tc>
                  <a:txBody>
                    <a:bodyPr/>
                    <a:lstStyle/>
                    <a:p>
                      <a:pPr algn="ctr"/>
                      <a:r>
                        <a:rPr lang="en-GB" sz="1100" b="0" dirty="0"/>
                        <a:t>Communication with patients </a:t>
                      </a:r>
                    </a:p>
                  </a:txBody>
                  <a:tcPr marL="91431" marR="91431" marT="45721" marB="45721" anchor="ctr">
                    <a:solidFill>
                      <a:srgbClr val="FAE8EF"/>
                    </a:solidFill>
                  </a:tcPr>
                </a:tc>
                <a:tc>
                  <a:txBody>
                    <a:bodyPr/>
                    <a:lstStyle/>
                    <a:p>
                      <a:pPr lvl="0" algn="ctr"/>
                      <a:r>
                        <a:rPr lang="en-GB" sz="1200" dirty="0"/>
                        <a:t>15 (18%)</a:t>
                      </a:r>
                    </a:p>
                  </a:txBody>
                  <a:tcPr anchor="ctr"/>
                </a:tc>
                <a:extLst>
                  <a:ext uri="{0D108BD9-81ED-4DB2-BD59-A6C34878D82A}">
                    <a16:rowId xmlns:a16="http://schemas.microsoft.com/office/drawing/2014/main" val="3685888731"/>
                  </a:ext>
                </a:extLst>
              </a:tr>
            </a:tbl>
          </a:graphicData>
        </a:graphic>
      </p:graphicFrame>
    </p:spTree>
    <p:extLst>
      <p:ext uri="{BB962C8B-B14F-4D97-AF65-F5344CB8AC3E}">
        <p14:creationId xmlns:p14="http://schemas.microsoft.com/office/powerpoint/2010/main" val="268649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26262" y="880233"/>
            <a:ext cx="6012630" cy="2395289"/>
          </a:xfrm>
        </p:spPr>
        <p:txBody>
          <a:bodyPr/>
          <a:lstStyle/>
          <a:p>
            <a:r>
              <a:rPr lang="en-GB" dirty="0"/>
              <a:t>Hospital Trusts</a:t>
            </a:r>
          </a:p>
          <a:p>
            <a:endParaRPr lang="en-GB" sz="1200" b="0" dirty="0">
              <a:solidFill>
                <a:srgbClr val="004C6B"/>
              </a:solidFill>
            </a:endParaRPr>
          </a:p>
          <a:p>
            <a:r>
              <a:rPr lang="en-GB" sz="1200" b="0" dirty="0">
                <a:solidFill>
                  <a:srgbClr val="004C6B"/>
                </a:solidFill>
                <a:latin typeface="Poppins" pitchFamily="2" charset="77"/>
                <a:cs typeface="Poppins" pitchFamily="2" charset="77"/>
              </a:rPr>
              <a:t>Hounslow residents access a variety of different hospitals, depending on factors such as choice, locality and specialist requirements. During the last three months we heard experiences about the following hospitals:</a:t>
            </a:r>
          </a:p>
          <a:p>
            <a:endParaRPr lang="en-GB" sz="1200" dirty="0">
              <a:solidFill>
                <a:srgbClr val="004C6B"/>
              </a:solidFill>
              <a:latin typeface="Poppins" pitchFamily="2" charset="77"/>
              <a:cs typeface="Poppins" pitchFamily="2" charset="77"/>
            </a:endParaRPr>
          </a:p>
          <a:p>
            <a:pPr marL="171450" lvl="1" indent="-171450">
              <a:buFont typeface="Arial" panose="020B0604020202020204" pitchFamily="34" charset="0"/>
              <a:buChar char="•"/>
            </a:pPr>
            <a:r>
              <a:rPr lang="en-GB" b="0" dirty="0">
                <a:solidFill>
                  <a:srgbClr val="004C6B"/>
                </a:solidFill>
                <a:latin typeface="Poppins" pitchFamily="2" charset="77"/>
                <a:cs typeface="Poppins" pitchFamily="2" charset="77"/>
              </a:rPr>
              <a:t>West Middlesex University Hospital</a:t>
            </a:r>
          </a:p>
          <a:p>
            <a:pPr marL="171450" lvl="1" indent="-171450">
              <a:buFont typeface="Arial" panose="020B0604020202020204" pitchFamily="34" charset="0"/>
              <a:buChar char="•"/>
            </a:pPr>
            <a:r>
              <a:rPr lang="en-GB" b="0" dirty="0">
                <a:solidFill>
                  <a:srgbClr val="004C6B"/>
                </a:solidFill>
                <a:latin typeface="Poppins" pitchFamily="2" charset="77"/>
                <a:cs typeface="Poppins" pitchFamily="2" charset="77"/>
              </a:rPr>
              <a:t>Chelsea and Westminster Hospital</a:t>
            </a:r>
          </a:p>
          <a:p>
            <a:pPr marL="171450" lvl="1" indent="-171450">
              <a:buFont typeface="Arial" panose="020B0604020202020204" pitchFamily="34" charset="0"/>
              <a:buChar char="•"/>
            </a:pPr>
            <a:r>
              <a:rPr lang="en-GB" b="0" dirty="0">
                <a:solidFill>
                  <a:srgbClr val="004C6B"/>
                </a:solidFill>
                <a:latin typeface="Poppins" pitchFamily="2" charset="77"/>
                <a:cs typeface="Poppins" pitchFamily="2" charset="77"/>
              </a:rPr>
              <a:t>Other Hospitals Outside The Borough</a:t>
            </a:r>
          </a:p>
          <a:p>
            <a:pPr lvl="1"/>
            <a:endParaRPr lang="en-GB" b="0" dirty="0">
              <a:solidFill>
                <a:srgbClr val="004C6B"/>
              </a:solidFill>
              <a:highlight>
                <a:srgbClr val="FFFF00"/>
              </a:highlight>
              <a:latin typeface="Poppins" pitchFamily="2" charset="77"/>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pitchFamily="2" charset="77"/>
                <a:cs typeface="Poppins" pitchFamily="2" charset="77"/>
              </a:rPr>
              <a:t>Between O</a:t>
            </a:r>
            <a:r>
              <a:rPr lang="en-GB" sz="1200" b="0" dirty="0">
                <a:solidFill>
                  <a:srgbClr val="004C6B"/>
                </a:solidFill>
                <a:latin typeface="Poppins" pitchFamily="2" charset="77"/>
                <a:cs typeface="Poppins" pitchFamily="2" charset="77"/>
              </a:rPr>
              <a:t>ctober and December</a:t>
            </a:r>
            <a:r>
              <a:rPr kumimoji="0" lang="en-GB" sz="1200" b="0" i="0" u="none" strike="noStrike" kern="1200" cap="none" spc="0" normalizeH="0" baseline="0" noProof="0" dirty="0">
                <a:ln>
                  <a:noFill/>
                </a:ln>
                <a:solidFill>
                  <a:srgbClr val="004C6B"/>
                </a:solidFill>
                <a:effectLst/>
                <a:uLnTx/>
                <a:uFillTx/>
                <a:latin typeface="Poppins" pitchFamily="2" charset="77"/>
                <a:cs typeface="Poppins" pitchFamily="2" charset="77"/>
              </a:rPr>
              <a:t>, the </a:t>
            </a:r>
            <a:r>
              <a:rPr lang="en-GB" sz="1200" b="0" dirty="0">
                <a:solidFill>
                  <a:srgbClr val="004C6B"/>
                </a:solidFill>
                <a:latin typeface="Poppins" pitchFamily="2" charset="77"/>
                <a:cs typeface="Poppins" pitchFamily="2" charset="77"/>
              </a:rPr>
              <a:t>hospital </a:t>
            </a:r>
            <a:r>
              <a:rPr kumimoji="0" lang="en-GB" sz="1200" b="0" i="0" u="none" strike="noStrike" kern="1200" cap="none" spc="0" normalizeH="0" baseline="0" noProof="0" dirty="0">
                <a:ln>
                  <a:noFill/>
                </a:ln>
                <a:solidFill>
                  <a:srgbClr val="004C6B"/>
                </a:solidFill>
                <a:effectLst/>
                <a:uLnTx/>
                <a:uFillTx/>
                <a:latin typeface="Poppins" pitchFamily="2" charset="77"/>
                <a:cs typeface="Poppins" pitchFamily="2" charset="77"/>
              </a:rPr>
              <a:t>that received the most reviews was West Middlesex University Hospital. </a:t>
            </a:r>
            <a:endParaRPr lang="en-GB" sz="1200" dirty="0">
              <a:solidFill>
                <a:srgbClr val="004C6B"/>
              </a:solidFill>
              <a:latin typeface="Poppins" pitchFamily="2" charset="77"/>
              <a:cs typeface="Poppins" pitchFamily="2" charset="77"/>
            </a:endParaRPr>
          </a:p>
          <a:p>
            <a:pPr lvl="1"/>
            <a:endParaRPr lang="en-GB" sz="1050" dirty="0">
              <a:solidFill>
                <a:srgbClr val="004C6B"/>
              </a:solidFill>
            </a:endParaRPr>
          </a:p>
          <a:p>
            <a:pPr lvl="1"/>
            <a:endParaRPr lang="en-GB" sz="1050" dirty="0">
              <a:solidFill>
                <a:schemeClr val="accent1"/>
              </a:solidFill>
            </a:endParaRPr>
          </a:p>
          <a:p>
            <a:pPr lvl="1"/>
            <a:endParaRPr lang="en-GB" dirty="0">
              <a:solidFill>
                <a:schemeClr val="accent1"/>
              </a:solidFill>
            </a:endParaRPr>
          </a:p>
        </p:txBody>
      </p:sp>
      <p:graphicFrame>
        <p:nvGraphicFramePr>
          <p:cNvPr id="23" name="Chart 22">
            <a:extLst>
              <a:ext uri="{FF2B5EF4-FFF2-40B4-BE49-F238E27FC236}">
                <a16:creationId xmlns:a16="http://schemas.microsoft.com/office/drawing/2014/main" id="{04A6BBD9-EBDD-DF75-7FAC-17AE34519FC7}"/>
              </a:ext>
            </a:extLst>
          </p:cNvPr>
          <p:cNvGraphicFramePr/>
          <p:nvPr>
            <p:extLst>
              <p:ext uri="{D42A27DB-BD31-4B8C-83A1-F6EECF244321}">
                <p14:modId xmlns:p14="http://schemas.microsoft.com/office/powerpoint/2010/main" val="3295172943"/>
              </p:ext>
            </p:extLst>
          </p:nvPr>
        </p:nvGraphicFramePr>
        <p:xfrm>
          <a:off x="263176" y="3335029"/>
          <a:ext cx="6331648" cy="488091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4">
            <a:extLst>
              <a:ext uri="{FF2B5EF4-FFF2-40B4-BE49-F238E27FC236}">
                <a16:creationId xmlns:a16="http://schemas.microsoft.com/office/drawing/2014/main" id="{EE0A6617-5A65-978D-AE87-837BF56DBE31}"/>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Tree>
    <p:extLst>
      <p:ext uri="{BB962C8B-B14F-4D97-AF65-F5344CB8AC3E}">
        <p14:creationId xmlns:p14="http://schemas.microsoft.com/office/powerpoint/2010/main" val="215903712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itle 2">
            <a:extLst>
              <a:ext uri="{FF2B5EF4-FFF2-40B4-BE49-F238E27FC236}">
                <a16:creationId xmlns:a16="http://schemas.microsoft.com/office/drawing/2014/main" id="{1A6CA49D-E27F-F728-0C38-8175FE02EA53}"/>
              </a:ext>
            </a:extLst>
          </p:cNvPr>
          <p:cNvSpPr>
            <a:spLocks noGrp="1" noChangeArrowheads="1"/>
          </p:cNvSpPr>
          <p:nvPr>
            <p:ph type="title"/>
          </p:nvPr>
        </p:nvSpPr>
        <p:spPr>
          <a:xfrm>
            <a:off x="426261" y="945586"/>
            <a:ext cx="6095301" cy="549274"/>
          </a:xfrm>
        </p:spPr>
        <p:txBody>
          <a:bodyPr/>
          <a:lstStyle/>
          <a:p>
            <a:r>
              <a:rPr lang="en-GB" altLang="en-US" dirty="0"/>
              <a:t>Analysis of the access and quality control questions (1-6)</a:t>
            </a:r>
          </a:p>
        </p:txBody>
      </p:sp>
      <p:sp>
        <p:nvSpPr>
          <p:cNvPr id="71688" name="Text Placeholder 29">
            <a:extLst>
              <a:ext uri="{FF2B5EF4-FFF2-40B4-BE49-F238E27FC236}">
                <a16:creationId xmlns:a16="http://schemas.microsoft.com/office/drawing/2014/main" id="{4A8EFA0B-CA5C-BE49-BA48-C0F6F30B67E5}"/>
              </a:ext>
            </a:extLst>
          </p:cNvPr>
          <p:cNvSpPr>
            <a:spLocks noGrp="1" noChangeArrowheads="1"/>
          </p:cNvSpPr>
          <p:nvPr>
            <p:ph type="body" sz="quarter" idx="22"/>
          </p:nvPr>
        </p:nvSpPr>
        <p:spPr>
          <a:xfrm>
            <a:off x="426260" y="1395167"/>
            <a:ext cx="6063665" cy="768367"/>
          </a:xfrm>
        </p:spPr>
        <p:txBody>
          <a:bodyPr/>
          <a:lstStyle/>
          <a:p>
            <a:pPr lvl="1">
              <a:defRPr/>
            </a:pPr>
            <a:r>
              <a:rPr lang="en-GB" altLang="en-US" b="0" dirty="0">
                <a:latin typeface="Poppins" pitchFamily="2" charset="77"/>
                <a:cs typeface="Poppins" pitchFamily="2" charset="77"/>
              </a:rPr>
              <a:t>To gain a greater understanding of patient’s experience at hospitals it was decided to analysis the top responses for questions 1-6 for each hospital that were part of this study. The table demonstrates the top responses for each question as a percentage.</a:t>
            </a:r>
          </a:p>
          <a:p>
            <a:pPr lvl="1">
              <a:defRPr/>
            </a:pPr>
            <a:endParaRPr lang="en-GB" b="0" dirty="0">
              <a:latin typeface="Poppins" pitchFamily="2" charset="77"/>
              <a:cs typeface="Poppins" pitchFamily="2" charset="77"/>
            </a:endParaRPr>
          </a:p>
          <a:p>
            <a:pPr lvl="1">
              <a:defRPr/>
            </a:pPr>
            <a:r>
              <a:rPr lang="en-GB" b="0" dirty="0">
                <a:solidFill>
                  <a:srgbClr val="004C6B"/>
                </a:solidFill>
                <a:latin typeface="Poppins" pitchFamily="2" charset="77"/>
                <a:cs typeface="Poppins" pitchFamily="2" charset="77"/>
              </a:rPr>
              <a:t>Note that Access questions have been rated out of 4 </a:t>
            </a:r>
            <a:r>
              <a:rPr lang="en-GB" dirty="0">
                <a:solidFill>
                  <a:schemeClr val="accent1"/>
                </a:solidFill>
                <a:latin typeface="Poppins" pitchFamily="2" charset="77"/>
                <a:cs typeface="Poppins" pitchFamily="2" charset="77"/>
              </a:rPr>
              <a:t>(1 - Very Difficult, 4 - Easy)</a:t>
            </a:r>
            <a:r>
              <a:rPr lang="en-GB" altLang="en-US" dirty="0">
                <a:solidFill>
                  <a:srgbClr val="D83C8E"/>
                </a:solidFill>
                <a:latin typeface="Poppins" pitchFamily="2" charset="77"/>
                <a:cs typeface="Poppins" pitchFamily="2" charset="77"/>
              </a:rPr>
              <a:t> </a:t>
            </a:r>
            <a:r>
              <a:rPr lang="en-GB" b="0" dirty="0">
                <a:solidFill>
                  <a:srgbClr val="004C6B"/>
                </a:solidFill>
                <a:latin typeface="Poppins" pitchFamily="2" charset="77"/>
                <a:cs typeface="Poppins" pitchFamily="2" charset="77"/>
              </a:rPr>
              <a:t>and Quality questions are out of 5 </a:t>
            </a:r>
            <a:r>
              <a:rPr lang="en-GB" dirty="0">
                <a:solidFill>
                  <a:srgbClr val="D83C8E"/>
                </a:solidFill>
                <a:latin typeface="Poppins" pitchFamily="2" charset="77"/>
                <a:cs typeface="Poppins" pitchFamily="2" charset="77"/>
              </a:rPr>
              <a:t>(1 – Terrible,  5 - Excellent).</a:t>
            </a:r>
          </a:p>
          <a:p>
            <a:pPr lvl="1">
              <a:defRPr/>
            </a:pPr>
            <a:r>
              <a:rPr lang="en-GB" dirty="0">
                <a:solidFill>
                  <a:srgbClr val="D83C8E"/>
                </a:solidFill>
                <a:latin typeface="Poppins" pitchFamily="2" charset="77"/>
                <a:cs typeface="Poppins" pitchFamily="2" charset="77"/>
              </a:rPr>
              <a:t> </a:t>
            </a:r>
          </a:p>
          <a:p>
            <a:pPr lvl="1">
              <a:defRPr/>
            </a:pPr>
            <a:r>
              <a:rPr lang="en-GB" b="0" dirty="0">
                <a:latin typeface="Poppins" pitchFamily="2" charset="77"/>
                <a:cs typeface="Poppins" pitchFamily="2" charset="77"/>
              </a:rPr>
              <a:t>E</a:t>
            </a:r>
            <a:r>
              <a:rPr lang="en-GB" b="0" dirty="0">
                <a:solidFill>
                  <a:srgbClr val="004C6B"/>
                </a:solidFill>
                <a:latin typeface="Poppins" pitchFamily="2" charset="77"/>
                <a:cs typeface="Poppins" pitchFamily="2" charset="77"/>
              </a:rPr>
              <a:t>ach section has been colour-coded to indicate positive </a:t>
            </a:r>
            <a:r>
              <a:rPr lang="en-GB" b="0" dirty="0">
                <a:solidFill>
                  <a:srgbClr val="00B050"/>
                </a:solidFill>
                <a:latin typeface="Poppins" pitchFamily="2" charset="77"/>
                <a:cs typeface="Poppins" pitchFamily="2" charset="77"/>
              </a:rPr>
              <a:t>(</a:t>
            </a:r>
            <a:r>
              <a:rPr lang="en-GB" dirty="0">
                <a:solidFill>
                  <a:srgbClr val="00B050"/>
                </a:solidFill>
                <a:latin typeface="Poppins" pitchFamily="2" charset="77"/>
                <a:cs typeface="Poppins" pitchFamily="2" charset="77"/>
              </a:rPr>
              <a:t>green), </a:t>
            </a:r>
            <a:r>
              <a:rPr lang="en-GB" b="0" dirty="0">
                <a:solidFill>
                  <a:srgbClr val="004C6B"/>
                </a:solidFill>
                <a:latin typeface="Poppins" pitchFamily="2" charset="77"/>
                <a:cs typeface="Poppins" pitchFamily="2" charset="77"/>
              </a:rPr>
              <a:t>negative </a:t>
            </a:r>
            <a:r>
              <a:rPr lang="en-GB" dirty="0">
                <a:solidFill>
                  <a:schemeClr val="accent1"/>
                </a:solidFill>
                <a:latin typeface="Poppins" pitchFamily="2" charset="77"/>
                <a:cs typeface="Poppins" pitchFamily="2" charset="77"/>
              </a:rPr>
              <a:t>(pink), </a:t>
            </a:r>
            <a:r>
              <a:rPr lang="en-GB" b="0" dirty="0">
                <a:solidFill>
                  <a:srgbClr val="004C6B"/>
                </a:solidFill>
                <a:latin typeface="Poppins" pitchFamily="2" charset="77"/>
                <a:cs typeface="Poppins" pitchFamily="2" charset="77"/>
              </a:rPr>
              <a:t>neutral </a:t>
            </a:r>
            <a:r>
              <a:rPr lang="en-GB" dirty="0">
                <a:latin typeface="Poppins" pitchFamily="2" charset="77"/>
                <a:cs typeface="Poppins" pitchFamily="2" charset="77"/>
              </a:rPr>
              <a:t>(blue</a:t>
            </a:r>
            <a:r>
              <a:rPr lang="en-GB" dirty="0">
                <a:solidFill>
                  <a:srgbClr val="004C6B"/>
                </a:solidFill>
                <a:latin typeface="Poppins" pitchFamily="2" charset="77"/>
                <a:cs typeface="Poppins" pitchFamily="2" charset="77"/>
              </a:rPr>
              <a:t>)</a:t>
            </a:r>
            <a:r>
              <a:rPr lang="en-GB" b="0" dirty="0">
                <a:solidFill>
                  <a:srgbClr val="002060"/>
                </a:solidFill>
                <a:latin typeface="Poppins" pitchFamily="2" charset="77"/>
                <a:cs typeface="Poppins" pitchFamily="2" charset="77"/>
              </a:rPr>
              <a:t>, or n/a (</a:t>
            </a:r>
            <a:r>
              <a:rPr lang="en-GB" dirty="0">
                <a:solidFill>
                  <a:schemeClr val="tx1">
                    <a:lumMod val="40000"/>
                    <a:lumOff val="60000"/>
                  </a:schemeClr>
                </a:solidFill>
                <a:latin typeface="Poppins" pitchFamily="2" charset="77"/>
                <a:cs typeface="Poppins" pitchFamily="2" charset="77"/>
              </a:rPr>
              <a:t>light blue</a:t>
            </a:r>
            <a:r>
              <a:rPr lang="en-GB" b="0" dirty="0">
                <a:solidFill>
                  <a:srgbClr val="002060"/>
                </a:solidFill>
                <a:latin typeface="Poppins" pitchFamily="2" charset="77"/>
                <a:cs typeface="Poppins" pitchFamily="2" charset="77"/>
              </a:rPr>
              <a:t>)</a:t>
            </a:r>
            <a:r>
              <a:rPr lang="en-GB" b="0" dirty="0">
                <a:solidFill>
                  <a:srgbClr val="004C6B"/>
                </a:solidFill>
                <a:latin typeface="Poppins" pitchFamily="2" charset="77"/>
                <a:cs typeface="Poppins" pitchFamily="2" charset="77"/>
              </a:rPr>
              <a:t>. </a:t>
            </a:r>
            <a:r>
              <a:rPr lang="en-US" b="0" dirty="0">
                <a:latin typeface="Poppins" pitchFamily="2" charset="77"/>
                <a:cs typeface="Poppins" pitchFamily="2" charset="77"/>
              </a:rPr>
              <a:t>Data has only been presented from West Middlesex Hospital, as the number of reviews from other hospitals was fewer than 10 and therefore too small to report.</a:t>
            </a:r>
            <a:endParaRPr lang="en-GB" altLang="en-US" b="0" dirty="0">
              <a:latin typeface="Poppins" pitchFamily="2" charset="77"/>
              <a:cs typeface="Poppins" pitchFamily="2" charset="77"/>
            </a:endParaRPr>
          </a:p>
        </p:txBody>
      </p:sp>
      <p:graphicFrame>
        <p:nvGraphicFramePr>
          <p:cNvPr id="8" name="Table 7">
            <a:extLst>
              <a:ext uri="{FF2B5EF4-FFF2-40B4-BE49-F238E27FC236}">
                <a16:creationId xmlns:a16="http://schemas.microsoft.com/office/drawing/2014/main" id="{19012507-D84C-D6FA-F08B-19630B438119}"/>
              </a:ext>
            </a:extLst>
          </p:cNvPr>
          <p:cNvGraphicFramePr>
            <a:graphicFrameLocks noGrp="1"/>
          </p:cNvGraphicFramePr>
          <p:nvPr>
            <p:extLst>
              <p:ext uri="{D42A27DB-BD31-4B8C-83A1-F6EECF244321}">
                <p14:modId xmlns:p14="http://schemas.microsoft.com/office/powerpoint/2010/main" val="1140320109"/>
              </p:ext>
            </p:extLst>
          </p:nvPr>
        </p:nvGraphicFramePr>
        <p:xfrm>
          <a:off x="426260" y="4016933"/>
          <a:ext cx="5960253" cy="1599970"/>
        </p:xfrm>
        <a:graphic>
          <a:graphicData uri="http://schemas.openxmlformats.org/drawingml/2006/table">
            <a:tbl>
              <a:tblPr/>
              <a:tblGrid>
                <a:gridCol w="1002855">
                  <a:extLst>
                    <a:ext uri="{9D8B030D-6E8A-4147-A177-3AD203B41FA5}">
                      <a16:colId xmlns:a16="http://schemas.microsoft.com/office/drawing/2014/main" val="20000"/>
                    </a:ext>
                  </a:extLst>
                </a:gridCol>
                <a:gridCol w="702066">
                  <a:extLst>
                    <a:ext uri="{9D8B030D-6E8A-4147-A177-3AD203B41FA5}">
                      <a16:colId xmlns:a16="http://schemas.microsoft.com/office/drawing/2014/main" val="20001"/>
                    </a:ext>
                  </a:extLst>
                </a:gridCol>
                <a:gridCol w="681203">
                  <a:extLst>
                    <a:ext uri="{9D8B030D-6E8A-4147-A177-3AD203B41FA5}">
                      <a16:colId xmlns:a16="http://schemas.microsoft.com/office/drawing/2014/main" val="20002"/>
                    </a:ext>
                  </a:extLst>
                </a:gridCol>
                <a:gridCol w="556088">
                  <a:extLst>
                    <a:ext uri="{9D8B030D-6E8A-4147-A177-3AD203B41FA5}">
                      <a16:colId xmlns:a16="http://schemas.microsoft.com/office/drawing/2014/main" val="20003"/>
                    </a:ext>
                  </a:extLst>
                </a:gridCol>
                <a:gridCol w="978393">
                  <a:extLst>
                    <a:ext uri="{9D8B030D-6E8A-4147-A177-3AD203B41FA5}">
                      <a16:colId xmlns:a16="http://schemas.microsoft.com/office/drawing/2014/main" val="20004"/>
                    </a:ext>
                  </a:extLst>
                </a:gridCol>
                <a:gridCol w="562357">
                  <a:extLst>
                    <a:ext uri="{9D8B030D-6E8A-4147-A177-3AD203B41FA5}">
                      <a16:colId xmlns:a16="http://schemas.microsoft.com/office/drawing/2014/main" val="20005"/>
                    </a:ext>
                  </a:extLst>
                </a:gridCol>
                <a:gridCol w="826375">
                  <a:extLst>
                    <a:ext uri="{9D8B030D-6E8A-4147-A177-3AD203B41FA5}">
                      <a16:colId xmlns:a16="http://schemas.microsoft.com/office/drawing/2014/main" val="20006"/>
                    </a:ext>
                  </a:extLst>
                </a:gridCol>
                <a:gridCol w="650916">
                  <a:extLst>
                    <a:ext uri="{9D8B030D-6E8A-4147-A177-3AD203B41FA5}">
                      <a16:colId xmlns:a16="http://schemas.microsoft.com/office/drawing/2014/main" val="20007"/>
                    </a:ext>
                  </a:extLst>
                </a:gridCol>
              </a:tblGrid>
              <a:tr h="194439">
                <a:tc rowSpan="2">
                  <a:txBody>
                    <a:bodyPr/>
                    <a:lstStyle/>
                    <a:p>
                      <a:pPr algn="l" fontAlgn="t"/>
                      <a:endParaRPr lang="en-GB" sz="1100" b="1" i="0" u="none" strike="noStrike" dirty="0">
                        <a:solidFill>
                          <a:schemeClr val="tx1"/>
                        </a:solidFill>
                        <a:effectLst/>
                        <a:latin typeface="Poppins" panose="00000500000000000000" pitchFamily="2" charset="0"/>
                      </a:endParaRPr>
                    </a:p>
                    <a:p>
                      <a:pPr algn="l" fontAlgn="t"/>
                      <a:endParaRPr lang="en-GB" sz="1100" b="1" i="0" u="none" strike="noStrike" dirty="0">
                        <a:solidFill>
                          <a:schemeClr val="tx1"/>
                        </a:solidFill>
                        <a:effectLst/>
                        <a:latin typeface="Poppins" panose="00000500000000000000" pitchFamily="2" charset="0"/>
                      </a:endParaRPr>
                    </a:p>
                    <a:p>
                      <a:pPr lvl="0" algn="l" fontAlgn="t"/>
                      <a:r>
                        <a:rPr lang="en-GB" sz="1100" b="1" i="0" u="none" strike="noStrike" dirty="0">
                          <a:solidFill>
                            <a:schemeClr val="tx1"/>
                          </a:solidFill>
                          <a:effectLst/>
                          <a:latin typeface="Poppins"/>
                        </a:rPr>
                        <a:t>   Name of Hospital</a:t>
                      </a:r>
                    </a:p>
                  </a:txBody>
                  <a:tcPr marL="6468" marR="6468" marT="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gridSpan="2">
                  <a:txBody>
                    <a:bodyPr/>
                    <a:lstStyle/>
                    <a:p>
                      <a:pPr algn="ctr" fontAlgn="ctr"/>
                      <a:r>
                        <a:rPr lang="en-GB" sz="1100" b="1" i="0" u="none" strike="noStrike" dirty="0">
                          <a:solidFill>
                            <a:srgbClr val="003E54"/>
                          </a:solidFill>
                          <a:effectLst/>
                          <a:latin typeface="Poppins"/>
                        </a:rPr>
                        <a:t>Access Questions </a:t>
                      </a: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4">
                  <a:txBody>
                    <a:bodyPr/>
                    <a:lstStyle/>
                    <a:p>
                      <a:pPr algn="ctr" fontAlgn="ctr"/>
                      <a:r>
                        <a:rPr lang="en-GB" sz="1100" b="1" i="0" u="none" strike="noStrike" dirty="0">
                          <a:solidFill>
                            <a:srgbClr val="003E54"/>
                          </a:solidFill>
                          <a:effectLst/>
                          <a:latin typeface="Poppins"/>
                        </a:rPr>
                        <a:t>Quality Control Questions</a:t>
                      </a: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endParaRPr lang="en-GB" sz="1100" b="1" i="0" u="none" strike="noStrike" dirty="0">
                        <a:solidFill>
                          <a:srgbClr val="003E54"/>
                        </a:solidFill>
                        <a:effectLst/>
                        <a:latin typeface="Poppins" panose="00000500000000000000" pitchFamily="2" charset="0"/>
                      </a:endParaRP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36657">
                <a:tc vMerge="1">
                  <a:txBody>
                    <a:bodyPr/>
                    <a:lstStyle/>
                    <a:p>
                      <a:endParaRPr lang="en-GB"/>
                    </a:p>
                  </a:txBody>
                  <a:tcPr/>
                </a:tc>
                <a:tc>
                  <a:txBody>
                    <a:bodyPr/>
                    <a:lstStyle/>
                    <a:p>
                      <a:pPr algn="ctr" fontAlgn="t"/>
                      <a:r>
                        <a:rPr lang="en-GB" sz="800" b="1" i="0" u="none" strike="noStrike" dirty="0">
                          <a:solidFill>
                            <a:schemeClr val="tx1"/>
                          </a:solidFill>
                          <a:effectLst/>
                          <a:latin typeface="Poppins"/>
                        </a:rPr>
                        <a:t>Getting referral or/and an appointment</a:t>
                      </a:r>
                    </a:p>
                  </a:txBody>
                  <a:tcPr marL="6468" marR="6468" marT="6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en-GB" sz="800" b="1" i="0" u="none" strike="noStrike" dirty="0">
                          <a:solidFill>
                            <a:schemeClr val="tx1"/>
                          </a:solidFill>
                          <a:effectLst/>
                          <a:latin typeface="Poppins"/>
                        </a:rPr>
                        <a:t>Getting through on the phone</a:t>
                      </a:r>
                    </a:p>
                  </a:txBody>
                  <a:tcPr marL="6468" marR="6468" marT="6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br>
                        <a:rPr lang="en-GB" sz="800" b="1" i="0" u="none" strike="noStrike" dirty="0">
                          <a:solidFill>
                            <a:srgbClr val="004C6B"/>
                          </a:solidFill>
                          <a:effectLst/>
                          <a:latin typeface="Poppins"/>
                        </a:rPr>
                      </a:br>
                      <a:r>
                        <a:rPr lang="en-GB" sz="800" b="1" i="0" u="none" strike="noStrike" dirty="0">
                          <a:solidFill>
                            <a:schemeClr val="tx1"/>
                          </a:solidFill>
                          <a:effectLst/>
                          <a:latin typeface="Poppins"/>
                        </a:rPr>
                        <a:t>Waiting at hospital </a:t>
                      </a:r>
                    </a:p>
                  </a:txBody>
                  <a:tcPr marL="6468" marR="6468" marT="6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en-GB" sz="800" b="1" i="0" u="none" strike="noStrike" dirty="0">
                          <a:solidFill>
                            <a:schemeClr val="tx1"/>
                          </a:solidFill>
                          <a:effectLst/>
                          <a:latin typeface="Poppins"/>
                        </a:rPr>
                        <a:t>Communication (GP and Hospital) </a:t>
                      </a:r>
                    </a:p>
                  </a:txBody>
                  <a:tcPr marL="6468" marR="6468" marT="6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en-GB" sz="800" b="1" i="0" u="none" strike="noStrike" dirty="0">
                          <a:solidFill>
                            <a:schemeClr val="tx1"/>
                          </a:solidFill>
                          <a:effectLst/>
                          <a:latin typeface="Poppins"/>
                        </a:rPr>
                        <a:t>Staff attitudes</a:t>
                      </a:r>
                    </a:p>
                  </a:txBody>
                  <a:tcPr marL="6468" marR="6468" marT="6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en-GB" sz="800" b="1" i="0" u="none" strike="noStrike" dirty="0">
                          <a:solidFill>
                            <a:schemeClr val="tx1"/>
                          </a:solidFill>
                          <a:effectLst/>
                          <a:latin typeface="Poppins"/>
                        </a:rPr>
                        <a:t>Treatment and Care</a:t>
                      </a: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en-GB" sz="800" b="1" i="0" u="none" strike="noStrike" dirty="0">
                          <a:solidFill>
                            <a:schemeClr val="tx1"/>
                          </a:solidFill>
                          <a:effectLst/>
                          <a:latin typeface="Poppins"/>
                        </a:rPr>
                        <a:t>Overall treatment of care</a:t>
                      </a: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68874">
                <a:tc>
                  <a:txBody>
                    <a:bodyPr/>
                    <a:lstStyle/>
                    <a:p>
                      <a:pPr lvl="0" algn="l" fontAlgn="t"/>
                      <a:r>
                        <a:rPr lang="en-GB" sz="1100" b="0" i="0" u="none" strike="noStrike" dirty="0">
                          <a:solidFill>
                            <a:schemeClr val="tx1"/>
                          </a:solidFill>
                          <a:effectLst/>
                          <a:latin typeface="+mj-lt"/>
                        </a:rPr>
                        <a:t>West Middlesex Hospital</a:t>
                      </a: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chemeClr val="bg2"/>
                    </a:solidFill>
                  </a:tcPr>
                </a:tc>
                <a:tc>
                  <a:txBody>
                    <a:bodyPr/>
                    <a:lstStyle/>
                    <a:p>
                      <a:pPr algn="ctr" fontAlgn="ctr"/>
                      <a:r>
                        <a:rPr lang="en-GB" sz="1100" b="1" i="0" kern="1200" dirty="0">
                          <a:solidFill>
                            <a:schemeClr val="bg1"/>
                          </a:solidFill>
                          <a:effectLst/>
                          <a:latin typeface="+mn-lt"/>
                          <a:ea typeface="+mn-ea"/>
                          <a:cs typeface="+mn-cs"/>
                        </a:rPr>
                        <a:t> </a:t>
                      </a:r>
                      <a:endParaRPr lang="en-GB" sz="1100" b="1" i="0" u="none" strike="noStrike" dirty="0">
                        <a:solidFill>
                          <a:schemeClr val="bg1"/>
                        </a:solidFill>
                        <a:effectLst/>
                        <a:latin typeface="+mn-lt"/>
                      </a:endParaRPr>
                    </a:p>
                  </a:txBody>
                  <a:tcPr marL="6468" marR="6468" marT="6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468" marR="6468" marT="6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ctr"/>
                      <a:endParaRPr lang="en-GB" sz="1100" b="1" i="0" u="none" strike="noStrike" dirty="0">
                        <a:solidFill>
                          <a:schemeClr val="bg1"/>
                        </a:solidFill>
                        <a:effectLst/>
                        <a:latin typeface="+mn-lt"/>
                      </a:endParaRPr>
                    </a:p>
                  </a:txBody>
                  <a:tcPr marL="6468" marR="6468" marT="6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468" marR="6468" marT="6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468" marR="6468" marT="6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100" b="1" i="0" u="none" strike="noStrike" dirty="0">
                        <a:solidFill>
                          <a:schemeClr val="bg1"/>
                        </a:solidFill>
                        <a:effectLst/>
                        <a:latin typeface="+mn-lt"/>
                      </a:endParaRPr>
                    </a:p>
                  </a:txBody>
                  <a:tcPr marL="6468" marR="6468" marT="6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68700" name="Slide Number Placeholder 4">
            <a:extLst>
              <a:ext uri="{FF2B5EF4-FFF2-40B4-BE49-F238E27FC236}">
                <a16:creationId xmlns:a16="http://schemas.microsoft.com/office/drawing/2014/main" id="{6DC2C39F-D4AB-BEDB-2083-6D61CDC5AD73}"/>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F4E54E03-1122-44C8-94C2-D8E70139DF86}" type="slidenum">
              <a:rPr lang="en-GB" altLang="en-US" sz="2200" b="1">
                <a:solidFill>
                  <a:srgbClr val="7F7F7F"/>
                </a:solidFill>
              </a:rPr>
              <a:pPr algn="r" eaLnBrk="1" hangingPunct="1">
                <a:lnSpc>
                  <a:spcPct val="100000"/>
                </a:lnSpc>
                <a:spcAft>
                  <a:spcPct val="0"/>
                </a:spcAft>
                <a:buFontTx/>
                <a:buNone/>
              </a:pPr>
              <a:t>25</a:t>
            </a:fld>
            <a:endParaRPr lang="en-GB" altLang="en-US" sz="2200" b="1" dirty="0">
              <a:solidFill>
                <a:srgbClr val="7F7F7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D4BE10-9E16-54B9-7638-EA1052E63759}"/>
              </a:ext>
            </a:extLst>
          </p:cNvPr>
          <p:cNvSpPr>
            <a:spLocks noGrp="1"/>
          </p:cNvSpPr>
          <p:nvPr>
            <p:ph type="sldNum" sz="quarter" idx="10"/>
          </p:nvPr>
        </p:nvSpPr>
        <p:spPr>
          <a:xfrm>
            <a:off x="5861060" y="340101"/>
            <a:ext cx="581025" cy="360363"/>
          </a:xfrm>
        </p:spPr>
        <p:txBody>
          <a:bodyPr/>
          <a:lstStyle/>
          <a:p>
            <a:pPr>
              <a:defRPr/>
            </a:pPr>
            <a:fld id="{47881FEA-5707-4384-B7DE-75CBC6B2C9C3}" type="slidenum">
              <a:rPr lang="en-GB" smtClean="0"/>
              <a:pPr>
                <a:defRPr/>
              </a:pPr>
              <a:t>26</a:t>
            </a:fld>
            <a:endParaRPr lang="en-GB" dirty="0"/>
          </a:p>
        </p:txBody>
      </p:sp>
      <p:sp>
        <p:nvSpPr>
          <p:cNvPr id="71725" name="TextBox 6">
            <a:extLst>
              <a:ext uri="{FF2B5EF4-FFF2-40B4-BE49-F238E27FC236}">
                <a16:creationId xmlns:a16="http://schemas.microsoft.com/office/drawing/2014/main" id="{DBA8A31E-E0D6-6776-B46A-09246D685755}"/>
              </a:ext>
            </a:extLst>
          </p:cNvPr>
          <p:cNvSpPr txBox="1">
            <a:spLocks noChangeArrowheads="1"/>
          </p:cNvSpPr>
          <p:nvPr/>
        </p:nvSpPr>
        <p:spPr bwMode="auto">
          <a:xfrm>
            <a:off x="2207940" y="4768850"/>
            <a:ext cx="293555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r>
              <a:rPr lang="en-GB" altLang="en-US" dirty="0"/>
              <a:t>c</a:t>
            </a:r>
          </a:p>
        </p:txBody>
      </p:sp>
      <p:graphicFrame>
        <p:nvGraphicFramePr>
          <p:cNvPr id="9" name="Table 8">
            <a:extLst>
              <a:ext uri="{FF2B5EF4-FFF2-40B4-BE49-F238E27FC236}">
                <a16:creationId xmlns:a16="http://schemas.microsoft.com/office/drawing/2014/main" id="{AB5FAA90-8434-FD50-ABFE-33CC902C27DA}"/>
              </a:ext>
            </a:extLst>
          </p:cNvPr>
          <p:cNvGraphicFramePr>
            <a:graphicFrameLocks noGrp="1"/>
          </p:cNvGraphicFramePr>
          <p:nvPr>
            <p:extLst>
              <p:ext uri="{D42A27DB-BD31-4B8C-83A1-F6EECF244321}">
                <p14:modId xmlns:p14="http://schemas.microsoft.com/office/powerpoint/2010/main" val="1989192325"/>
              </p:ext>
            </p:extLst>
          </p:nvPr>
        </p:nvGraphicFramePr>
        <p:xfrm>
          <a:off x="343759" y="1389743"/>
          <a:ext cx="6080817" cy="659064"/>
        </p:xfrm>
        <a:graphic>
          <a:graphicData uri="http://schemas.openxmlformats.org/drawingml/2006/table">
            <a:tbl>
              <a:tblPr firstRow="1" bandRow="1">
                <a:tableStyleId>{5C22544A-7EE6-4342-B048-85BDC9FD1C3A}</a:tableStyleId>
              </a:tblPr>
              <a:tblGrid>
                <a:gridCol w="6080817">
                  <a:extLst>
                    <a:ext uri="{9D8B030D-6E8A-4147-A177-3AD203B41FA5}">
                      <a16:colId xmlns:a16="http://schemas.microsoft.com/office/drawing/2014/main" val="20000"/>
                    </a:ext>
                  </a:extLst>
                </a:gridCol>
              </a:tblGrid>
              <a:tr h="659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4C6B"/>
                          </a:solidFill>
                        </a:rPr>
                        <a:t>We have also identified the top 3 positive and ongoing/emerging themes for each hospital, to provide an in-depth breakdown of hospital services.</a:t>
                      </a:r>
                      <a:endParaRPr lang="en-GB" altLang="en-US" sz="1200" b="0" dirty="0">
                        <a:solidFill>
                          <a:schemeClr val="tx1"/>
                        </a:solidFill>
                      </a:endParaRPr>
                    </a:p>
                  </a:txBody>
                  <a:tcPr marT="45676" marB="45676">
                    <a:solidFill>
                      <a:srgbClr val="FFFFFF"/>
                    </a:solidFill>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4DA3EAB9-108E-9EA6-6C3B-925DE2B935FD}"/>
              </a:ext>
            </a:extLst>
          </p:cNvPr>
          <p:cNvGraphicFramePr>
            <a:graphicFrameLocks noGrp="1"/>
          </p:cNvGraphicFramePr>
          <p:nvPr>
            <p:extLst>
              <p:ext uri="{D42A27DB-BD31-4B8C-83A1-F6EECF244321}">
                <p14:modId xmlns:p14="http://schemas.microsoft.com/office/powerpoint/2010/main" val="3858188005"/>
              </p:ext>
            </p:extLst>
          </p:nvPr>
        </p:nvGraphicFramePr>
        <p:xfrm>
          <a:off x="405636" y="2307317"/>
          <a:ext cx="6018940" cy="6275706"/>
        </p:xfrm>
        <a:graphic>
          <a:graphicData uri="http://schemas.openxmlformats.org/drawingml/2006/table">
            <a:tbl>
              <a:tblPr firstRow="1" firstCol="1" bandRow="1">
                <a:tableStyleId>{073A0DAA-6AF3-43AB-8588-CEC1D06C72B9}</a:tableStyleId>
              </a:tblPr>
              <a:tblGrid>
                <a:gridCol w="1870476">
                  <a:extLst>
                    <a:ext uri="{9D8B030D-6E8A-4147-A177-3AD203B41FA5}">
                      <a16:colId xmlns:a16="http://schemas.microsoft.com/office/drawing/2014/main" val="2346690502"/>
                    </a:ext>
                  </a:extLst>
                </a:gridCol>
                <a:gridCol w="2128197">
                  <a:extLst>
                    <a:ext uri="{9D8B030D-6E8A-4147-A177-3AD203B41FA5}">
                      <a16:colId xmlns:a16="http://schemas.microsoft.com/office/drawing/2014/main" val="1251472872"/>
                    </a:ext>
                  </a:extLst>
                </a:gridCol>
                <a:gridCol w="2020267">
                  <a:extLst>
                    <a:ext uri="{9D8B030D-6E8A-4147-A177-3AD203B41FA5}">
                      <a16:colId xmlns:a16="http://schemas.microsoft.com/office/drawing/2014/main" val="145065635"/>
                    </a:ext>
                  </a:extLst>
                </a:gridCol>
              </a:tblGrid>
              <a:tr h="408697">
                <a:tc>
                  <a:txBody>
                    <a:bodyPr/>
                    <a:lstStyle/>
                    <a:p>
                      <a:pPr>
                        <a:lnSpc>
                          <a:spcPct val="107000"/>
                        </a:lnSpc>
                        <a:spcAft>
                          <a:spcPts val="800"/>
                        </a:spcAft>
                      </a:pPr>
                      <a:r>
                        <a:rPr lang="en-GB" sz="1200" dirty="0">
                          <a:effectLst/>
                        </a:rPr>
                        <a:t>Hospitals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nchor="ctr"/>
                </a:tc>
                <a:tc>
                  <a:txBody>
                    <a:bodyPr/>
                    <a:lstStyle/>
                    <a:p>
                      <a:pPr>
                        <a:lnSpc>
                          <a:spcPct val="107000"/>
                        </a:lnSpc>
                        <a:spcAft>
                          <a:spcPts val="800"/>
                        </a:spcAft>
                      </a:pPr>
                      <a:r>
                        <a:rPr lang="en-GB" sz="1200" b="1" dirty="0">
                          <a:effectLst/>
                        </a:rPr>
                        <a:t>Top 3 positive outcomes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nchor="ctr"/>
                </a:tc>
                <a:tc>
                  <a:txBody>
                    <a:bodyPr/>
                    <a:lstStyle/>
                    <a:p>
                      <a:pPr>
                        <a:lnSpc>
                          <a:spcPct val="107000"/>
                        </a:lnSpc>
                        <a:spcAft>
                          <a:spcPts val="800"/>
                        </a:spcAft>
                      </a:pPr>
                      <a:r>
                        <a:rPr lang="en-GB" sz="1200" dirty="0">
                          <a:effectLst/>
                        </a:rPr>
                        <a:t>Top 3 ongoing and emerging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nchor="ctr"/>
                </a:tc>
                <a:extLst>
                  <a:ext uri="{0D108BD9-81ED-4DB2-BD59-A6C34878D82A}">
                    <a16:rowId xmlns:a16="http://schemas.microsoft.com/office/drawing/2014/main" val="919434941"/>
                  </a:ext>
                </a:extLst>
              </a:tr>
              <a:tr h="700237">
                <a:tc rowSpan="3">
                  <a:txBody>
                    <a:bodyPr/>
                    <a:lstStyle/>
                    <a:p>
                      <a:pPr lvl="0">
                        <a:lnSpc>
                          <a:spcPct val="107000"/>
                        </a:lnSpc>
                        <a:spcAft>
                          <a:spcPts val="800"/>
                        </a:spcAft>
                      </a:pPr>
                      <a:r>
                        <a:rPr lang="en-GB" sz="1400" b="1" dirty="0">
                          <a:effectLst/>
                          <a:latin typeface="+mn-lt"/>
                          <a:ea typeface="Calibri" panose="020F0502020204030204" pitchFamily="34" charset="0"/>
                          <a:cs typeface="Times New Roman" panose="02020603050405020304" pitchFamily="18" charset="0"/>
                        </a:rPr>
                        <a:t>West Middlesex Hospital </a:t>
                      </a:r>
                      <a:br>
                        <a:rPr lang="en-GB" sz="1400" b="1" dirty="0">
                          <a:effectLst/>
                          <a:latin typeface="+mn-lt"/>
                          <a:ea typeface="Calibri" panose="020F0502020204030204" pitchFamily="34" charset="0"/>
                          <a:cs typeface="Times New Roman" panose="02020603050405020304" pitchFamily="18" charset="0"/>
                        </a:rPr>
                      </a:br>
                      <a:endParaRPr lang="en-GB" sz="1400" b="1" dirty="0">
                        <a:effectLst/>
                        <a:latin typeface="+mn-lt"/>
                        <a:ea typeface="Calibri" panose="020F0502020204030204" pitchFamily="34" charset="0"/>
                        <a:cs typeface="Times New Roman" panose="02020603050405020304" pitchFamily="18" charset="0"/>
                      </a:endParaRPr>
                    </a:p>
                    <a:p>
                      <a:pPr lvl="0">
                        <a:lnSpc>
                          <a:spcPct val="107000"/>
                        </a:lnSpc>
                        <a:spcAft>
                          <a:spcPts val="800"/>
                        </a:spcAft>
                      </a:pPr>
                      <a:r>
                        <a:rPr lang="en-GB" sz="1400" b="1" dirty="0">
                          <a:effectLst/>
                          <a:latin typeface="+mn-lt"/>
                          <a:ea typeface="Calibri" panose="020F0502020204030204" pitchFamily="34" charset="0"/>
                          <a:cs typeface="Times New Roman" panose="02020603050405020304" pitchFamily="18" charset="0"/>
                        </a:rPr>
                        <a:t>No. of reviews: 67</a:t>
                      </a:r>
                    </a:p>
                  </a:txBody>
                  <a:tcPr marL="36090" marR="3609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1. Staff attitudes (45%)</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ECFFBF"/>
                    </a:solidFill>
                  </a:tcPr>
                </a:tc>
                <a:tc>
                  <a:txBody>
                    <a:bodyPr/>
                    <a:lstStyle/>
                    <a:p>
                      <a:pPr>
                        <a:lnSpc>
                          <a:spcPct val="107000"/>
                        </a:lnSpc>
                        <a:spcAft>
                          <a:spcPts val="800"/>
                        </a:spcAft>
                      </a:pPr>
                      <a:r>
                        <a:rPr lang="en-GB" sz="1100" b="0" dirty="0">
                          <a:solidFill>
                            <a:schemeClr val="tx1"/>
                          </a:solidFill>
                          <a:effectLst/>
                          <a:latin typeface="+mn-lt"/>
                        </a:rPr>
                        <a:t>1. Waiting times (48%)</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F6CEDD"/>
                    </a:solidFill>
                  </a:tcPr>
                </a:tc>
                <a:extLst>
                  <a:ext uri="{0D108BD9-81ED-4DB2-BD59-A6C34878D82A}">
                    <a16:rowId xmlns:a16="http://schemas.microsoft.com/office/drawing/2014/main" val="1249915043"/>
                  </a:ext>
                </a:extLst>
              </a:tr>
              <a:tr h="936378">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2. Quality of services (28%)</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b="0" dirty="0">
                        <a:solidFill>
                          <a:schemeClr val="tx1"/>
                        </a:solidFill>
                        <a:effectLst/>
                        <a:latin typeface="+mn-lt"/>
                      </a:endParaRPr>
                    </a:p>
                  </a:txBody>
                  <a:tcPr marL="36085" marR="36085" marT="0" marB="0" anchor="ctr">
                    <a:solidFill>
                      <a:srgbClr val="ECFFBF"/>
                    </a:solidFill>
                  </a:tcPr>
                </a:tc>
                <a:tc>
                  <a:txBody>
                    <a:bodyPr/>
                    <a:lstStyle/>
                    <a:p>
                      <a:pPr>
                        <a:lnSpc>
                          <a:spcPct val="107000"/>
                        </a:lnSpc>
                        <a:spcAft>
                          <a:spcPts val="800"/>
                        </a:spcAft>
                      </a:pPr>
                      <a:r>
                        <a:rPr lang="en-GB" sz="1100" b="0" dirty="0">
                          <a:solidFill>
                            <a:schemeClr val="tx1"/>
                          </a:solidFill>
                          <a:effectLst/>
                          <a:latin typeface="+mn-lt"/>
                        </a:rPr>
                        <a:t>2. Referral wait times (37%)</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F6CEDD"/>
                    </a:solidFill>
                  </a:tcPr>
                </a:tc>
                <a:extLst>
                  <a:ext uri="{0D108BD9-81ED-4DB2-BD59-A6C34878D82A}">
                    <a16:rowId xmlns:a16="http://schemas.microsoft.com/office/drawing/2014/main" val="1512361509"/>
                  </a:ext>
                </a:extLst>
              </a:tr>
              <a:tr h="560579">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3. Treatment and care (16%)</a:t>
                      </a:r>
                      <a:endParaRPr lang="en-GB" sz="1100" b="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ECFFBF"/>
                    </a:solidFill>
                  </a:tcPr>
                </a:tc>
                <a:tc>
                  <a:txBody>
                    <a:bodyPr/>
                    <a:lstStyle/>
                    <a:p>
                      <a:pPr>
                        <a:lnSpc>
                          <a:spcPct val="107000"/>
                        </a:lnSpc>
                        <a:spcAft>
                          <a:spcPts val="800"/>
                        </a:spcAft>
                      </a:pPr>
                      <a:r>
                        <a:rPr lang="en-GB" sz="1100" b="0" dirty="0">
                          <a:solidFill>
                            <a:schemeClr val="tx1"/>
                          </a:solidFill>
                          <a:effectLst/>
                          <a:latin typeface="+mn-lt"/>
                        </a:rPr>
                        <a:t>3. Quality of facilities (7%)</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F6CEDD"/>
                    </a:solidFill>
                  </a:tcPr>
                </a:tc>
                <a:extLst>
                  <a:ext uri="{0D108BD9-81ED-4DB2-BD59-A6C34878D82A}">
                    <a16:rowId xmlns:a16="http://schemas.microsoft.com/office/drawing/2014/main" val="68887370"/>
                  </a:ext>
                </a:extLst>
              </a:tr>
              <a:tr h="554738">
                <a:tc rowSpan="3">
                  <a:txBody>
                    <a:bodyPr/>
                    <a:lstStyle/>
                    <a:p>
                      <a:pPr lvl="0">
                        <a:lnSpc>
                          <a:spcPct val="107000"/>
                        </a:lnSpc>
                        <a:spcAft>
                          <a:spcPts val="800"/>
                        </a:spcAft>
                      </a:pPr>
                      <a:r>
                        <a:rPr lang="en-GB" sz="1400" b="1" dirty="0">
                          <a:effectLst/>
                          <a:latin typeface="+mn-lt"/>
                        </a:rPr>
                        <a:t>Other Hospitals outside the borough</a:t>
                      </a:r>
                    </a:p>
                    <a:p>
                      <a:pPr lvl="0">
                        <a:lnSpc>
                          <a:spcPct val="107000"/>
                        </a:lnSpc>
                        <a:spcAft>
                          <a:spcPts val="800"/>
                        </a:spcAft>
                      </a:pPr>
                      <a:r>
                        <a:rPr lang="en-GB" sz="1400" b="1" dirty="0">
                          <a:effectLst/>
                          <a:latin typeface="+mn-lt"/>
                          <a:ea typeface="Calibri" panose="020F0502020204030204" pitchFamily="34" charset="0"/>
                          <a:cs typeface="Times New Roman" panose="02020603050405020304" pitchFamily="18" charset="0"/>
                        </a:rPr>
                        <a:t>No. of reviews: 8</a:t>
                      </a:r>
                    </a:p>
                    <a:p>
                      <a:pPr lvl="0">
                        <a:lnSpc>
                          <a:spcPct val="107000"/>
                        </a:lnSpc>
                        <a:spcAft>
                          <a:spcPts val="800"/>
                        </a:spcAft>
                      </a:pPr>
                      <a:endParaRPr lang="en-GB" sz="1400" b="0" dirty="0">
                        <a:effectLst/>
                        <a:latin typeface="+mn-lt"/>
                        <a:ea typeface="Calibri" panose="020F0502020204030204" pitchFamily="34" charset="0"/>
                        <a:cs typeface="Times New Roman" panose="02020603050405020304" pitchFamily="18" charset="0"/>
                      </a:endParaRPr>
                    </a:p>
                  </a:txBody>
                  <a:tcPr marL="36090" marR="3609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1. Staff attitudes (80%)</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EDF4E7"/>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1. Accessing medical records (25%)</a:t>
                      </a:r>
                      <a:endParaRPr lang="en-GB" sz="1100" dirty="0">
                        <a:solidFill>
                          <a:schemeClr val="tx1"/>
                        </a:solidFill>
                        <a:latin typeface="+mn-lt"/>
                      </a:endParaRPr>
                    </a:p>
                  </a:txBody>
                  <a:tcPr marL="36085" marR="36085" marT="0" marB="0" anchor="ctr">
                    <a:solidFill>
                      <a:srgbClr val="FAE8EF"/>
                    </a:solidFill>
                  </a:tcPr>
                </a:tc>
                <a:extLst>
                  <a:ext uri="{0D108BD9-81ED-4DB2-BD59-A6C34878D82A}">
                    <a16:rowId xmlns:a16="http://schemas.microsoft.com/office/drawing/2014/main" val="1720647"/>
                  </a:ext>
                </a:extLst>
              </a:tr>
              <a:tr h="743538">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2. Waiting times (20%)</a:t>
                      </a:r>
                      <a:endParaRPr lang="en-GB" sz="1100" dirty="0">
                        <a:solidFill>
                          <a:schemeClr val="tx1"/>
                        </a:solidFill>
                        <a:latin typeface="+mn-lt"/>
                      </a:endParaRPr>
                    </a:p>
                  </a:txBody>
                  <a:tcPr marL="36085" marR="36085" marT="0" marB="0" anchor="ctr">
                    <a:solidFill>
                      <a:srgbClr val="EDF4E7"/>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2. Aftercare (13%)</a:t>
                      </a:r>
                      <a:endParaRPr lang="en-GB" sz="1100" dirty="0">
                        <a:solidFill>
                          <a:schemeClr val="tx1"/>
                        </a:solidFill>
                        <a:latin typeface="+mn-lt"/>
                      </a:endParaRPr>
                    </a:p>
                    <a:p>
                      <a:pPr>
                        <a:lnSpc>
                          <a:spcPct val="107000"/>
                        </a:lnSpc>
                        <a:spcAft>
                          <a:spcPts val="800"/>
                        </a:spcAft>
                      </a:pPr>
                      <a:endParaRPr lang="en-GB" sz="1100" b="0" dirty="0">
                        <a:solidFill>
                          <a:schemeClr val="tx1"/>
                        </a:solidFill>
                        <a:effectLst/>
                        <a:latin typeface="+mn-lt"/>
                      </a:endParaRPr>
                    </a:p>
                  </a:txBody>
                  <a:tcPr marL="36085" marR="36085" marT="0" marB="0" anchor="ctr">
                    <a:solidFill>
                      <a:srgbClr val="FAE8EF"/>
                    </a:solidFill>
                  </a:tcPr>
                </a:tc>
                <a:extLst>
                  <a:ext uri="{0D108BD9-81ED-4DB2-BD59-A6C34878D82A}">
                    <a16:rowId xmlns:a16="http://schemas.microsoft.com/office/drawing/2014/main" val="3386192206"/>
                  </a:ext>
                </a:extLst>
              </a:tr>
              <a:tr h="375162">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ea typeface="Calibri" panose="020F0502020204030204" pitchFamily="34" charset="0"/>
                          <a:cs typeface="Times New Roman" panose="02020603050405020304" pitchFamily="18" charset="0"/>
                        </a:rPr>
                        <a:t>No further positive comments were recorded </a:t>
                      </a:r>
                    </a:p>
                  </a:txBody>
                  <a:tcPr marL="36085" marR="36085" marT="0" marB="0" anchor="ctr">
                    <a:solidFill>
                      <a:srgbClr val="EDF4E7"/>
                    </a:solidFill>
                  </a:tcPr>
                </a:tc>
                <a:tc>
                  <a:txBody>
                    <a:bodyPr/>
                    <a:lstStyle/>
                    <a:p>
                      <a:pPr>
                        <a:lnSpc>
                          <a:spcPct val="107000"/>
                        </a:lnSpc>
                        <a:spcAft>
                          <a:spcPts val="800"/>
                        </a:spcAft>
                      </a:pPr>
                      <a:r>
                        <a:rPr lang="en-GB" sz="1100" b="0" dirty="0">
                          <a:solidFill>
                            <a:schemeClr val="tx1"/>
                          </a:solidFill>
                          <a:effectLst/>
                          <a:latin typeface="+mn-lt"/>
                          <a:ea typeface="Calibri" panose="020F0502020204030204" pitchFamily="34" charset="0"/>
                          <a:cs typeface="Times New Roman" panose="02020603050405020304" pitchFamily="18" charset="0"/>
                        </a:rPr>
                        <a:t>No further negative comments were recorded </a:t>
                      </a:r>
                    </a:p>
                  </a:txBody>
                  <a:tcPr marL="36085" marR="36085" marT="0" marB="0" anchor="ctr">
                    <a:solidFill>
                      <a:srgbClr val="FAE8EF"/>
                    </a:solidFill>
                  </a:tcPr>
                </a:tc>
                <a:extLst>
                  <a:ext uri="{0D108BD9-81ED-4DB2-BD59-A6C34878D82A}">
                    <a16:rowId xmlns:a16="http://schemas.microsoft.com/office/drawing/2014/main" val="2955617038"/>
                  </a:ext>
                </a:extLst>
              </a:tr>
              <a:tr h="741402">
                <a:tc rowSpan="3">
                  <a:txBody>
                    <a:bodyPr/>
                    <a:lstStyle/>
                    <a:p>
                      <a:pPr lvl="0">
                        <a:lnSpc>
                          <a:spcPct val="107000"/>
                        </a:lnSpc>
                        <a:spcAft>
                          <a:spcPts val="800"/>
                        </a:spcAft>
                      </a:pPr>
                      <a:r>
                        <a:rPr lang="en-GB" sz="1400" b="1" dirty="0">
                          <a:effectLst/>
                          <a:latin typeface="+mn-lt"/>
                          <a:ea typeface="Calibri" panose="020F0502020204030204" pitchFamily="34" charset="0"/>
                          <a:cs typeface="Times New Roman" panose="02020603050405020304" pitchFamily="18" charset="0"/>
                        </a:rPr>
                        <a:t>Chelsea and Westminster Hospital </a:t>
                      </a:r>
                    </a:p>
                    <a:p>
                      <a:pPr lvl="0">
                        <a:lnSpc>
                          <a:spcPct val="107000"/>
                        </a:lnSpc>
                        <a:spcAft>
                          <a:spcPts val="800"/>
                        </a:spcAft>
                      </a:pPr>
                      <a:r>
                        <a:rPr lang="en-GB" sz="1400" b="1" dirty="0">
                          <a:effectLst/>
                          <a:latin typeface="+mn-lt"/>
                          <a:ea typeface="Calibri" panose="020F0502020204030204" pitchFamily="34" charset="0"/>
                          <a:cs typeface="Times New Roman" panose="02020603050405020304" pitchFamily="18" charset="0"/>
                        </a:rPr>
                        <a:t>No. of reviews: 7</a:t>
                      </a:r>
                    </a:p>
                  </a:txBody>
                  <a:tcPr marL="36090" marR="36090" marT="0" marB="0" anchor="ctr"/>
                </a:tc>
                <a:tc>
                  <a:txBody>
                    <a:bodyPr/>
                    <a:lstStyle/>
                    <a:p>
                      <a:pPr>
                        <a:lnSpc>
                          <a:spcPct val="107000"/>
                        </a:lnSpc>
                        <a:spcAft>
                          <a:spcPts val="800"/>
                        </a:spcAft>
                      </a:pPr>
                      <a:r>
                        <a:rPr lang="en-GB" sz="1100" b="0" dirty="0">
                          <a:solidFill>
                            <a:schemeClr val="tx1"/>
                          </a:solidFill>
                          <a:effectLst/>
                          <a:latin typeface="+mn-lt"/>
                        </a:rPr>
                        <a:t>1. Staff attitudes (71%)</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ECFFBF"/>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ea typeface="Calibri" panose="020F0502020204030204" pitchFamily="34" charset="0"/>
                          <a:cs typeface="Times New Roman" panose="02020603050405020304" pitchFamily="18" charset="0"/>
                        </a:rPr>
                        <a:t>1. Telephone lines and online services (57%)</a:t>
                      </a:r>
                    </a:p>
                  </a:txBody>
                  <a:tcPr marL="36085" marR="36085" marT="0" marB="0" anchor="ctr">
                    <a:solidFill>
                      <a:srgbClr val="F6CEDD"/>
                    </a:solidFill>
                  </a:tcPr>
                </a:tc>
                <a:extLst>
                  <a:ext uri="{0D108BD9-81ED-4DB2-BD59-A6C34878D82A}">
                    <a16:rowId xmlns:a16="http://schemas.microsoft.com/office/drawing/2014/main" val="2709693311"/>
                  </a:ext>
                </a:extLst>
              </a:tr>
              <a:tr h="554738">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rPr>
                        <a:t>2. Service quality (29%)</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36085" marR="36085" marT="0" marB="0" anchor="ctr">
                    <a:solidFill>
                      <a:srgbClr val="ECFFBF"/>
                    </a:solidFill>
                  </a:tcPr>
                </a:tc>
                <a:tc>
                  <a:txBody>
                    <a:bodyPr/>
                    <a:lstStyle/>
                    <a:p>
                      <a:pPr>
                        <a:lnSpc>
                          <a:spcPct val="107000"/>
                        </a:lnSpc>
                        <a:spcAft>
                          <a:spcPts val="800"/>
                        </a:spcAft>
                      </a:pPr>
                      <a:r>
                        <a:rPr lang="en-GB" sz="1100" b="0" dirty="0">
                          <a:solidFill>
                            <a:schemeClr val="tx1"/>
                          </a:solidFill>
                          <a:effectLst/>
                          <a:latin typeface="+mn-lt"/>
                        </a:rPr>
                        <a:t>2. Wait times (14%)</a:t>
                      </a:r>
                    </a:p>
                  </a:txBody>
                  <a:tcPr marL="36085" marR="36085" marT="0" marB="0" anchor="ctr">
                    <a:solidFill>
                      <a:srgbClr val="F6CEDD"/>
                    </a:solidFill>
                  </a:tcPr>
                </a:tc>
                <a:extLst>
                  <a:ext uri="{0D108BD9-81ED-4DB2-BD59-A6C34878D82A}">
                    <a16:rowId xmlns:a16="http://schemas.microsoft.com/office/drawing/2014/main" val="3767894971"/>
                  </a:ext>
                </a:extLst>
              </a:tr>
              <a:tr h="700237">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mn-lt"/>
                          <a:ea typeface="Calibri" panose="020F0502020204030204" pitchFamily="34" charset="0"/>
                          <a:cs typeface="Times New Roman" panose="02020603050405020304" pitchFamily="18" charset="0"/>
                        </a:rPr>
                        <a:t>No further comments recorded </a:t>
                      </a:r>
                    </a:p>
                  </a:txBody>
                  <a:tcPr marL="36085" marR="36085" marT="0" marB="0" anchor="ctr">
                    <a:solidFill>
                      <a:srgbClr val="ECFFBF"/>
                    </a:solidFill>
                  </a:tcPr>
                </a:tc>
                <a:tc>
                  <a:txBody>
                    <a:bodyPr/>
                    <a:lstStyle/>
                    <a:p>
                      <a:pPr>
                        <a:lnSpc>
                          <a:spcPct val="107000"/>
                        </a:lnSpc>
                        <a:spcAft>
                          <a:spcPts val="800"/>
                        </a:spcAft>
                      </a:pPr>
                      <a:r>
                        <a:rPr lang="en-GB" sz="1100" b="0" dirty="0">
                          <a:solidFill>
                            <a:schemeClr val="tx1"/>
                          </a:solidFill>
                          <a:effectLst/>
                          <a:latin typeface="+mn-lt"/>
                          <a:ea typeface="Calibri" panose="020F0502020204030204" pitchFamily="34" charset="0"/>
                          <a:cs typeface="Times New Roman" panose="02020603050405020304" pitchFamily="18" charset="0"/>
                        </a:rPr>
                        <a:t>No negative comments recorded</a:t>
                      </a:r>
                    </a:p>
                  </a:txBody>
                  <a:tcPr marL="36085" marR="36085" marT="0" marB="0" anchor="ctr">
                    <a:solidFill>
                      <a:srgbClr val="F6CEDD"/>
                    </a:solidFill>
                  </a:tcPr>
                </a:tc>
                <a:extLst>
                  <a:ext uri="{0D108BD9-81ED-4DB2-BD59-A6C34878D82A}">
                    <a16:rowId xmlns:a16="http://schemas.microsoft.com/office/drawing/2014/main" val="2611671820"/>
                  </a:ext>
                </a:extLst>
              </a:tr>
            </a:tbl>
          </a:graphicData>
        </a:graphic>
      </p:graphicFrame>
      <p:sp>
        <p:nvSpPr>
          <p:cNvPr id="3" name="TextBox 2">
            <a:extLst>
              <a:ext uri="{FF2B5EF4-FFF2-40B4-BE49-F238E27FC236}">
                <a16:creationId xmlns:a16="http://schemas.microsoft.com/office/drawing/2014/main" id="{2DBF540F-7DC2-3503-030E-A78A9521EB8B}"/>
              </a:ext>
            </a:extLst>
          </p:cNvPr>
          <p:cNvSpPr txBox="1"/>
          <p:nvPr/>
        </p:nvSpPr>
        <p:spPr>
          <a:xfrm>
            <a:off x="343759" y="807113"/>
            <a:ext cx="6018940" cy="369332"/>
          </a:xfrm>
          <a:prstGeom prst="rect">
            <a:avLst/>
          </a:prstGeom>
          <a:noFill/>
        </p:spPr>
        <p:txBody>
          <a:bodyPr wrap="square" rtlCol="0">
            <a:spAutoFit/>
          </a:bodyPr>
          <a:lstStyle/>
          <a:p>
            <a:r>
              <a:rPr lang="en-GB" b="1" dirty="0">
                <a:solidFill>
                  <a:schemeClr val="accent1"/>
                </a:solidFill>
                <a:latin typeface="+mj-lt"/>
              </a:rPr>
              <a:t>Analysis of top 3 positive and emerging themes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75BCB-70CA-F4F1-E3F7-26240C3D118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919B342-A4A7-EC0C-79B0-D8805D529AB7}"/>
              </a:ext>
            </a:extLst>
          </p:cNvPr>
          <p:cNvSpPr txBox="1"/>
          <p:nvPr/>
        </p:nvSpPr>
        <p:spPr>
          <a:xfrm>
            <a:off x="342142" y="716722"/>
            <a:ext cx="6169758"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C6B"/>
                </a:solidFill>
                <a:effectLst/>
                <a:uLnTx/>
                <a:uFillTx/>
                <a:latin typeface="Poppins"/>
                <a:ea typeface="+mn-ea"/>
                <a:cs typeface="+mn-cs"/>
              </a:rPr>
              <a:t>Recommendations</a:t>
            </a:r>
            <a:endParaRPr lang="en-GB" sz="1600" b="1" dirty="0">
              <a:solidFill>
                <a:srgbClr val="004C6B"/>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Below is a list of recommendations for hospitals in Hounslow based on the findings in this section.</a:t>
            </a:r>
          </a:p>
        </p:txBody>
      </p:sp>
      <p:sp>
        <p:nvSpPr>
          <p:cNvPr id="16" name="Rectangle 15">
            <a:extLst>
              <a:ext uri="{FF2B5EF4-FFF2-40B4-BE49-F238E27FC236}">
                <a16:creationId xmlns:a16="http://schemas.microsoft.com/office/drawing/2014/main" id="{1586EAA7-333E-53F8-EFB2-95EFEFBBBFB3}"/>
              </a:ext>
            </a:extLst>
          </p:cNvPr>
          <p:cNvSpPr/>
          <p:nvPr/>
        </p:nvSpPr>
        <p:spPr>
          <a:xfrm>
            <a:off x="423703" y="1803278"/>
            <a:ext cx="6092792" cy="19208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1" name="Rectangle 20">
            <a:extLst>
              <a:ext uri="{FF2B5EF4-FFF2-40B4-BE49-F238E27FC236}">
                <a16:creationId xmlns:a16="http://schemas.microsoft.com/office/drawing/2014/main" id="{661A8032-B5C5-00AD-4461-76CF2C2A4204}"/>
              </a:ext>
            </a:extLst>
          </p:cNvPr>
          <p:cNvSpPr/>
          <p:nvPr/>
        </p:nvSpPr>
        <p:spPr>
          <a:xfrm>
            <a:off x="416349" y="3962778"/>
            <a:ext cx="6080918" cy="24795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endParaRPr kumimoji="0" lang="en-GB" sz="1200" b="0" i="0" u="none" strike="noStrike" kern="1200" cap="none" spc="0" normalizeH="0" baseline="0" noProof="0" dirty="0">
              <a:ln>
                <a:noFill/>
              </a:ln>
              <a:solidFill>
                <a:schemeClr val="tx1"/>
              </a:solidFill>
              <a:effectLst/>
              <a:uLnTx/>
              <a:uFillTx/>
              <a:latin typeface="Poppins Light"/>
              <a:ea typeface="+mn-ea"/>
              <a:cs typeface="+mn-cs"/>
            </a:endParaRPr>
          </a:p>
        </p:txBody>
      </p:sp>
      <p:sp>
        <p:nvSpPr>
          <p:cNvPr id="23" name="Rectangle 22">
            <a:extLst>
              <a:ext uri="{FF2B5EF4-FFF2-40B4-BE49-F238E27FC236}">
                <a16:creationId xmlns:a16="http://schemas.microsoft.com/office/drawing/2014/main" id="{7822C64F-B519-560D-2C48-2E2711654181}"/>
              </a:ext>
            </a:extLst>
          </p:cNvPr>
          <p:cNvSpPr/>
          <p:nvPr/>
        </p:nvSpPr>
        <p:spPr>
          <a:xfrm>
            <a:off x="411316" y="6680907"/>
            <a:ext cx="6073690" cy="23285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7" name="Slide Number Placeholder 4">
            <a:extLst>
              <a:ext uri="{FF2B5EF4-FFF2-40B4-BE49-F238E27FC236}">
                <a16:creationId xmlns:a16="http://schemas.microsoft.com/office/drawing/2014/main" id="{ABFEE932-B899-49FE-E687-0BEF39595AA1}"/>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17" name="TextBox 16">
            <a:extLst>
              <a:ext uri="{FF2B5EF4-FFF2-40B4-BE49-F238E27FC236}">
                <a16:creationId xmlns:a16="http://schemas.microsoft.com/office/drawing/2014/main" id="{5AFE3A90-F3D0-CACC-66F9-77B257ED53AC}"/>
              </a:ext>
            </a:extLst>
          </p:cNvPr>
          <p:cNvSpPr txBox="1"/>
          <p:nvPr/>
        </p:nvSpPr>
        <p:spPr>
          <a:xfrm>
            <a:off x="505235" y="4018525"/>
            <a:ext cx="5903146" cy="24855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C6B"/>
                </a:solidFill>
                <a:effectLst/>
                <a:uLnTx/>
                <a:uFillTx/>
                <a:latin typeface="+mj-lt"/>
                <a:ea typeface="+mn-ea"/>
                <a:cs typeface="+mn-cs"/>
              </a:rPr>
              <a:t>Communication </a:t>
            </a:r>
            <a:r>
              <a:rPr kumimoji="0" lang="en-GB" sz="1400" b="1" i="0" u="none" strike="noStrike" kern="1200" cap="none" spc="0" normalizeH="0" baseline="0" noProof="0" dirty="0">
                <a:ln>
                  <a:noFill/>
                </a:ln>
                <a:solidFill>
                  <a:srgbClr val="004C6B"/>
                </a:solidFill>
                <a:effectLst/>
                <a:uLnTx/>
                <a:uFillTx/>
                <a:latin typeface="+mj-lt"/>
                <a:ea typeface="+mn-ea"/>
                <a:cs typeface="+mn-cs"/>
              </a:rPr>
              <a:t>with patients</a:t>
            </a:r>
            <a:endParaRPr lang="en-GB" sz="1100" dirty="0">
              <a:solidFill>
                <a:srgbClr val="004C6B"/>
              </a:solidFill>
              <a:latin typeface="+mn-lt"/>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100" i="0" u="none" strike="noStrike" kern="1200" cap="none" spc="0" normalizeH="0" baseline="0" noProof="0" dirty="0">
                <a:ln>
                  <a:noFill/>
                </a:ln>
                <a:solidFill>
                  <a:srgbClr val="004C6B"/>
                </a:solidFill>
                <a:effectLst/>
                <a:uLnTx/>
                <a:uFillTx/>
                <a:latin typeface="+mn-lt"/>
                <a:ea typeface="+mn-ea"/>
                <a:cs typeface="+mn-cs"/>
              </a:rPr>
              <a:t>Ensure patients understand the treatment and care they will receive, with access to this information.</a:t>
            </a: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100" i="0" u="none" strike="noStrike" kern="1200" cap="none" spc="0" normalizeH="0" baseline="0" noProof="0" dirty="0">
                <a:ln>
                  <a:noFill/>
                </a:ln>
                <a:solidFill>
                  <a:srgbClr val="004C6B"/>
                </a:solidFill>
                <a:effectLst/>
                <a:uLnTx/>
                <a:uFillTx/>
                <a:latin typeface="+mn-lt"/>
                <a:ea typeface="+mn-ea"/>
                <a:cs typeface="+mn-cs"/>
              </a:rPr>
              <a:t>Establish clear communication channels between services, with regular updates to shared patient information.</a:t>
            </a: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lang="en-US" sz="1100" dirty="0">
                <a:solidFill>
                  <a:srgbClr val="004C6B"/>
                </a:solidFill>
                <a:latin typeface="+mn-lt"/>
              </a:rPr>
              <a:t>C</a:t>
            </a:r>
            <a:r>
              <a:rPr kumimoji="0" lang="en-US" sz="1100" i="0" u="none" strike="noStrike" kern="1200" cap="none" spc="0" normalizeH="0" baseline="0" noProof="0" dirty="0">
                <a:ln>
                  <a:noFill/>
                </a:ln>
                <a:solidFill>
                  <a:srgbClr val="004C6B"/>
                </a:solidFill>
                <a:effectLst/>
                <a:uLnTx/>
                <a:uFillTx/>
                <a:latin typeface="+mn-lt"/>
                <a:ea typeface="+mn-ea"/>
                <a:cs typeface="+mn-cs"/>
              </a:rPr>
              <a:t>ontact patients when there are updates to their condition or care. </a:t>
            </a: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100" i="0" u="none" strike="noStrike" kern="1200" cap="none" spc="0" normalizeH="0" baseline="0" noProof="0" dirty="0">
                <a:ln>
                  <a:noFill/>
                </a:ln>
                <a:solidFill>
                  <a:srgbClr val="004C6B"/>
                </a:solidFill>
                <a:effectLst/>
                <a:uLnTx/>
                <a:uFillTx/>
                <a:latin typeface="+mn-lt"/>
                <a:ea typeface="+mn-ea"/>
                <a:cs typeface="+mn-cs"/>
              </a:rPr>
              <a:t>Keep patient data accurate and up-to-date, to prevent discrepancies and delays in care pathways.</a:t>
            </a:r>
            <a:endParaRPr kumimoji="0" lang="en-GB" sz="1100" i="0" u="none" strike="noStrike" kern="1200" cap="none" spc="0" normalizeH="0" baseline="0" noProof="0" dirty="0">
              <a:ln>
                <a:noFill/>
              </a:ln>
              <a:solidFill>
                <a:srgbClr val="004C6B"/>
              </a:solidFill>
              <a:effectLst/>
              <a:uLnTx/>
              <a:uFillTx/>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4C6B"/>
              </a:solidFill>
              <a:effectLst/>
              <a:uLnTx/>
              <a:uFillTx/>
              <a:latin typeface="+mj-lt"/>
              <a:ea typeface="+mn-ea"/>
              <a:cs typeface="+mn-cs"/>
            </a:endParaRPr>
          </a:p>
        </p:txBody>
      </p:sp>
      <p:sp>
        <p:nvSpPr>
          <p:cNvPr id="22" name="TextBox 21">
            <a:extLst>
              <a:ext uri="{FF2B5EF4-FFF2-40B4-BE49-F238E27FC236}">
                <a16:creationId xmlns:a16="http://schemas.microsoft.com/office/drawing/2014/main" id="{5E4447B5-01B9-3038-4250-91EF0DEAF686}"/>
              </a:ext>
            </a:extLst>
          </p:cNvPr>
          <p:cNvSpPr txBox="1"/>
          <p:nvPr/>
        </p:nvSpPr>
        <p:spPr>
          <a:xfrm>
            <a:off x="488786" y="6831905"/>
            <a:ext cx="5853968" cy="21775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mj-lt"/>
                <a:ea typeface="+mn-ea"/>
                <a:cs typeface="+mn-cs"/>
              </a:rPr>
              <a:t>Appointment scheduling and booking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004C6B"/>
              </a:solidFill>
              <a:latin typeface="+mn-lt"/>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GB" sz="1100" i="0" u="none" strike="noStrike" kern="1200" cap="none" spc="0" normalizeH="0" baseline="0" noProof="0" dirty="0">
                <a:ln>
                  <a:noFill/>
                </a:ln>
                <a:solidFill>
                  <a:srgbClr val="004C6B"/>
                </a:solidFill>
                <a:effectLst/>
                <a:uLnTx/>
                <a:uFillTx/>
                <a:latin typeface="+mn-lt"/>
                <a:ea typeface="+mn-ea"/>
                <a:cs typeface="+mn-cs"/>
              </a:rPr>
              <a:t>Improve access to information surrounding appointments via telephone or online systems.</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lang="en-GB" sz="1100" dirty="0">
                <a:solidFill>
                  <a:srgbClr val="004C6B"/>
                </a:solidFill>
                <a:latin typeface="+mn-lt"/>
              </a:rPr>
              <a:t>Proactively update patients of any changes to their appointment booking.</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lang="en-GB" sz="1100" dirty="0">
                <a:solidFill>
                  <a:srgbClr val="004C6B"/>
                </a:solidFill>
                <a:latin typeface="+mn-lt"/>
              </a:rPr>
              <a:t>Continue to support patients with long-term conditions with appointment reminders that are accessible, to minimise patient cancellations.</a:t>
            </a:r>
          </a:p>
          <a:p>
            <a:pPr marL="228600" marR="0" lvl="0" indent="-228600" algn="l" defTabSz="914400" rtl="0" eaLnBrk="1" fontAlgn="auto" latinLnBrk="0" hangingPunct="1">
              <a:lnSpc>
                <a:spcPct val="120000"/>
              </a:lnSpc>
              <a:spcBef>
                <a:spcPts val="0"/>
              </a:spcBef>
              <a:spcAft>
                <a:spcPts val="0"/>
              </a:spcAft>
              <a:buClrTx/>
              <a:buSzTx/>
              <a:buFontTx/>
              <a:buAutoNum type="arabicPeriod"/>
              <a:tabLst/>
              <a:defRPr/>
            </a:pPr>
            <a:endParaRPr kumimoji="0" lang="en-GB" sz="1200" b="0" i="0" u="none" strike="noStrike" kern="1200" cap="none" spc="0" normalizeH="0" baseline="0" noProof="0" dirty="0">
              <a:ln>
                <a:noFill/>
              </a:ln>
              <a:solidFill>
                <a:srgbClr val="004C6B"/>
              </a:solidFill>
              <a:effectLst/>
              <a:uLnTx/>
              <a:uFillTx/>
              <a:latin typeface="Poppins Light"/>
              <a:ea typeface="+mn-lt"/>
              <a:cs typeface="Poppins Light"/>
            </a:endParaRPr>
          </a:p>
          <a:p>
            <a:pPr marL="228600" marR="0" lvl="0" indent="-228600" algn="l" defTabSz="914400" rtl="0" eaLnBrk="1" fontAlgn="auto" latinLnBrk="0" hangingPunct="1">
              <a:lnSpc>
                <a:spcPct val="120000"/>
              </a:lnSpc>
              <a:spcBef>
                <a:spcPts val="0"/>
              </a:spcBef>
              <a:spcAft>
                <a:spcPts val="0"/>
              </a:spcAft>
              <a:buClrTx/>
              <a:buSzTx/>
              <a:buFontTx/>
              <a:buAutoNum type="arabicPeriod"/>
              <a:tabLst/>
              <a:defRPr/>
            </a:pPr>
            <a:endParaRPr kumimoji="0" lang="en-GB" sz="1200" b="0" i="0" u="none" strike="noStrike" kern="1200" cap="none" spc="0" normalizeH="0" baseline="0" noProof="0" dirty="0">
              <a:ln>
                <a:noFill/>
              </a:ln>
              <a:solidFill>
                <a:srgbClr val="004C6B"/>
              </a:solidFill>
              <a:effectLst/>
              <a:uLnTx/>
              <a:uFillTx/>
              <a:latin typeface="Poppins Light"/>
              <a:ea typeface="+mn-lt"/>
              <a:cs typeface="Poppins Light"/>
            </a:endParaRPr>
          </a:p>
        </p:txBody>
      </p:sp>
      <p:sp>
        <p:nvSpPr>
          <p:cNvPr id="24" name="TextBox 23">
            <a:extLst>
              <a:ext uri="{FF2B5EF4-FFF2-40B4-BE49-F238E27FC236}">
                <a16:creationId xmlns:a16="http://schemas.microsoft.com/office/drawing/2014/main" id="{AA59983E-DC4B-CA2C-F002-41E6744240FA}"/>
              </a:ext>
            </a:extLst>
          </p:cNvPr>
          <p:cNvSpPr txBox="1"/>
          <p:nvPr/>
        </p:nvSpPr>
        <p:spPr>
          <a:xfrm>
            <a:off x="438410" y="1826084"/>
            <a:ext cx="5837678" cy="16610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mj-lt"/>
                <a:ea typeface="+mn-ea"/>
                <a:cs typeface="+mn-cs"/>
              </a:rPr>
              <a:t>Waiting times </a:t>
            </a: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lang="en-US" sz="1100" dirty="0">
                <a:solidFill>
                  <a:srgbClr val="004C6B"/>
                </a:solidFill>
                <a:latin typeface="+mn-lt"/>
              </a:rPr>
              <a:t>Set clear expectations by informing patients of potential delays on arrival.</a:t>
            </a: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lang="en-US" sz="1100" dirty="0">
                <a:solidFill>
                  <a:srgbClr val="004C6B"/>
                </a:solidFill>
                <a:latin typeface="+mn-lt"/>
              </a:rPr>
              <a:t>Notify patients of cancellations early and offer alternative options where possible.</a:t>
            </a: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lang="en-US" sz="1100" dirty="0">
                <a:solidFill>
                  <a:srgbClr val="004C6B"/>
                </a:solidFill>
                <a:latin typeface="+mn-lt"/>
              </a:rPr>
              <a:t>Communicate average wait times to patients and provide updates if services are running behind.</a:t>
            </a:r>
            <a:endParaRPr kumimoji="0" lang="en-GB" sz="1400" b="1" i="0" u="none" strike="noStrike" kern="1200" cap="none" spc="0" normalizeH="0" baseline="0" noProof="0" dirty="0">
              <a:ln>
                <a:noFill/>
              </a:ln>
              <a:solidFill>
                <a:srgbClr val="004C6B"/>
              </a:solidFill>
              <a:effectLst/>
              <a:uLnTx/>
              <a:uFillTx/>
              <a:latin typeface="+mj-lt"/>
              <a:ea typeface="+mn-ea"/>
              <a:cs typeface="+mn-cs"/>
            </a:endParaRPr>
          </a:p>
        </p:txBody>
      </p:sp>
    </p:spTree>
    <p:extLst>
      <p:ext uri="{BB962C8B-B14F-4D97-AF65-F5344CB8AC3E}">
        <p14:creationId xmlns:p14="http://schemas.microsoft.com/office/powerpoint/2010/main" val="498882605"/>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83C8E"/>
        </a:solidFill>
        <a:effectLst/>
      </p:bgPr>
    </p:bg>
    <p:spTree>
      <p:nvGrpSpPr>
        <p:cNvPr id="1" name="">
          <a:extLst>
            <a:ext uri="{FF2B5EF4-FFF2-40B4-BE49-F238E27FC236}">
              <a16:creationId xmlns:a16="http://schemas.microsoft.com/office/drawing/2014/main" id="{C100575A-EC2B-E9A2-BD1D-79657F8B3A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B7E6F9-38A5-394F-3E0F-F5E34824D0F0}"/>
              </a:ext>
            </a:extLst>
          </p:cNvPr>
          <p:cNvSpPr txBox="1"/>
          <p:nvPr/>
        </p:nvSpPr>
        <p:spPr>
          <a:xfrm>
            <a:off x="332656" y="769094"/>
            <a:ext cx="51125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a:ea typeface="+mn-ea"/>
                <a:cs typeface="+mn-cs"/>
              </a:rPr>
              <a:t>Equalities snapshot</a:t>
            </a:r>
          </a:p>
        </p:txBody>
      </p:sp>
      <p:sp>
        <p:nvSpPr>
          <p:cNvPr id="3" name="Rectangle 2">
            <a:extLst>
              <a:ext uri="{FF2B5EF4-FFF2-40B4-BE49-F238E27FC236}">
                <a16:creationId xmlns:a16="http://schemas.microsoft.com/office/drawing/2014/main" id="{DF2CE84D-99B7-EF01-C094-384BB60AC61C}"/>
              </a:ext>
            </a:extLst>
          </p:cNvPr>
          <p:cNvSpPr/>
          <p:nvPr/>
        </p:nvSpPr>
        <p:spPr>
          <a:xfrm>
            <a:off x="332656" y="2473364"/>
            <a:ext cx="6238253" cy="126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4" name="TextBox 13">
            <a:extLst>
              <a:ext uri="{FF2B5EF4-FFF2-40B4-BE49-F238E27FC236}">
                <a16:creationId xmlns:a16="http://schemas.microsoft.com/office/drawing/2014/main" id="{7D54A800-8564-13B2-324D-DBEC7FB04D31}"/>
              </a:ext>
            </a:extLst>
          </p:cNvPr>
          <p:cNvSpPr txBox="1"/>
          <p:nvPr/>
        </p:nvSpPr>
        <p:spPr>
          <a:xfrm>
            <a:off x="1224389" y="2566785"/>
            <a:ext cx="49727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Gender</a:t>
            </a:r>
          </a:p>
        </p:txBody>
      </p:sp>
      <p:sp>
        <p:nvSpPr>
          <p:cNvPr id="16" name="TextBox 15">
            <a:extLst>
              <a:ext uri="{FF2B5EF4-FFF2-40B4-BE49-F238E27FC236}">
                <a16:creationId xmlns:a16="http://schemas.microsoft.com/office/drawing/2014/main" id="{1724BD21-5B11-A05A-927D-13DD2899A20F}"/>
              </a:ext>
            </a:extLst>
          </p:cNvPr>
          <p:cNvSpPr txBox="1"/>
          <p:nvPr/>
        </p:nvSpPr>
        <p:spPr>
          <a:xfrm>
            <a:off x="332656" y="1064568"/>
            <a:ext cx="61926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During our engagement we also ask residents to voluntarily share with us information about themselves such as gender, age, ethnicity etc. This allows us to understand whether there are differences in experience based on personal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A full demographics breakdown can be found in the appendix.</a:t>
            </a:r>
          </a:p>
        </p:txBody>
      </p:sp>
      <p:sp>
        <p:nvSpPr>
          <p:cNvPr id="17" name="Rectangle 16">
            <a:extLst>
              <a:ext uri="{FF2B5EF4-FFF2-40B4-BE49-F238E27FC236}">
                <a16:creationId xmlns:a16="http://schemas.microsoft.com/office/drawing/2014/main" id="{922F6673-9ED5-3CB3-0DE2-E0AEB0796E21}"/>
              </a:ext>
            </a:extLst>
          </p:cNvPr>
          <p:cNvSpPr/>
          <p:nvPr/>
        </p:nvSpPr>
        <p:spPr>
          <a:xfrm>
            <a:off x="330894" y="4023755"/>
            <a:ext cx="6238253" cy="146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9" name="TextBox 18">
            <a:extLst>
              <a:ext uri="{FF2B5EF4-FFF2-40B4-BE49-F238E27FC236}">
                <a16:creationId xmlns:a16="http://schemas.microsoft.com/office/drawing/2014/main" id="{43DCC3F5-9506-3443-7F25-E9FBE82139FB}"/>
              </a:ext>
            </a:extLst>
          </p:cNvPr>
          <p:cNvSpPr txBox="1"/>
          <p:nvPr/>
        </p:nvSpPr>
        <p:spPr>
          <a:xfrm>
            <a:off x="1233953" y="4087000"/>
            <a:ext cx="50697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Age</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sp>
        <p:nvSpPr>
          <p:cNvPr id="20" name="Rectangle 19">
            <a:extLst>
              <a:ext uri="{FF2B5EF4-FFF2-40B4-BE49-F238E27FC236}">
                <a16:creationId xmlns:a16="http://schemas.microsoft.com/office/drawing/2014/main" id="{7C178CC7-E149-B305-9CCB-6667510486A0}"/>
              </a:ext>
            </a:extLst>
          </p:cNvPr>
          <p:cNvSpPr/>
          <p:nvPr/>
        </p:nvSpPr>
        <p:spPr>
          <a:xfrm>
            <a:off x="319777" y="5725263"/>
            <a:ext cx="6238253" cy="159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1D27BC39-EB52-A94E-4FA3-31C923755E49}"/>
              </a:ext>
            </a:extLst>
          </p:cNvPr>
          <p:cNvSpPr txBox="1"/>
          <p:nvPr/>
        </p:nvSpPr>
        <p:spPr>
          <a:xfrm>
            <a:off x="1345081" y="5820788"/>
            <a:ext cx="52840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Ethnicity</a:t>
            </a:r>
          </a:p>
        </p:txBody>
      </p:sp>
      <p:sp>
        <p:nvSpPr>
          <p:cNvPr id="23" name="Rectangle 22">
            <a:extLst>
              <a:ext uri="{FF2B5EF4-FFF2-40B4-BE49-F238E27FC236}">
                <a16:creationId xmlns:a16="http://schemas.microsoft.com/office/drawing/2014/main" id="{DEC7B325-80C6-FB9A-0E79-A40ACE70778E}"/>
              </a:ext>
            </a:extLst>
          </p:cNvPr>
          <p:cNvSpPr/>
          <p:nvPr/>
        </p:nvSpPr>
        <p:spPr>
          <a:xfrm>
            <a:off x="305262" y="7540685"/>
            <a:ext cx="6238253" cy="211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5" name="TextBox 24">
            <a:extLst>
              <a:ext uri="{FF2B5EF4-FFF2-40B4-BE49-F238E27FC236}">
                <a16:creationId xmlns:a16="http://schemas.microsoft.com/office/drawing/2014/main" id="{5F54BF59-20E4-5956-7937-BA90E4542974}"/>
              </a:ext>
            </a:extLst>
          </p:cNvPr>
          <p:cNvSpPr txBox="1"/>
          <p:nvPr/>
        </p:nvSpPr>
        <p:spPr>
          <a:xfrm>
            <a:off x="1254774" y="7595934"/>
            <a:ext cx="4781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Long-term Condition</a:t>
            </a:r>
            <a:r>
              <a:rPr lang="en-GB" sz="1400" dirty="0">
                <a:solidFill>
                  <a:srgbClr val="D83C8E"/>
                </a:solidFill>
                <a:latin typeface="Poppins Light"/>
              </a:rPr>
              <a:t>s and Disabilities </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pic>
        <p:nvPicPr>
          <p:cNvPr id="5" name="Picture 4" descr="Icon&#10;&#10;Description automatically generated">
            <a:extLst>
              <a:ext uri="{FF2B5EF4-FFF2-40B4-BE49-F238E27FC236}">
                <a16:creationId xmlns:a16="http://schemas.microsoft.com/office/drawing/2014/main" id="{0D02F6A2-3C4C-218A-0F2E-3645C8AEE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74" y="8053792"/>
            <a:ext cx="911000" cy="925433"/>
          </a:xfrm>
          <a:prstGeom prst="rect">
            <a:avLst/>
          </a:prstGeom>
        </p:spPr>
      </p:pic>
      <p:pic>
        <p:nvPicPr>
          <p:cNvPr id="6" name="Picture 5" descr="Icon&#10;&#10;Description automatically generated">
            <a:extLst>
              <a:ext uri="{FF2B5EF4-FFF2-40B4-BE49-F238E27FC236}">
                <a16:creationId xmlns:a16="http://schemas.microsoft.com/office/drawing/2014/main" id="{CE2ABB11-7324-7B8C-15AD-4281DE3020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933" y="2649000"/>
            <a:ext cx="936020" cy="936020"/>
          </a:xfrm>
          <a:prstGeom prst="rect">
            <a:avLst/>
          </a:prstGeom>
        </p:spPr>
      </p:pic>
      <p:pic>
        <p:nvPicPr>
          <p:cNvPr id="7" name="Picture 6" descr="Icon&#10;&#10;Description automatically generated">
            <a:extLst>
              <a:ext uri="{FF2B5EF4-FFF2-40B4-BE49-F238E27FC236}">
                <a16:creationId xmlns:a16="http://schemas.microsoft.com/office/drawing/2014/main" id="{682B82AB-64CF-D64D-C039-7DD4D25097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731" y="4377889"/>
            <a:ext cx="880946" cy="864096"/>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BAB84771-36CA-5B3C-3B00-06B3545099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552" y="6175469"/>
            <a:ext cx="975254" cy="956601"/>
          </a:xfrm>
          <a:prstGeom prst="rect">
            <a:avLst/>
          </a:prstGeom>
        </p:spPr>
      </p:pic>
      <p:sp>
        <p:nvSpPr>
          <p:cNvPr id="9" name="Slide Number Placeholder 4">
            <a:extLst>
              <a:ext uri="{FF2B5EF4-FFF2-40B4-BE49-F238E27FC236}">
                <a16:creationId xmlns:a16="http://schemas.microsoft.com/office/drawing/2014/main" id="{EB88A4BF-9157-7A34-B442-498F1896ACC2}"/>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22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TextBox 1">
            <a:extLst>
              <a:ext uri="{FF2B5EF4-FFF2-40B4-BE49-F238E27FC236}">
                <a16:creationId xmlns:a16="http://schemas.microsoft.com/office/drawing/2014/main" id="{F7C58DE9-C200-ED52-E1A3-72889D13DBEB}"/>
              </a:ext>
            </a:extLst>
          </p:cNvPr>
          <p:cNvSpPr txBox="1"/>
          <p:nvPr/>
        </p:nvSpPr>
        <p:spPr>
          <a:xfrm>
            <a:off x="1219452" y="4444780"/>
            <a:ext cx="4932299" cy="897169"/>
          </a:xfrm>
          <a:prstGeom prst="rect">
            <a:avLst/>
          </a:prstGeom>
          <a:noFill/>
        </p:spPr>
        <p:txBody>
          <a:bodyPr wrap="square" rtlCol="0">
            <a:spAutoFit/>
          </a:bodyPr>
          <a:lstStyle/>
          <a:p>
            <a:pPr>
              <a:lnSpc>
                <a:spcPct val="150000"/>
              </a:lnSpc>
            </a:pPr>
            <a:r>
              <a:rPr lang="en-US" sz="1200" dirty="0"/>
              <a:t>Adults aged 35-44 reported the highest percentage of positive experiences at 33.3%, while those aged 75-84 years reported the highest percentage of negative experiences at 33.3%</a:t>
            </a:r>
            <a:endParaRPr lang="en-GB" sz="1200" dirty="0"/>
          </a:p>
        </p:txBody>
      </p:sp>
      <p:sp>
        <p:nvSpPr>
          <p:cNvPr id="10" name="TextBox 9">
            <a:extLst>
              <a:ext uri="{FF2B5EF4-FFF2-40B4-BE49-F238E27FC236}">
                <a16:creationId xmlns:a16="http://schemas.microsoft.com/office/drawing/2014/main" id="{4AE6EE5A-047B-2CDF-E00C-861208A524E2}"/>
              </a:ext>
            </a:extLst>
          </p:cNvPr>
          <p:cNvSpPr txBox="1"/>
          <p:nvPr/>
        </p:nvSpPr>
        <p:spPr>
          <a:xfrm>
            <a:off x="1196752" y="2832711"/>
            <a:ext cx="5040746" cy="620170"/>
          </a:xfrm>
          <a:prstGeom prst="rect">
            <a:avLst/>
          </a:prstGeom>
          <a:noFill/>
        </p:spPr>
        <p:txBody>
          <a:bodyPr wrap="square" rtlCol="0">
            <a:spAutoFit/>
          </a:bodyPr>
          <a:lstStyle/>
          <a:p>
            <a:pPr>
              <a:lnSpc>
                <a:spcPct val="150000"/>
              </a:lnSpc>
            </a:pPr>
            <a:r>
              <a:rPr lang="en-US" sz="1200" dirty="0"/>
              <a:t>Women reported a slightly higher percentage of positive responses (66.7%) compared to men (31.4%).</a:t>
            </a:r>
            <a:endParaRPr lang="en-GB" sz="1200" dirty="0"/>
          </a:p>
        </p:txBody>
      </p:sp>
      <p:sp>
        <p:nvSpPr>
          <p:cNvPr id="12" name="TextBox 11">
            <a:extLst>
              <a:ext uri="{FF2B5EF4-FFF2-40B4-BE49-F238E27FC236}">
                <a16:creationId xmlns:a16="http://schemas.microsoft.com/office/drawing/2014/main" id="{064D313C-B958-0C3C-213F-25D72B4FFCF2}"/>
              </a:ext>
            </a:extLst>
          </p:cNvPr>
          <p:cNvSpPr txBox="1"/>
          <p:nvPr/>
        </p:nvSpPr>
        <p:spPr>
          <a:xfrm>
            <a:off x="1380240" y="6075721"/>
            <a:ext cx="5095208" cy="1174168"/>
          </a:xfrm>
          <a:prstGeom prst="rect">
            <a:avLst/>
          </a:prstGeom>
          <a:noFill/>
        </p:spPr>
        <p:txBody>
          <a:bodyPr wrap="square" rtlCol="0">
            <a:spAutoFit/>
          </a:bodyPr>
          <a:lstStyle/>
          <a:p>
            <a:pPr>
              <a:lnSpc>
                <a:spcPct val="150000"/>
              </a:lnSpc>
            </a:pPr>
            <a:r>
              <a:rPr lang="en-US" sz="1200" dirty="0"/>
              <a:t>Patients who identified as White English/Welsh/Scottish/Northern Irish/British reported the highest positive experiences (31.4%), while those from the Asian/Asian British-Indian reported the most negative experiences (50.0%).</a:t>
            </a:r>
            <a:endParaRPr lang="en-US" sz="1200" dirty="0">
              <a:solidFill>
                <a:srgbClr val="FF0000"/>
              </a:solidFill>
            </a:endParaRPr>
          </a:p>
        </p:txBody>
      </p:sp>
      <p:sp>
        <p:nvSpPr>
          <p:cNvPr id="13" name="TextBox 12">
            <a:extLst>
              <a:ext uri="{FF2B5EF4-FFF2-40B4-BE49-F238E27FC236}">
                <a16:creationId xmlns:a16="http://schemas.microsoft.com/office/drawing/2014/main" id="{DF105B25-65AB-3A30-83EA-41BB9813B221}"/>
              </a:ext>
            </a:extLst>
          </p:cNvPr>
          <p:cNvSpPr txBox="1"/>
          <p:nvPr/>
        </p:nvSpPr>
        <p:spPr>
          <a:xfrm>
            <a:off x="1269206" y="7840847"/>
            <a:ext cx="5071491" cy="1591846"/>
          </a:xfrm>
          <a:prstGeom prst="rect">
            <a:avLst/>
          </a:prstGeom>
          <a:noFill/>
        </p:spPr>
        <p:txBody>
          <a:bodyPr wrap="square" rtlCol="0">
            <a:spAutoFit/>
          </a:bodyPr>
          <a:lstStyle/>
          <a:p>
            <a:pPr>
              <a:lnSpc>
                <a:spcPct val="150000"/>
              </a:lnSpc>
            </a:pPr>
            <a:r>
              <a:rPr lang="en-US" sz="1100" dirty="0"/>
              <a:t>Patients who answered 'Yes' to having a long-term condition reported a neutral experience (27.5%), while those who answered 'No' reported more positive experiences (66.7%). </a:t>
            </a:r>
            <a:endParaRPr lang="en-US" sz="1100" dirty="0">
              <a:solidFill>
                <a:srgbClr val="FF0000"/>
              </a:solidFill>
            </a:endParaRPr>
          </a:p>
          <a:p>
            <a:pPr>
              <a:lnSpc>
                <a:spcPct val="150000"/>
              </a:lnSpc>
            </a:pPr>
            <a:r>
              <a:rPr lang="en-US" sz="1100" dirty="0"/>
              <a:t>A similar pattern was seen among patients with disabilities, with those answering 'Yes' reporting  percentage of negative experiences (28.6%) compared to those without a disability.</a:t>
            </a:r>
          </a:p>
        </p:txBody>
      </p:sp>
    </p:spTree>
    <p:extLst>
      <p:ext uri="{BB962C8B-B14F-4D97-AF65-F5344CB8AC3E}">
        <p14:creationId xmlns:p14="http://schemas.microsoft.com/office/powerpoint/2010/main" val="169130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Placeholder 7">
            <a:extLst>
              <a:ext uri="{FF2B5EF4-FFF2-40B4-BE49-F238E27FC236}">
                <a16:creationId xmlns:a16="http://schemas.microsoft.com/office/drawing/2014/main" id="{76C9C2F8-A451-3699-1C4A-1DCCD8671469}"/>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072" r="14072"/>
          <a:stretch>
            <a:fillRect/>
          </a:stretch>
        </p:blipFill>
        <p:spPr>
          <a:xfrm>
            <a:off x="0" y="3549650"/>
            <a:ext cx="6858000" cy="6361113"/>
          </a:xfrm>
        </p:spPr>
      </p:pic>
      <p:pic>
        <p:nvPicPr>
          <p:cNvPr id="74755" name="Picture 6" descr="P8 Background shape.png">
            <a:extLst>
              <a:ext uri="{FF2B5EF4-FFF2-40B4-BE49-F238E27FC236}">
                <a16:creationId xmlns:a16="http://schemas.microsoft.com/office/drawing/2014/main" id="{FB33D363-4E0D-4102-094F-A296DBECA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314"/>
          <a:stretch>
            <a:fillRect/>
          </a:stretch>
        </p:blipFill>
        <p:spPr bwMode="auto">
          <a:xfrm>
            <a:off x="0" y="0"/>
            <a:ext cx="68580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1C256C39-C7B8-89D9-509F-8A69EDE42944}"/>
              </a:ext>
            </a:extLst>
          </p:cNvPr>
          <p:cNvSpPr>
            <a:spLocks noGrp="1"/>
          </p:cNvSpPr>
          <p:nvPr>
            <p:ph type="body" sz="quarter" idx="15"/>
          </p:nvPr>
        </p:nvSpPr>
        <p:spPr>
          <a:xfrm>
            <a:off x="427038" y="1012825"/>
            <a:ext cx="6072187" cy="928688"/>
          </a:xfrm>
        </p:spPr>
        <p:txBody>
          <a:bodyPr spcCol="360000" rtlCol="0">
            <a:noAutofit/>
          </a:bodyPr>
          <a:lstStyle/>
          <a:p>
            <a:pPr eaLnBrk="1" fontAlgn="auto" hangingPunct="1">
              <a:spcBef>
                <a:spcPts val="0"/>
              </a:spcBef>
              <a:defRPr/>
            </a:pPr>
            <a:r>
              <a:rPr lang="en-GB" dirty="0"/>
              <a:t>Experiences of Dental Services</a:t>
            </a:r>
          </a:p>
          <a:p>
            <a:pPr eaLnBrk="1" fontAlgn="auto" hangingPunct="1">
              <a:spcBef>
                <a:spcPts val="0"/>
              </a:spcBef>
              <a:defRPr/>
            </a:pPr>
            <a:endParaRPr lang="en-GB" dirty="0"/>
          </a:p>
        </p:txBody>
      </p:sp>
      <p:cxnSp>
        <p:nvCxnSpPr>
          <p:cNvPr id="9" name="Straight Connector 8">
            <a:extLst>
              <a:ext uri="{FF2B5EF4-FFF2-40B4-BE49-F238E27FC236}">
                <a16:creationId xmlns:a16="http://schemas.microsoft.com/office/drawing/2014/main" id="{A0A7F110-B9D0-2942-06CE-7E2C94AD96D2}"/>
              </a:ext>
            </a:extLst>
          </p:cNvPr>
          <p:cNvCxnSpPr/>
          <p:nvPr/>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4758" name="Slide Number Placeholder 4">
            <a:extLst>
              <a:ext uri="{FF2B5EF4-FFF2-40B4-BE49-F238E27FC236}">
                <a16:creationId xmlns:a16="http://schemas.microsoft.com/office/drawing/2014/main" id="{F8CB48A1-61D8-1F4A-FE16-52ACE1CEBAB8}"/>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89AB5686-527A-42DE-BBDB-C45B619A995B}" type="slidenum">
              <a:rPr lang="en-GB" altLang="en-US" sz="2200" b="1">
                <a:solidFill>
                  <a:schemeClr val="bg1"/>
                </a:solidFill>
              </a:rPr>
              <a:pPr algn="r" eaLnBrk="1" hangingPunct="1">
                <a:lnSpc>
                  <a:spcPct val="100000"/>
                </a:lnSpc>
                <a:spcAft>
                  <a:spcPct val="0"/>
                </a:spcAft>
                <a:buFontTx/>
                <a:buNone/>
              </a:pPr>
              <a:t>29</a:t>
            </a:fld>
            <a:endParaRPr lang="en-GB" altLang="en-US" sz="22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FFEB019-7200-E72F-9873-077665ABEF62}"/>
              </a:ext>
            </a:extLst>
          </p:cNvPr>
          <p:cNvSpPr>
            <a:spLocks noGrp="1"/>
          </p:cNvSpPr>
          <p:nvPr>
            <p:ph idx="25"/>
          </p:nvPr>
        </p:nvSpPr>
        <p:spPr>
          <a:xfrm>
            <a:off x="764705" y="6997703"/>
            <a:ext cx="2434500" cy="792000"/>
          </a:xfrm>
        </p:spPr>
        <p:txBody>
          <a:bodyPr/>
          <a:lstStyle/>
          <a:p>
            <a:r>
              <a:rPr lang="en-GB" sz="1200" dirty="0">
                <a:solidFill>
                  <a:schemeClr val="tx1"/>
                </a:solidFill>
              </a:rPr>
              <a:t>Providing promotional materials and surveys in </a:t>
            </a:r>
            <a:r>
              <a:rPr lang="en-GB" sz="1200" dirty="0">
                <a:solidFill>
                  <a:srgbClr val="D83C8E"/>
                </a:solidFill>
              </a:rPr>
              <a:t>accessible formats </a:t>
            </a:r>
          </a:p>
        </p:txBody>
      </p:sp>
      <p:sp>
        <p:nvSpPr>
          <p:cNvPr id="6" name="Content Placeholder 5">
            <a:extLst>
              <a:ext uri="{FF2B5EF4-FFF2-40B4-BE49-F238E27FC236}">
                <a16:creationId xmlns:a16="http://schemas.microsoft.com/office/drawing/2014/main" id="{2B4157C3-5872-2A6A-B0B3-BD4A4976106D}"/>
              </a:ext>
            </a:extLst>
          </p:cNvPr>
          <p:cNvSpPr>
            <a:spLocks noGrp="1"/>
          </p:cNvSpPr>
          <p:nvPr>
            <p:ph idx="26"/>
          </p:nvPr>
        </p:nvSpPr>
        <p:spPr>
          <a:xfrm>
            <a:off x="3658796" y="6847060"/>
            <a:ext cx="2432782" cy="792000"/>
          </a:xfrm>
        </p:spPr>
        <p:txBody>
          <a:bodyPr/>
          <a:lstStyle/>
          <a:p>
            <a:r>
              <a:rPr lang="en-GB" sz="1200" dirty="0">
                <a:solidFill>
                  <a:srgbClr val="D83C8E"/>
                </a:solidFill>
              </a:rPr>
              <a:t>Training volunteers </a:t>
            </a:r>
            <a:r>
              <a:rPr lang="en-GB" sz="1200" dirty="0">
                <a:solidFill>
                  <a:schemeClr val="tx1"/>
                </a:solidFill>
              </a:rPr>
              <a:t>to support engagement across the borough, allowing us to reach a wider range of people and communities</a:t>
            </a:r>
          </a:p>
        </p:txBody>
      </p:sp>
      <p:sp>
        <p:nvSpPr>
          <p:cNvPr id="10" name="Title 12">
            <a:extLst>
              <a:ext uri="{FF2B5EF4-FFF2-40B4-BE49-F238E27FC236}">
                <a16:creationId xmlns:a16="http://schemas.microsoft.com/office/drawing/2014/main" id="{C1A8F0D6-01B0-FA2F-F30D-D860EFB3E3BD}"/>
              </a:ext>
            </a:extLst>
          </p:cNvPr>
          <p:cNvSpPr txBox="1">
            <a:spLocks/>
          </p:cNvSpPr>
          <p:nvPr/>
        </p:nvSpPr>
        <p:spPr>
          <a:xfrm>
            <a:off x="363974" y="611477"/>
            <a:ext cx="5976000" cy="432000"/>
          </a:xfrm>
          <a:prstGeom prst="rect">
            <a:avLst/>
          </a:prstGeom>
        </p:spPr>
        <p:txBody>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ts val="52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D83C8E"/>
                </a:solidFill>
                <a:effectLst/>
                <a:uLnTx/>
                <a:uFillTx/>
                <a:latin typeface="Poppins"/>
                <a:ea typeface="+mj-ea"/>
                <a:cs typeface="+mj-cs"/>
              </a:rPr>
              <a:t>Introduction</a:t>
            </a:r>
          </a:p>
        </p:txBody>
      </p:sp>
      <p:sp>
        <p:nvSpPr>
          <p:cNvPr id="11" name="Content Placeholder 3">
            <a:extLst>
              <a:ext uri="{FF2B5EF4-FFF2-40B4-BE49-F238E27FC236}">
                <a16:creationId xmlns:a16="http://schemas.microsoft.com/office/drawing/2014/main" id="{5903AAFA-D7B6-D9E2-952A-72ACD2B2796E}"/>
              </a:ext>
            </a:extLst>
          </p:cNvPr>
          <p:cNvSpPr txBox="1">
            <a:spLocks/>
          </p:cNvSpPr>
          <p:nvPr/>
        </p:nvSpPr>
        <p:spPr>
          <a:xfrm>
            <a:off x="363974" y="1319905"/>
            <a:ext cx="6337424" cy="509275"/>
          </a:xfrm>
          <a:prstGeom prst="rect">
            <a:avLst/>
          </a:prstGeom>
        </p:spPr>
        <p:txBody>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900"/>
              </a:spcAft>
              <a:buClrTx/>
              <a:buSzTx/>
              <a:buFont typeface="Arial" pitchFamily="34" charset="0"/>
              <a:buNone/>
              <a:tabLst/>
              <a:defRPr/>
            </a:pPr>
            <a:r>
              <a:rPr kumimoji="0" lang="en-GB" sz="1600" b="1" i="0" u="none" strike="noStrike" kern="1200" cap="none" spc="0" normalizeH="0" baseline="0" noProof="0" dirty="0">
                <a:ln>
                  <a:noFill/>
                </a:ln>
                <a:solidFill>
                  <a:srgbClr val="004C6B"/>
                </a:solidFill>
                <a:effectLst/>
                <a:uLnTx/>
                <a:uFillTx/>
                <a:latin typeface="Poppins Light"/>
                <a:ea typeface="+mn-ea"/>
                <a:cs typeface="+mn-cs"/>
              </a:rPr>
              <a:t>Patient Experience Programme </a:t>
            </a:r>
          </a:p>
          <a:p>
            <a:pPr marL="0" marR="0" lvl="1" indent="0" algn="l" defTabSz="914400" rtl="0" eaLnBrk="1" fontAlgn="auto" latinLnBrk="0" hangingPunct="1">
              <a:lnSpc>
                <a:spcPts val="14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Healthwatch </a:t>
            </a:r>
            <a:r>
              <a:rPr kumimoji="0" lang="en-GB" sz="1200" b="0" i="0" u="none" strike="noStrike" kern="1200" cap="none" spc="0" normalizeH="0" baseline="0" noProof="0" dirty="0">
                <a:ln>
                  <a:noFill/>
                </a:ln>
                <a:solidFill>
                  <a:srgbClr val="D83C8E"/>
                </a:solidFill>
                <a:effectLst/>
                <a:uLnTx/>
                <a:uFillTx/>
                <a:latin typeface="Poppins Light"/>
                <a:ea typeface="+mn-ea"/>
                <a:cs typeface="+mn-cs"/>
              </a:rPr>
              <a:t>Hounslow </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is your local health and social care champion. Through our Patient Experience Programme (PEP), we hear the experiences of residents and people who have used health and care services in our borough. </a:t>
            </a:r>
          </a:p>
          <a:p>
            <a:pPr marL="0" marR="0" lvl="1" indent="0" algn="l" defTabSz="914400" rtl="0" eaLnBrk="1" fontAlgn="auto" latinLnBrk="0" hangingPunct="1">
              <a:lnSpc>
                <a:spcPts val="14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1" indent="0" algn="l" defTabSz="914400" rtl="0" eaLnBrk="1" fontAlgn="auto" latinLnBrk="0" hangingPunct="1">
              <a:lnSpc>
                <a:spcPts val="14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They tell us what is working well and what could improve, allowing us to share local issues with decision makers who have the power to make changes. </a:t>
            </a:r>
          </a:p>
          <a:p>
            <a:pPr marL="0" marR="0" lvl="1" indent="0" algn="l" defTabSz="914400" rtl="0" eaLnBrk="1" fontAlgn="auto" latinLnBrk="0" hangingPunct="1">
              <a:lnSpc>
                <a:spcPts val="14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1" indent="0" algn="l" defTabSz="914400" rtl="0" eaLnBrk="1" fontAlgn="auto" latinLnBrk="0" hangingPunct="1">
              <a:lnSpc>
                <a:spcPts val="14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Every three months we produce this report to raise awareness about patient experience and share recommendations on how services could be improved.</a:t>
            </a:r>
          </a:p>
          <a:p>
            <a:pPr marL="0" marR="0" lvl="0" indent="0" algn="l" defTabSz="914400" rtl="0" eaLnBrk="1" fontAlgn="auto" latinLnBrk="0" hangingPunct="1">
              <a:lnSpc>
                <a:spcPts val="1700"/>
              </a:lnSpc>
              <a:spcBef>
                <a:spcPts val="0"/>
              </a:spcBef>
              <a:spcAft>
                <a:spcPts val="900"/>
              </a:spcAft>
              <a:buClrTx/>
              <a:buSzTx/>
              <a:buFont typeface="Arial" pitchFamily="34" charset="0"/>
              <a:buNone/>
              <a:tabLst/>
              <a:defRPr/>
            </a:pPr>
            <a:endParaRPr kumimoji="0" lang="en-GB" sz="1300" b="0" i="0" u="none" strike="noStrike" kern="1200" cap="none" spc="0" normalizeH="0" baseline="0" noProof="0" dirty="0">
              <a:ln>
                <a:noFill/>
              </a:ln>
              <a:solidFill>
                <a:srgbClr val="F9B93E">
                  <a:lumMod val="75000"/>
                </a:srgbClr>
              </a:solidFill>
              <a:effectLst/>
              <a:uLnTx/>
              <a:uFillTx/>
              <a:latin typeface="Poppins Light"/>
              <a:ea typeface="+mn-ea"/>
              <a:cs typeface="+mn-cs"/>
            </a:endParaRPr>
          </a:p>
        </p:txBody>
      </p:sp>
      <p:cxnSp>
        <p:nvCxnSpPr>
          <p:cNvPr id="12" name="Straight Connector 11">
            <a:extLst>
              <a:ext uri="{FF2B5EF4-FFF2-40B4-BE49-F238E27FC236}">
                <a16:creationId xmlns:a16="http://schemas.microsoft.com/office/drawing/2014/main" id="{48A74FDD-F29A-4280-4534-5DAB53B9E90C}"/>
              </a:ext>
            </a:extLst>
          </p:cNvPr>
          <p:cNvCxnSpPr>
            <a:cxnSpLocks/>
          </p:cNvCxnSpPr>
          <p:nvPr/>
        </p:nvCxnSpPr>
        <p:spPr>
          <a:xfrm>
            <a:off x="462900" y="3584848"/>
            <a:ext cx="5994652"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2FC5699-2480-DE6A-E2F4-D401B0379BBE}"/>
              </a:ext>
            </a:extLst>
          </p:cNvPr>
          <p:cNvSpPr txBox="1"/>
          <p:nvPr/>
        </p:nvSpPr>
        <p:spPr>
          <a:xfrm>
            <a:off x="390892" y="3627944"/>
            <a:ext cx="56166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C6B"/>
                </a:solidFill>
                <a:effectLst/>
                <a:uLnTx/>
                <a:uFillTx/>
                <a:latin typeface="Poppins Light"/>
                <a:ea typeface="+mn-ea"/>
                <a:cs typeface="+mn-cs"/>
              </a:rPr>
              <a:t>Methodology</a:t>
            </a:r>
          </a:p>
        </p:txBody>
      </p:sp>
      <p:sp>
        <p:nvSpPr>
          <p:cNvPr id="17" name="Content Placeholder 19">
            <a:extLst>
              <a:ext uri="{FF2B5EF4-FFF2-40B4-BE49-F238E27FC236}">
                <a16:creationId xmlns:a16="http://schemas.microsoft.com/office/drawing/2014/main" id="{0E0C6496-8684-9F0F-63BE-49D0710392F6}"/>
              </a:ext>
            </a:extLst>
          </p:cNvPr>
          <p:cNvSpPr>
            <a:spLocks noGrp="1"/>
          </p:cNvSpPr>
          <p:nvPr>
            <p:ph idx="23"/>
          </p:nvPr>
        </p:nvSpPr>
        <p:spPr>
          <a:xfrm>
            <a:off x="764704" y="4953202"/>
            <a:ext cx="2447925" cy="792163"/>
          </a:xfrm>
        </p:spPr>
        <p:txBody>
          <a:bodyPr/>
          <a:lstStyle/>
          <a:p>
            <a:pPr>
              <a:lnSpc>
                <a:spcPts val="1300"/>
              </a:lnSpc>
            </a:pPr>
            <a:endParaRPr lang="en-GB" sz="1200" spc="-40" dirty="0"/>
          </a:p>
          <a:p>
            <a:pPr lvl="1">
              <a:lnSpc>
                <a:spcPts val="1400"/>
              </a:lnSpc>
            </a:pPr>
            <a:r>
              <a:rPr lang="en-GB" sz="1200" b="0" dirty="0">
                <a:solidFill>
                  <a:schemeClr val="tx1"/>
                </a:solidFill>
              </a:rPr>
              <a:t>Carrying out engagement at </a:t>
            </a:r>
            <a:r>
              <a:rPr lang="en-GB" sz="1200" b="0" dirty="0">
                <a:solidFill>
                  <a:srgbClr val="D83C8E"/>
                </a:solidFill>
              </a:rPr>
              <a:t>local community hotspots </a:t>
            </a:r>
            <a:r>
              <a:rPr lang="en-GB" sz="1200" b="0" dirty="0">
                <a:solidFill>
                  <a:schemeClr val="tx1"/>
                </a:solidFill>
              </a:rPr>
              <a:t>such as GPs, hospitals and libraries</a:t>
            </a:r>
          </a:p>
        </p:txBody>
      </p:sp>
      <p:sp>
        <p:nvSpPr>
          <p:cNvPr id="24" name="TextBox 23">
            <a:extLst>
              <a:ext uri="{FF2B5EF4-FFF2-40B4-BE49-F238E27FC236}">
                <a16:creationId xmlns:a16="http://schemas.microsoft.com/office/drawing/2014/main" id="{A647413B-E3FF-B1C3-1479-73CA0DDAE6EB}"/>
              </a:ext>
            </a:extLst>
          </p:cNvPr>
          <p:cNvSpPr txBox="1"/>
          <p:nvPr/>
        </p:nvSpPr>
        <p:spPr>
          <a:xfrm>
            <a:off x="530692" y="7833320"/>
            <a:ext cx="5994652" cy="19389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Being independent helps people to trust our organisation and give honest feedback, which they might not always share with local services.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panose="00000400000000000000"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D83C8E"/>
                </a:solidFill>
                <a:effectLst/>
                <a:uLnTx/>
                <a:uFillTx/>
                <a:latin typeface="Poppins Light" panose="00000400000000000000" pitchFamily="2" charset="0"/>
                <a:ea typeface="+mn-ea"/>
                <a:cs typeface="+mn-cs"/>
              </a:rPr>
              <a:t>Between </a:t>
            </a:r>
            <a:r>
              <a:rPr lang="en-GB" sz="1200" dirty="0">
                <a:solidFill>
                  <a:srgbClr val="D83C8E"/>
                </a:solidFill>
              </a:rPr>
              <a:t>October </a:t>
            </a:r>
            <a:r>
              <a:rPr kumimoji="0" lang="en-GB" sz="1200" b="0" i="0" u="none" strike="noStrike" kern="1200" cap="none" spc="0" normalizeH="0" baseline="0" noProof="0" dirty="0">
                <a:ln>
                  <a:noFill/>
                </a:ln>
                <a:solidFill>
                  <a:srgbClr val="D83C8E"/>
                </a:solidFill>
                <a:effectLst/>
                <a:uLnTx/>
                <a:uFillTx/>
                <a:latin typeface="Poppins Light" panose="00000400000000000000" pitchFamily="2" charset="0"/>
                <a:ea typeface="+mn-ea"/>
                <a:cs typeface="+mn-cs"/>
              </a:rPr>
              <a:t>and </a:t>
            </a:r>
            <a:r>
              <a:rPr lang="en-GB" sz="1200" dirty="0">
                <a:solidFill>
                  <a:srgbClr val="D83C8E"/>
                </a:solidFill>
              </a:rPr>
              <a:t>December </a:t>
            </a:r>
            <a:r>
              <a:rPr kumimoji="0" lang="en-GB" sz="1200" b="0" i="0" u="none" strike="noStrike" kern="1200" cap="none" spc="0" normalizeH="0" baseline="0" noProof="0" dirty="0">
                <a:ln>
                  <a:noFill/>
                </a:ln>
                <a:solidFill>
                  <a:srgbClr val="D83C8E"/>
                </a:solidFill>
                <a:effectLst/>
                <a:uLnTx/>
                <a:uFillTx/>
                <a:latin typeface="Poppins Light" panose="00000400000000000000" pitchFamily="2" charset="0"/>
                <a:ea typeface="+mn-ea"/>
                <a:cs typeface="+mn-cs"/>
              </a:rPr>
              <a:t>2025, we continued to develop our PEP by: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D83C8E"/>
              </a:solidFill>
              <a:effectLst/>
              <a:uLnTx/>
              <a:uFillTx/>
              <a:latin typeface="Poppins Light" panose="00000400000000000000" pitchFamily="2"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dirty="0"/>
              <a:t>Gathering feedback from community spaces to understand specific barriers related to health and adult social care services.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dirty="0"/>
              <a:t>Outlining emerging themes on accessing health and social care services.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pic>
        <p:nvPicPr>
          <p:cNvPr id="7" name="Picture 6" descr="Icon&#10;&#10;Description automatically generated">
            <a:extLst>
              <a:ext uri="{FF2B5EF4-FFF2-40B4-BE49-F238E27FC236}">
                <a16:creationId xmlns:a16="http://schemas.microsoft.com/office/drawing/2014/main" id="{6DD42D84-08F1-80A8-783A-0677FEBA18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1088" y="4016896"/>
            <a:ext cx="1053983" cy="105398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A0EEEA1A-197D-A38F-D439-3BF8A2045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288" y="5889104"/>
            <a:ext cx="1145657" cy="1145657"/>
          </a:xfrm>
          <a:prstGeom prst="rect">
            <a:avLst/>
          </a:prstGeom>
        </p:spPr>
      </p:pic>
      <p:pic>
        <p:nvPicPr>
          <p:cNvPr id="14" name="Picture 13" descr="Icon&#10;&#10;Description automatically generated">
            <a:extLst>
              <a:ext uri="{FF2B5EF4-FFF2-40B4-BE49-F238E27FC236}">
                <a16:creationId xmlns:a16="http://schemas.microsoft.com/office/drawing/2014/main" id="{B2A02E5A-F1DE-E864-7B71-7DAB41446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0766" y="4060694"/>
            <a:ext cx="870699" cy="870699"/>
          </a:xfrm>
          <a:prstGeom prst="rect">
            <a:avLst/>
          </a:prstGeom>
        </p:spPr>
      </p:pic>
      <p:pic>
        <p:nvPicPr>
          <p:cNvPr id="19" name="Picture 18" descr="Icon&#10;&#10;Description automatically generated">
            <a:extLst>
              <a:ext uri="{FF2B5EF4-FFF2-40B4-BE49-F238E27FC236}">
                <a16:creationId xmlns:a16="http://schemas.microsoft.com/office/drawing/2014/main" id="{97D72A27-9720-D21D-9C73-B7CD85E2ED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105" y="5961112"/>
            <a:ext cx="885948" cy="792000"/>
          </a:xfrm>
          <a:prstGeom prst="rect">
            <a:avLst/>
          </a:prstGeom>
        </p:spPr>
      </p:pic>
      <p:sp>
        <p:nvSpPr>
          <p:cNvPr id="3" name="Slide Number Placeholder 4">
            <a:extLst>
              <a:ext uri="{FF2B5EF4-FFF2-40B4-BE49-F238E27FC236}">
                <a16:creationId xmlns:a16="http://schemas.microsoft.com/office/drawing/2014/main" id="{DB8F29FF-1BCF-2886-614F-2DC2664DDEE6}"/>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15" name="Content Placeholder 3">
            <a:extLst>
              <a:ext uri="{FF2B5EF4-FFF2-40B4-BE49-F238E27FC236}">
                <a16:creationId xmlns:a16="http://schemas.microsoft.com/office/drawing/2014/main" id="{8252B1DD-B9B2-2A26-8463-4E1E48B9F32B}"/>
              </a:ext>
            </a:extLst>
          </p:cNvPr>
          <p:cNvSpPr>
            <a:spLocks noGrp="1" noChangeArrowheads="1"/>
          </p:cNvSpPr>
          <p:nvPr>
            <p:ph idx="24"/>
          </p:nvPr>
        </p:nvSpPr>
        <p:spPr>
          <a:xfrm>
            <a:off x="3732213" y="5107747"/>
            <a:ext cx="2447925" cy="792162"/>
          </a:xfrm>
        </p:spPr>
        <p:txBody>
          <a:bodyPr/>
          <a:lstStyle/>
          <a:p>
            <a:pPr lvl="1" eaLnBrk="1" hangingPunct="1">
              <a:lnSpc>
                <a:spcPts val="1400"/>
              </a:lnSpc>
              <a:spcBef>
                <a:spcPct val="0"/>
              </a:spcBef>
            </a:pPr>
            <a:r>
              <a:rPr lang="en-GB" altLang="en-US" sz="1200" b="0" dirty="0">
                <a:solidFill>
                  <a:schemeClr val="tx1"/>
                </a:solidFill>
              </a:rPr>
              <a:t>Encouraging conversations with </a:t>
            </a:r>
            <a:r>
              <a:rPr lang="en-GB" altLang="en-US" sz="1200" b="0" dirty="0"/>
              <a:t>users of health services</a:t>
            </a:r>
          </a:p>
        </p:txBody>
      </p:sp>
    </p:spTree>
    <p:extLst>
      <p:ext uri="{BB962C8B-B14F-4D97-AF65-F5344CB8AC3E}">
        <p14:creationId xmlns:p14="http://schemas.microsoft.com/office/powerpoint/2010/main" val="192531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TextBox 3">
            <a:extLst>
              <a:ext uri="{FF2B5EF4-FFF2-40B4-BE49-F238E27FC236}">
                <a16:creationId xmlns:a16="http://schemas.microsoft.com/office/drawing/2014/main" id="{6DCDB06C-514F-16BF-E324-F22E92FD570A}"/>
              </a:ext>
            </a:extLst>
          </p:cNvPr>
          <p:cNvSpPr txBox="1">
            <a:spLocks noChangeArrowheads="1"/>
          </p:cNvSpPr>
          <p:nvPr/>
        </p:nvSpPr>
        <p:spPr bwMode="auto">
          <a:xfrm>
            <a:off x="323134" y="891196"/>
            <a:ext cx="5772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r>
              <a:rPr lang="en-GB" sz="2400" b="1" dirty="0">
                <a:solidFill>
                  <a:schemeClr val="bg1"/>
                </a:solidFill>
              </a:rPr>
              <a:t>What people told us about Dentists</a:t>
            </a:r>
          </a:p>
        </p:txBody>
      </p:sp>
      <p:sp>
        <p:nvSpPr>
          <p:cNvPr id="5" name="Speech Bubble: Rectangle with Corners Rounded 4">
            <a:extLst>
              <a:ext uri="{FF2B5EF4-FFF2-40B4-BE49-F238E27FC236}">
                <a16:creationId xmlns:a16="http://schemas.microsoft.com/office/drawing/2014/main" id="{E6BE267B-66DE-022E-DEEC-45FEBD5F8BCD}"/>
              </a:ext>
            </a:extLst>
          </p:cNvPr>
          <p:cNvSpPr/>
          <p:nvPr/>
        </p:nvSpPr>
        <p:spPr>
          <a:xfrm>
            <a:off x="427983" y="1862185"/>
            <a:ext cx="3001014" cy="928315"/>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cs typeface="Poppins Light"/>
              </a:rPr>
              <a:t>“They are very flexible and find you good times for appointments.”</a:t>
            </a:r>
            <a:endParaRPr lang="en-GB" sz="1200" dirty="0">
              <a:solidFill>
                <a:schemeClr val="tx1"/>
              </a:solidFill>
              <a:cs typeface="Poppins Light"/>
            </a:endParaRPr>
          </a:p>
        </p:txBody>
      </p:sp>
      <p:sp>
        <p:nvSpPr>
          <p:cNvPr id="6" name="Speech Bubble: Rectangle with Corners Rounded 5">
            <a:extLst>
              <a:ext uri="{FF2B5EF4-FFF2-40B4-BE49-F238E27FC236}">
                <a16:creationId xmlns:a16="http://schemas.microsoft.com/office/drawing/2014/main" id="{998E312B-0FA3-DBC1-B43D-2BC5E24CFE72}"/>
              </a:ext>
            </a:extLst>
          </p:cNvPr>
          <p:cNvSpPr/>
          <p:nvPr/>
        </p:nvSpPr>
        <p:spPr>
          <a:xfrm>
            <a:off x="3656014" y="1852531"/>
            <a:ext cx="2730499" cy="941575"/>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cs typeface="Poppins Light"/>
              </a:rPr>
              <a:t>“Finding an NHS dentist is very hard in my area.”</a:t>
            </a:r>
            <a:endParaRPr lang="en-GB" sz="1200" dirty="0">
              <a:solidFill>
                <a:schemeClr val="tx1"/>
              </a:solidFill>
              <a:cs typeface="Poppins Light"/>
            </a:endParaRPr>
          </a:p>
        </p:txBody>
      </p:sp>
      <p:sp>
        <p:nvSpPr>
          <p:cNvPr id="8" name="Speech Bubble: Rectangle with Corners Rounded 7">
            <a:extLst>
              <a:ext uri="{FF2B5EF4-FFF2-40B4-BE49-F238E27FC236}">
                <a16:creationId xmlns:a16="http://schemas.microsoft.com/office/drawing/2014/main" id="{4E57C838-513A-EA3F-CB59-F991E3EA380D}"/>
              </a:ext>
            </a:extLst>
          </p:cNvPr>
          <p:cNvSpPr/>
          <p:nvPr/>
        </p:nvSpPr>
        <p:spPr>
          <a:xfrm>
            <a:off x="3671346" y="3206733"/>
            <a:ext cx="2715167" cy="995777"/>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rPr>
              <a:t>“It was hard finding the dentist at first who would take NHS patients.”</a:t>
            </a:r>
          </a:p>
        </p:txBody>
      </p:sp>
      <p:sp>
        <p:nvSpPr>
          <p:cNvPr id="9" name="Speech Bubble: Rectangle with Corners Rounded 8">
            <a:extLst>
              <a:ext uri="{FF2B5EF4-FFF2-40B4-BE49-F238E27FC236}">
                <a16:creationId xmlns:a16="http://schemas.microsoft.com/office/drawing/2014/main" id="{581E0A9D-9763-C348-8A84-EECFEE6378AB}"/>
              </a:ext>
            </a:extLst>
          </p:cNvPr>
          <p:cNvSpPr/>
          <p:nvPr/>
        </p:nvSpPr>
        <p:spPr>
          <a:xfrm>
            <a:off x="427983" y="3206734"/>
            <a:ext cx="3001014" cy="99285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cs typeface="Poppins Light"/>
              </a:rPr>
              <a:t>“It is very simple and easy to get an appointment you can walk in and book one as well.“</a:t>
            </a:r>
            <a:endParaRPr lang="en-GB" sz="1200" dirty="0">
              <a:solidFill>
                <a:schemeClr val="tx1"/>
              </a:solidFill>
              <a:cs typeface="Poppins Light"/>
            </a:endParaRPr>
          </a:p>
        </p:txBody>
      </p:sp>
      <p:sp>
        <p:nvSpPr>
          <p:cNvPr id="10" name="Speech Bubble: Rectangle with Corners Rounded 9">
            <a:extLst>
              <a:ext uri="{FF2B5EF4-FFF2-40B4-BE49-F238E27FC236}">
                <a16:creationId xmlns:a16="http://schemas.microsoft.com/office/drawing/2014/main" id="{1645E38B-E0A2-5D2C-A5C5-E64E72B9DF23}"/>
              </a:ext>
            </a:extLst>
          </p:cNvPr>
          <p:cNvSpPr/>
          <p:nvPr/>
        </p:nvSpPr>
        <p:spPr>
          <a:xfrm>
            <a:off x="3502977" y="5213866"/>
            <a:ext cx="2927040" cy="109041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rPr>
              <a:t>“The NHS prices are quite expensive and it's hard to get an exemption.”</a:t>
            </a:r>
            <a:endParaRPr lang="en-GB" sz="1200" dirty="0">
              <a:solidFill>
                <a:schemeClr val="tx1"/>
              </a:solidFill>
            </a:endParaRPr>
          </a:p>
        </p:txBody>
      </p:sp>
      <p:sp>
        <p:nvSpPr>
          <p:cNvPr id="11" name="Speech Bubble: Rectangle with Corners Rounded 10">
            <a:extLst>
              <a:ext uri="{FF2B5EF4-FFF2-40B4-BE49-F238E27FC236}">
                <a16:creationId xmlns:a16="http://schemas.microsoft.com/office/drawing/2014/main" id="{55D6A8FF-679A-331C-9836-38245C68BCBE}"/>
              </a:ext>
            </a:extLst>
          </p:cNvPr>
          <p:cNvSpPr/>
          <p:nvPr/>
        </p:nvSpPr>
        <p:spPr>
          <a:xfrm>
            <a:off x="427983" y="5218274"/>
            <a:ext cx="2841848" cy="109041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cs typeface="Poppins Light"/>
              </a:rPr>
              <a:t>“The staff do take time to explain what they will be doing and before the next appointment.”</a:t>
            </a:r>
            <a:endParaRPr lang="en-GB" sz="1200" dirty="0">
              <a:solidFill>
                <a:schemeClr val="tx1"/>
              </a:solidFill>
              <a:cs typeface="Poppins Light"/>
            </a:endParaRPr>
          </a:p>
        </p:txBody>
      </p:sp>
      <p:sp>
        <p:nvSpPr>
          <p:cNvPr id="80907" name="Slide Number Placeholder 4">
            <a:extLst>
              <a:ext uri="{FF2B5EF4-FFF2-40B4-BE49-F238E27FC236}">
                <a16:creationId xmlns:a16="http://schemas.microsoft.com/office/drawing/2014/main" id="{B827BA47-49EB-22AD-6E82-7FD33F86907E}"/>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1ED08A53-770A-4277-BAA6-C8465BEF13AF}" type="slidenum">
              <a:rPr lang="en-GB" altLang="en-US" sz="2200" b="1">
                <a:solidFill>
                  <a:srgbClr val="FFFFFF"/>
                </a:solidFill>
              </a:rPr>
              <a:pPr algn="r" eaLnBrk="1" hangingPunct="1">
                <a:lnSpc>
                  <a:spcPct val="100000"/>
                </a:lnSpc>
                <a:spcAft>
                  <a:spcPct val="0"/>
                </a:spcAft>
                <a:buFontTx/>
                <a:buNone/>
              </a:pPr>
              <a:t>30</a:t>
            </a:fld>
            <a:endParaRPr lang="en-GB" altLang="en-US" sz="2200" b="1" dirty="0">
              <a:solidFill>
                <a:srgbClr val="FFFFFF"/>
              </a:solidFill>
            </a:endParaRPr>
          </a:p>
        </p:txBody>
      </p:sp>
      <p:sp>
        <p:nvSpPr>
          <p:cNvPr id="13" name="Speech Bubble: Rectangle with Corners Rounded 12">
            <a:extLst>
              <a:ext uri="{FF2B5EF4-FFF2-40B4-BE49-F238E27FC236}">
                <a16:creationId xmlns:a16="http://schemas.microsoft.com/office/drawing/2014/main" id="{38D310BE-E4AC-FECA-5621-05594078AD06}"/>
              </a:ext>
            </a:extLst>
          </p:cNvPr>
          <p:cNvSpPr/>
          <p:nvPr/>
        </p:nvSpPr>
        <p:spPr>
          <a:xfrm>
            <a:off x="375171" y="6707660"/>
            <a:ext cx="3001014" cy="109041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pPr eaLnBrk="1" hangingPunct="1">
              <a:defRPr/>
            </a:pPr>
            <a:r>
              <a:rPr lang="en-US" sz="1200" dirty="0"/>
              <a:t>“The dentist had explained well. And he explained what I need to do to improve my teeth.”</a:t>
            </a:r>
            <a:endParaRPr lang="en-GB" altLang="en-US" sz="1200" dirty="0">
              <a:cs typeface="Poppins Light" panose="00000400000000000000" pitchFamily="2" charset="0"/>
            </a:endParaRPr>
          </a:p>
        </p:txBody>
      </p:sp>
      <p:sp>
        <p:nvSpPr>
          <p:cNvPr id="3" name="TextBox 2">
            <a:extLst>
              <a:ext uri="{FF2B5EF4-FFF2-40B4-BE49-F238E27FC236}">
                <a16:creationId xmlns:a16="http://schemas.microsoft.com/office/drawing/2014/main" id="{897DCCC3-EB43-B9F6-B1EC-347111C5E3BA}"/>
              </a:ext>
            </a:extLst>
          </p:cNvPr>
          <p:cNvSpPr txBox="1"/>
          <p:nvPr/>
        </p:nvSpPr>
        <p:spPr>
          <a:xfrm>
            <a:off x="427983" y="1468649"/>
            <a:ext cx="2948202"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SUPPORT WITH ACCESSIBILITY </a:t>
            </a:r>
          </a:p>
        </p:txBody>
      </p:sp>
      <p:sp>
        <p:nvSpPr>
          <p:cNvPr id="17" name="TextBox 16">
            <a:extLst>
              <a:ext uri="{FF2B5EF4-FFF2-40B4-BE49-F238E27FC236}">
                <a16:creationId xmlns:a16="http://schemas.microsoft.com/office/drawing/2014/main" id="{17482C94-5408-899D-EAE2-7154AEA48B4A}"/>
              </a:ext>
            </a:extLst>
          </p:cNvPr>
          <p:cNvSpPr txBox="1"/>
          <p:nvPr/>
        </p:nvSpPr>
        <p:spPr>
          <a:xfrm>
            <a:off x="427983" y="4856185"/>
            <a:ext cx="2841847"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STAFF ATTITUDES </a:t>
            </a:r>
          </a:p>
        </p:txBody>
      </p:sp>
      <p:sp>
        <p:nvSpPr>
          <p:cNvPr id="19" name="TextBox 18">
            <a:extLst>
              <a:ext uri="{FF2B5EF4-FFF2-40B4-BE49-F238E27FC236}">
                <a16:creationId xmlns:a16="http://schemas.microsoft.com/office/drawing/2014/main" id="{DA473637-7CFB-2124-7958-94E597C938A8}"/>
              </a:ext>
            </a:extLst>
          </p:cNvPr>
          <p:cNvSpPr txBox="1"/>
          <p:nvPr/>
        </p:nvSpPr>
        <p:spPr>
          <a:xfrm>
            <a:off x="3656014" y="1477936"/>
            <a:ext cx="2745146"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ACCESS TO NHS DENTISTS</a:t>
            </a:r>
          </a:p>
        </p:txBody>
      </p:sp>
      <p:sp>
        <p:nvSpPr>
          <p:cNvPr id="20" name="TextBox 19">
            <a:extLst>
              <a:ext uri="{FF2B5EF4-FFF2-40B4-BE49-F238E27FC236}">
                <a16:creationId xmlns:a16="http://schemas.microsoft.com/office/drawing/2014/main" id="{10A86546-68A7-985C-8243-97DC12B08E2E}"/>
              </a:ext>
            </a:extLst>
          </p:cNvPr>
          <p:cNvSpPr txBox="1"/>
          <p:nvPr/>
        </p:nvSpPr>
        <p:spPr>
          <a:xfrm>
            <a:off x="3502977" y="4856184"/>
            <a:ext cx="2927040"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COSTS</a:t>
            </a:r>
          </a:p>
        </p:txBody>
      </p:sp>
      <p:sp>
        <p:nvSpPr>
          <p:cNvPr id="2" name="Speech Bubble: Rectangle with Corners Rounded 1">
            <a:extLst>
              <a:ext uri="{FF2B5EF4-FFF2-40B4-BE49-F238E27FC236}">
                <a16:creationId xmlns:a16="http://schemas.microsoft.com/office/drawing/2014/main" id="{694D4B15-1839-9F83-30CD-4108AE12F163}"/>
              </a:ext>
            </a:extLst>
          </p:cNvPr>
          <p:cNvSpPr/>
          <p:nvPr/>
        </p:nvSpPr>
        <p:spPr>
          <a:xfrm>
            <a:off x="3528234" y="6707661"/>
            <a:ext cx="2927040" cy="1086474"/>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cs typeface="Poppins Light"/>
              </a:rPr>
              <a:t>“Costs are high even if you are working.”</a:t>
            </a:r>
            <a:endParaRPr lang="en-GB" sz="1200" dirty="0">
              <a:solidFill>
                <a:schemeClr val="tx1"/>
              </a:solidFill>
              <a:cs typeface="Poppi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8761" y="807838"/>
            <a:ext cx="5823664" cy="432000"/>
          </a:xfrm>
        </p:spPr>
        <p:txBody>
          <a:bodyPr/>
          <a:lstStyle/>
          <a:p>
            <a:r>
              <a:rPr lang="en-GB" dirty="0"/>
              <a:t>Dental Services</a:t>
            </a:r>
          </a:p>
        </p:txBody>
      </p:sp>
      <p:graphicFrame>
        <p:nvGraphicFramePr>
          <p:cNvPr id="14" name="Table 14">
            <a:extLst>
              <a:ext uri="{FF2B5EF4-FFF2-40B4-BE49-F238E27FC236}">
                <a16:creationId xmlns:a16="http://schemas.microsoft.com/office/drawing/2014/main" id="{10DAFCAD-C392-BA06-0B70-5414B63BF983}"/>
              </a:ext>
            </a:extLst>
          </p:cNvPr>
          <p:cNvGraphicFramePr>
            <a:graphicFrameLocks noGrp="1"/>
          </p:cNvGraphicFramePr>
          <p:nvPr>
            <p:extLst>
              <p:ext uri="{D42A27DB-BD31-4B8C-83A1-F6EECF244321}">
                <p14:modId xmlns:p14="http://schemas.microsoft.com/office/powerpoint/2010/main" val="3500883309"/>
              </p:ext>
            </p:extLst>
          </p:nvPr>
        </p:nvGraphicFramePr>
        <p:xfrm>
          <a:off x="398761" y="1299669"/>
          <a:ext cx="6049666" cy="1478280"/>
        </p:xfrm>
        <a:graphic>
          <a:graphicData uri="http://schemas.openxmlformats.org/drawingml/2006/table">
            <a:tbl>
              <a:tblPr firstRow="1" bandRow="1">
                <a:tableStyleId>{5C22544A-7EE6-4342-B048-85BDC9FD1C3A}</a:tableStyleId>
              </a:tblPr>
              <a:tblGrid>
                <a:gridCol w="3024833">
                  <a:extLst>
                    <a:ext uri="{9D8B030D-6E8A-4147-A177-3AD203B41FA5}">
                      <a16:colId xmlns:a16="http://schemas.microsoft.com/office/drawing/2014/main" val="115435326"/>
                    </a:ext>
                  </a:extLst>
                </a:gridCol>
                <a:gridCol w="3024833">
                  <a:extLst>
                    <a:ext uri="{9D8B030D-6E8A-4147-A177-3AD203B41FA5}">
                      <a16:colId xmlns:a16="http://schemas.microsoft.com/office/drawing/2014/main" val="1618553360"/>
                    </a:ext>
                  </a:extLst>
                </a:gridCol>
              </a:tblGrid>
              <a:tr h="290433">
                <a:tc>
                  <a:txBody>
                    <a:bodyPr/>
                    <a:lstStyle/>
                    <a:p>
                      <a:r>
                        <a:rPr lang="en-GB" dirty="0"/>
                        <a:t>No. of reviews</a:t>
                      </a:r>
                    </a:p>
                  </a:txBody>
                  <a:tcPr/>
                </a:tc>
                <a:tc>
                  <a:txBody>
                    <a:bodyPr/>
                    <a:lstStyle/>
                    <a:p>
                      <a:r>
                        <a:rPr lang="en-GB" sz="1600" dirty="0"/>
                        <a:t>20 reviews (7 dentists) </a:t>
                      </a:r>
                    </a:p>
                  </a:txBody>
                  <a:tcPr/>
                </a:tc>
                <a:extLst>
                  <a:ext uri="{0D108BD9-81ED-4DB2-BD59-A6C34878D82A}">
                    <a16:rowId xmlns:a16="http://schemas.microsoft.com/office/drawing/2014/main" val="479496430"/>
                  </a:ext>
                </a:extLst>
              </a:tr>
              <a:tr h="370840">
                <a:tc>
                  <a:txBody>
                    <a:bodyPr/>
                    <a:lstStyle/>
                    <a:p>
                      <a:r>
                        <a:rPr lang="en-GB" sz="1600" dirty="0"/>
                        <a:t>Positive</a:t>
                      </a:r>
                    </a:p>
                  </a:txBody>
                  <a:tcPr>
                    <a:solidFill>
                      <a:schemeClr val="accent2">
                        <a:lumMod val="60000"/>
                        <a:lumOff val="40000"/>
                      </a:schemeClr>
                    </a:solidFill>
                  </a:tcPr>
                </a:tc>
                <a:tc>
                  <a:txBody>
                    <a:bodyPr/>
                    <a:lstStyle/>
                    <a:p>
                      <a:r>
                        <a:rPr lang="en-GB" sz="1600" dirty="0"/>
                        <a:t>75.0% (15)</a:t>
                      </a:r>
                    </a:p>
                  </a:txBody>
                  <a:tcPr marL="91439" marR="91439" marT="45705" marB="45705">
                    <a:solidFill>
                      <a:schemeClr val="accent2">
                        <a:lumMod val="60000"/>
                        <a:lumOff val="40000"/>
                      </a:schemeClr>
                    </a:solidFill>
                  </a:tcPr>
                </a:tc>
                <a:extLst>
                  <a:ext uri="{0D108BD9-81ED-4DB2-BD59-A6C34878D82A}">
                    <a16:rowId xmlns:a16="http://schemas.microsoft.com/office/drawing/2014/main" val="2996589540"/>
                  </a:ext>
                </a:extLst>
              </a:tr>
              <a:tr h="370840">
                <a:tc>
                  <a:txBody>
                    <a:bodyPr/>
                    <a:lstStyle/>
                    <a:p>
                      <a:r>
                        <a:rPr lang="en-GB" sz="1600" dirty="0"/>
                        <a:t>Negative</a:t>
                      </a:r>
                    </a:p>
                  </a:txBody>
                  <a:tcPr>
                    <a:solidFill>
                      <a:schemeClr val="accent1">
                        <a:lumMod val="60000"/>
                        <a:lumOff val="40000"/>
                      </a:schemeClr>
                    </a:solidFill>
                  </a:tcPr>
                </a:tc>
                <a:tc>
                  <a:txBody>
                    <a:bodyPr/>
                    <a:lstStyle/>
                    <a:p>
                      <a:r>
                        <a:rPr lang="en-GB" sz="1600" dirty="0"/>
                        <a:t>0% (0)</a:t>
                      </a:r>
                    </a:p>
                  </a:txBody>
                  <a:tcPr marL="91439" marR="91439" marT="45705" marB="45705">
                    <a:solidFill>
                      <a:schemeClr val="accent1">
                        <a:lumMod val="60000"/>
                        <a:lumOff val="40000"/>
                      </a:schemeClr>
                    </a:solidFill>
                  </a:tcPr>
                </a:tc>
                <a:extLst>
                  <a:ext uri="{0D108BD9-81ED-4DB2-BD59-A6C34878D82A}">
                    <a16:rowId xmlns:a16="http://schemas.microsoft.com/office/drawing/2014/main" val="307744977"/>
                  </a:ext>
                </a:extLst>
              </a:tr>
              <a:tr h="370840">
                <a:tc>
                  <a:txBody>
                    <a:bodyPr/>
                    <a:lstStyle/>
                    <a:p>
                      <a:r>
                        <a:rPr lang="en-GB" sz="1600" dirty="0"/>
                        <a:t>Neutral</a:t>
                      </a:r>
                    </a:p>
                  </a:txBody>
                  <a:tcPr>
                    <a:solidFill>
                      <a:schemeClr val="tx1">
                        <a:lumMod val="20000"/>
                        <a:lumOff val="80000"/>
                      </a:schemeClr>
                    </a:solidFill>
                  </a:tcPr>
                </a:tc>
                <a:tc>
                  <a:txBody>
                    <a:bodyPr/>
                    <a:lstStyle/>
                    <a:p>
                      <a:r>
                        <a:rPr lang="en-GB" sz="1600" dirty="0"/>
                        <a:t>25.0% (5)</a:t>
                      </a:r>
                    </a:p>
                  </a:txBody>
                  <a:tcPr marL="91439" marR="91439" marT="45705" marB="45705">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
        <p:nvSpPr>
          <p:cNvPr id="26" name="Rectangle 25">
            <a:extLst>
              <a:ext uri="{FF2B5EF4-FFF2-40B4-BE49-F238E27FC236}">
                <a16:creationId xmlns:a16="http://schemas.microsoft.com/office/drawing/2014/main" id="{6BE0BEC7-C480-704E-F667-C3302FA179E1}"/>
              </a:ext>
            </a:extLst>
          </p:cNvPr>
          <p:cNvSpPr/>
          <p:nvPr/>
        </p:nvSpPr>
        <p:spPr>
          <a:xfrm>
            <a:off x="398761" y="2961627"/>
            <a:ext cx="6049665" cy="59004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500">
              <a:defRPr/>
            </a:pPr>
            <a:endParaRPr lang="en-GB" sz="1100" dirty="0">
              <a:latin typeface="+mj-lt"/>
            </a:endParaRPr>
          </a:p>
        </p:txBody>
      </p:sp>
      <p:sp>
        <p:nvSpPr>
          <p:cNvPr id="27" name="Text Placeholder 11">
            <a:extLst>
              <a:ext uri="{FF2B5EF4-FFF2-40B4-BE49-F238E27FC236}">
                <a16:creationId xmlns:a16="http://schemas.microsoft.com/office/drawing/2014/main" id="{149B0C2A-4A0C-E0CA-195F-57F79884D5C8}"/>
              </a:ext>
            </a:extLst>
          </p:cNvPr>
          <p:cNvSpPr txBox="1">
            <a:spLocks/>
          </p:cNvSpPr>
          <p:nvPr/>
        </p:nvSpPr>
        <p:spPr>
          <a:xfrm>
            <a:off x="1148014" y="3131391"/>
            <a:ext cx="4457568" cy="216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latin typeface="+mj-lt"/>
                <a:cs typeface="Poppins" pitchFamily="2" charset="77"/>
              </a:rPr>
              <a:t>Questions we asked residents</a:t>
            </a:r>
          </a:p>
        </p:txBody>
      </p:sp>
      <p:sp>
        <p:nvSpPr>
          <p:cNvPr id="28" name="Content Placeholder 42">
            <a:extLst>
              <a:ext uri="{FF2B5EF4-FFF2-40B4-BE49-F238E27FC236}">
                <a16:creationId xmlns:a16="http://schemas.microsoft.com/office/drawing/2014/main" id="{05CF555C-CCF1-16BA-C772-1E4B9F71F297}"/>
              </a:ext>
            </a:extLst>
          </p:cNvPr>
          <p:cNvSpPr txBox="1">
            <a:spLocks/>
          </p:cNvSpPr>
          <p:nvPr/>
        </p:nvSpPr>
        <p:spPr>
          <a:xfrm>
            <a:off x="1182532" y="3434965"/>
            <a:ext cx="5265894" cy="163874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sz="1400" dirty="0"/>
              <a:t>As part of our patient experience approach, we asked </a:t>
            </a:r>
          </a:p>
          <a:p>
            <a:pPr>
              <a:lnSpc>
                <a:spcPct val="100000"/>
              </a:lnSpc>
            </a:pPr>
            <a:r>
              <a:rPr lang="en-GB" sz="1400" dirty="0"/>
              <a:t>residents a series of questions which would help us better understand experiences of access and quality. </a:t>
            </a:r>
          </a:p>
          <a:p>
            <a:endParaRPr lang="en-GB" sz="1400" dirty="0"/>
          </a:p>
          <a:p>
            <a:r>
              <a:rPr lang="en-GB" sz="1400" dirty="0"/>
              <a:t>The questions we asked were:</a:t>
            </a:r>
          </a:p>
          <a:p>
            <a:pPr>
              <a:lnSpc>
                <a:spcPct val="100000"/>
              </a:lnSpc>
            </a:pPr>
            <a:r>
              <a:rPr lang="en-GB" sz="1400" dirty="0">
                <a:solidFill>
                  <a:srgbClr val="D83C8E"/>
                </a:solidFill>
              </a:rPr>
              <a:t>	</a:t>
            </a:r>
          </a:p>
          <a:p>
            <a:pPr>
              <a:lnSpc>
                <a:spcPct val="100000"/>
              </a:lnSpc>
              <a:spcAft>
                <a:spcPts val="1200"/>
              </a:spcAft>
              <a:tabLst>
                <a:tab pos="1440000" algn="l"/>
              </a:tabLst>
            </a:pPr>
            <a:r>
              <a:rPr lang="en-GB" sz="1400" dirty="0">
                <a:solidFill>
                  <a:srgbClr val="D83C8E"/>
                </a:solidFill>
                <a:latin typeface="Poppins" pitchFamily="2" charset="77"/>
                <a:cs typeface="Poppins" pitchFamily="2" charset="77"/>
              </a:rPr>
              <a:t>Q1) How did you find it registering with an NHS dentist? (within the last 12 months)</a:t>
            </a:r>
            <a:endParaRPr lang="en-GB" sz="1400" dirty="0">
              <a:solidFill>
                <a:schemeClr val="accent1"/>
              </a:solidFill>
              <a:latin typeface="Poppins" pitchFamily="2" charset="77"/>
              <a:cs typeface="Poppins" pitchFamily="2" charset="77"/>
            </a:endParaRPr>
          </a:p>
          <a:p>
            <a:pPr>
              <a:lnSpc>
                <a:spcPct val="100000"/>
              </a:lnSpc>
              <a:spcAft>
                <a:spcPts val="1200"/>
              </a:spcAft>
              <a:tabLst>
                <a:tab pos="1440000" algn="l"/>
              </a:tabLst>
            </a:pPr>
            <a:r>
              <a:rPr lang="en-GB" sz="1400" dirty="0">
                <a:solidFill>
                  <a:schemeClr val="accent1"/>
                </a:solidFill>
                <a:latin typeface="Poppins" pitchFamily="2" charset="77"/>
                <a:cs typeface="Poppins" pitchFamily="2" charset="77"/>
              </a:rPr>
              <a:t>Q2) How do you find getting NHS appointments?</a:t>
            </a:r>
          </a:p>
          <a:p>
            <a:pPr>
              <a:lnSpc>
                <a:spcPct val="100000"/>
              </a:lnSpc>
              <a:spcAft>
                <a:spcPts val="1200"/>
              </a:spcAft>
              <a:tabLst>
                <a:tab pos="1440000" algn="l"/>
              </a:tabLst>
            </a:pPr>
            <a:r>
              <a:rPr lang="en-GB" sz="1400" dirty="0">
                <a:solidFill>
                  <a:schemeClr val="accent1"/>
                </a:solidFill>
                <a:latin typeface="Poppins" pitchFamily="2" charset="77"/>
                <a:cs typeface="Poppins" pitchFamily="2" charset="77"/>
              </a:rPr>
              <a:t>Q3) If you have been asked to pay for NHS dental treatment, how clearly do you feel the bands/costs were explained </a:t>
            </a:r>
            <a:br>
              <a:rPr lang="en-GB" sz="1400" dirty="0">
                <a:solidFill>
                  <a:schemeClr val="accent1"/>
                </a:solidFill>
                <a:latin typeface="Poppins" pitchFamily="2" charset="77"/>
                <a:cs typeface="Poppins" pitchFamily="2" charset="77"/>
              </a:rPr>
            </a:br>
            <a:r>
              <a:rPr lang="en-GB" sz="1400" dirty="0">
                <a:solidFill>
                  <a:schemeClr val="accent1"/>
                </a:solidFill>
                <a:latin typeface="Poppins" pitchFamily="2" charset="77"/>
                <a:cs typeface="Poppins" pitchFamily="2" charset="77"/>
              </a:rPr>
              <a:t>to you?</a:t>
            </a:r>
          </a:p>
          <a:p>
            <a:pPr>
              <a:lnSpc>
                <a:spcPct val="100000"/>
              </a:lnSpc>
              <a:spcAft>
                <a:spcPts val="1200"/>
              </a:spcAft>
              <a:tabLst>
                <a:tab pos="1440000" algn="l"/>
              </a:tabLst>
            </a:pPr>
            <a:r>
              <a:rPr lang="en-GB" sz="1400" dirty="0">
                <a:solidFill>
                  <a:schemeClr val="accent1"/>
                </a:solidFill>
                <a:latin typeface="Poppins" pitchFamily="2" charset="77"/>
                <a:cs typeface="Poppins" pitchFamily="2" charset="77"/>
              </a:rPr>
              <a:t>Q4) How helpful are staff in explaining your dental treatment?</a:t>
            </a:r>
          </a:p>
          <a:p>
            <a:pPr>
              <a:lnSpc>
                <a:spcPct val="100000"/>
              </a:lnSpc>
              <a:spcAft>
                <a:spcPts val="1200"/>
              </a:spcAft>
              <a:tabLst>
                <a:tab pos="1440000" algn="l"/>
              </a:tabLst>
            </a:pPr>
            <a:r>
              <a:rPr lang="en-GB" sz="1400" dirty="0">
                <a:solidFill>
                  <a:schemeClr val="accent1"/>
                </a:solidFill>
                <a:latin typeface="Poppins" pitchFamily="2" charset="77"/>
                <a:cs typeface="Poppins" pitchFamily="2" charset="77"/>
              </a:rPr>
              <a:t>Q5) How do you find the attitudes of staff at the service?</a:t>
            </a:r>
          </a:p>
          <a:p>
            <a:pPr>
              <a:lnSpc>
                <a:spcPct val="100000"/>
              </a:lnSpc>
              <a:spcAft>
                <a:spcPts val="1200"/>
              </a:spcAft>
              <a:tabLst>
                <a:tab pos="1440000" algn="l"/>
              </a:tabLst>
            </a:pPr>
            <a:r>
              <a:rPr lang="en-GB" altLang="en-US" sz="1400" dirty="0">
                <a:solidFill>
                  <a:schemeClr val="accent1"/>
                </a:solidFill>
                <a:latin typeface="Poppins" pitchFamily="2" charset="77"/>
                <a:cs typeface="Poppins" pitchFamily="2" charset="77"/>
              </a:rPr>
              <a:t>Q6) How do you rate your overall experience?</a:t>
            </a:r>
          </a:p>
          <a:p>
            <a:pPr defTabSz="1079500">
              <a:lnSpc>
                <a:spcPct val="100000"/>
              </a:lnSpc>
              <a:spcAft>
                <a:spcPts val="1200"/>
              </a:spcAft>
              <a:tabLst>
                <a:tab pos="1440000" algn="l"/>
              </a:tabLst>
              <a:defRPr/>
            </a:pPr>
            <a:r>
              <a:rPr lang="en-GB" altLang="en-US" sz="1400" dirty="0">
                <a:solidFill>
                  <a:schemeClr val="accent1"/>
                </a:solidFill>
                <a:latin typeface="Poppins" pitchFamily="2" charset="77"/>
                <a:cs typeface="Poppins" pitchFamily="2" charset="77"/>
              </a:rPr>
              <a:t>Q7) What works well at the dental practice?</a:t>
            </a:r>
          </a:p>
          <a:p>
            <a:pPr defTabSz="1079500">
              <a:lnSpc>
                <a:spcPct val="100000"/>
              </a:lnSpc>
              <a:spcAft>
                <a:spcPts val="1200"/>
              </a:spcAft>
              <a:tabLst>
                <a:tab pos="1440000" algn="l"/>
              </a:tabLst>
              <a:defRPr/>
            </a:pPr>
            <a:r>
              <a:rPr lang="en-GB" altLang="en-US" sz="1400" dirty="0">
                <a:solidFill>
                  <a:schemeClr val="accent1"/>
                </a:solidFill>
                <a:latin typeface="Poppins" pitchFamily="2" charset="77"/>
                <a:cs typeface="Poppins" pitchFamily="2" charset="77"/>
              </a:rPr>
              <a:t>Q8) </a:t>
            </a:r>
            <a:r>
              <a:rPr lang="en-GB" sz="1400" dirty="0">
                <a:solidFill>
                  <a:schemeClr val="accent1"/>
                </a:solidFill>
                <a:latin typeface="Poppins" pitchFamily="2" charset="77"/>
                <a:cs typeface="Poppins" pitchFamily="2" charset="77"/>
              </a:rPr>
              <a:t>What is not working well, and what could be improved?</a:t>
            </a:r>
          </a:p>
          <a:p>
            <a:pPr defTabSz="1079500">
              <a:defRPr/>
            </a:pPr>
            <a:endParaRPr lang="en-GB" altLang="en-US" sz="1400" dirty="0">
              <a:solidFill>
                <a:schemeClr val="accent1"/>
              </a:solidFill>
            </a:endParaRPr>
          </a:p>
          <a:p>
            <a:pPr defTabSz="1079500">
              <a:defRPr/>
            </a:pPr>
            <a:endParaRPr lang="en-GB" altLang="en-US" sz="1400" dirty="0">
              <a:solidFill>
                <a:schemeClr val="accent1"/>
              </a:solidFill>
            </a:endParaRPr>
          </a:p>
          <a:p>
            <a:pPr defTabSz="1079500">
              <a:defRPr/>
            </a:pPr>
            <a:endParaRPr lang="en-GB" sz="1100" dirty="0">
              <a:solidFill>
                <a:schemeClr val="accent1"/>
              </a:solidFill>
            </a:endParaRPr>
          </a:p>
        </p:txBody>
      </p:sp>
      <p:pic>
        <p:nvPicPr>
          <p:cNvPr id="29" name="Picture 28" descr="P6-Icon-Care.png">
            <a:extLst>
              <a:ext uri="{FF2B5EF4-FFF2-40B4-BE49-F238E27FC236}">
                <a16:creationId xmlns:a16="http://schemas.microsoft.com/office/drawing/2014/main" id="{E989547C-383E-A877-0B62-E2236F5F069C}"/>
              </a:ext>
            </a:extLst>
          </p:cNvPr>
          <p:cNvPicPr>
            <a:picLocks noChangeAspect="1"/>
          </p:cNvPicPr>
          <p:nvPr/>
        </p:nvPicPr>
        <p:blipFill>
          <a:blip r:embed="rId2" cstate="print"/>
          <a:stretch>
            <a:fillRect/>
          </a:stretch>
        </p:blipFill>
        <p:spPr>
          <a:xfrm>
            <a:off x="352606" y="3131391"/>
            <a:ext cx="843729" cy="762991"/>
          </a:xfrm>
          <a:prstGeom prst="rect">
            <a:avLst/>
          </a:prstGeom>
        </p:spPr>
      </p:pic>
      <p:sp>
        <p:nvSpPr>
          <p:cNvPr id="3" name="Slide Number Placeholder 4">
            <a:extLst>
              <a:ext uri="{FF2B5EF4-FFF2-40B4-BE49-F238E27FC236}">
                <a16:creationId xmlns:a16="http://schemas.microsoft.com/office/drawing/2014/main" id="{86F8ED03-6360-C765-7484-8246EE1419CD}"/>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95DF58-4118-4551-8C61-1A7ED177FA2D}" type="slidenum">
              <a:rPr lang="en-GB" smtClean="0"/>
              <a:pPr/>
              <a:t>31</a:t>
            </a:fld>
            <a:endParaRPr lang="en-GB" dirty="0"/>
          </a:p>
        </p:txBody>
      </p:sp>
    </p:spTree>
    <p:extLst>
      <p:ext uri="{BB962C8B-B14F-4D97-AF65-F5344CB8AC3E}">
        <p14:creationId xmlns:p14="http://schemas.microsoft.com/office/powerpoint/2010/main" val="76807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2C24235A-7B49-CEED-60E0-3555A140A3E3}"/>
              </a:ext>
            </a:extLst>
          </p:cNvPr>
          <p:cNvSpPr>
            <a:spLocks noGrp="1" noChangeArrowheads="1"/>
          </p:cNvSpPr>
          <p:nvPr>
            <p:ph type="title"/>
          </p:nvPr>
        </p:nvSpPr>
        <p:spPr>
          <a:xfrm>
            <a:off x="405636" y="534288"/>
            <a:ext cx="5807840" cy="612775"/>
          </a:xfrm>
        </p:spPr>
        <p:txBody>
          <a:bodyPr/>
          <a:lstStyle/>
          <a:p>
            <a:r>
              <a:rPr lang="en-GB" altLang="en-US" sz="2000" dirty="0"/>
              <a:t>Access and quality questions</a:t>
            </a:r>
          </a:p>
        </p:txBody>
      </p:sp>
      <p:sp>
        <p:nvSpPr>
          <p:cNvPr id="76803" name="Content Placeholder 2">
            <a:extLst>
              <a:ext uri="{FF2B5EF4-FFF2-40B4-BE49-F238E27FC236}">
                <a16:creationId xmlns:a16="http://schemas.microsoft.com/office/drawing/2014/main" id="{53F44963-121F-A314-A508-65FF0D60FC58}"/>
              </a:ext>
            </a:extLst>
          </p:cNvPr>
          <p:cNvSpPr>
            <a:spLocks noGrp="1" noChangeArrowheads="1"/>
          </p:cNvSpPr>
          <p:nvPr>
            <p:ph idx="1"/>
          </p:nvPr>
        </p:nvSpPr>
        <p:spPr>
          <a:xfrm>
            <a:off x="405636" y="1282544"/>
            <a:ext cx="6287265" cy="360363"/>
          </a:xfrm>
        </p:spPr>
        <p:txBody>
          <a:bodyPr/>
          <a:lstStyle/>
          <a:p>
            <a:pPr defTabSz="1079500">
              <a:lnSpc>
                <a:spcPct val="110000"/>
              </a:lnSpc>
              <a:spcAft>
                <a:spcPts val="0"/>
              </a:spcAft>
            </a:pPr>
            <a:r>
              <a:rPr lang="en-GB" altLang="en-US" sz="1400" b="1" dirty="0">
                <a:latin typeface="+mj-lt"/>
              </a:rPr>
              <a:t>Q1) How easy was it to register with an NHS dentist? (If you have registered within the last 12 months)</a:t>
            </a:r>
          </a:p>
          <a:p>
            <a:pPr defTabSz="1079500"/>
            <a:endParaRPr lang="en-GB" altLang="en-US" dirty="0"/>
          </a:p>
          <a:p>
            <a:pPr defTabSz="1079500"/>
            <a:endParaRPr lang="en-GB" altLang="en-US" dirty="0"/>
          </a:p>
          <a:p>
            <a:pPr defTabSz="1079500"/>
            <a:endParaRPr lang="en-GB" altLang="en-US" dirty="0"/>
          </a:p>
          <a:p>
            <a:pPr defTabSz="1079500"/>
            <a:endParaRPr lang="en-GB" altLang="en-US" dirty="0"/>
          </a:p>
          <a:p>
            <a:pPr defTabSz="1079500"/>
            <a:endParaRPr lang="en-GB" altLang="en-US" dirty="0"/>
          </a:p>
          <a:p>
            <a:pPr defTabSz="1079500"/>
            <a:endParaRPr lang="en-GB" altLang="en-US" dirty="0"/>
          </a:p>
          <a:p>
            <a:pPr defTabSz="1079500"/>
            <a:endParaRPr lang="en-GB" altLang="en-US" dirty="0"/>
          </a:p>
          <a:p>
            <a:pPr defTabSz="1079500"/>
            <a:endParaRPr lang="en-GB" altLang="en-US" dirty="0"/>
          </a:p>
          <a:p>
            <a:pPr defTabSz="1079500"/>
            <a:endParaRPr lang="en-GB" altLang="en-US" sz="1400" b="1" dirty="0">
              <a:latin typeface="+mj-lt"/>
            </a:endParaRPr>
          </a:p>
          <a:p>
            <a:pPr defTabSz="1079500"/>
            <a:endParaRPr lang="en-GB" altLang="en-US" sz="1400" b="1" dirty="0">
              <a:latin typeface="+mj-lt"/>
            </a:endParaRPr>
          </a:p>
          <a:p>
            <a:pPr defTabSz="1079500"/>
            <a:endParaRPr lang="en-GB" altLang="en-US" sz="1400" b="1" dirty="0">
              <a:latin typeface="+mj-lt"/>
            </a:endParaRPr>
          </a:p>
          <a:p>
            <a:pPr defTabSz="1079500"/>
            <a:endParaRPr lang="en-GB" altLang="en-US" sz="1400" b="1" dirty="0">
              <a:latin typeface="+mj-lt"/>
            </a:endParaRPr>
          </a:p>
          <a:p>
            <a:pPr defTabSz="1079500"/>
            <a:endParaRPr lang="en-GB" altLang="en-US" sz="1400" b="1" dirty="0">
              <a:latin typeface="+mj-lt"/>
            </a:endParaRPr>
          </a:p>
          <a:p>
            <a:pPr defTabSz="1079500"/>
            <a:endParaRPr lang="en-GB" altLang="en-US" sz="1400" b="1" dirty="0">
              <a:latin typeface="+mj-lt"/>
            </a:endParaRPr>
          </a:p>
          <a:p>
            <a:pPr defTabSz="1079500"/>
            <a:r>
              <a:rPr lang="en-GB" altLang="en-US" sz="1400" b="1" dirty="0">
                <a:latin typeface="+mj-lt"/>
              </a:rPr>
              <a:t>Q2) How easy is it to get an NHS dental appointment?</a:t>
            </a:r>
          </a:p>
        </p:txBody>
      </p:sp>
      <p:sp>
        <p:nvSpPr>
          <p:cNvPr id="4" name="Slide Number Placeholder 3">
            <a:extLst>
              <a:ext uri="{FF2B5EF4-FFF2-40B4-BE49-F238E27FC236}">
                <a16:creationId xmlns:a16="http://schemas.microsoft.com/office/drawing/2014/main" id="{199319FA-7F8E-448F-F1AD-64289B5813E0}"/>
              </a:ext>
            </a:extLst>
          </p:cNvPr>
          <p:cNvSpPr>
            <a:spLocks noGrp="1"/>
          </p:cNvSpPr>
          <p:nvPr>
            <p:ph type="sldNum" sz="quarter" idx="10"/>
          </p:nvPr>
        </p:nvSpPr>
        <p:spPr>
          <a:xfrm>
            <a:off x="6038849" y="286367"/>
            <a:ext cx="413515" cy="360363"/>
          </a:xfrm>
        </p:spPr>
        <p:txBody>
          <a:bodyPr/>
          <a:lstStyle/>
          <a:p>
            <a:pPr>
              <a:defRPr/>
            </a:pPr>
            <a:fld id="{B6FF8763-83E7-40DE-9812-763285B60C53}" type="slidenum">
              <a:rPr lang="en-GB" smtClean="0"/>
              <a:pPr>
                <a:defRPr/>
              </a:pPr>
              <a:t>32</a:t>
            </a:fld>
            <a:endParaRPr lang="en-GB" dirty="0"/>
          </a:p>
        </p:txBody>
      </p:sp>
      <p:graphicFrame>
        <p:nvGraphicFramePr>
          <p:cNvPr id="2" name="Chart 1">
            <a:extLst>
              <a:ext uri="{FF2B5EF4-FFF2-40B4-BE49-F238E27FC236}">
                <a16:creationId xmlns:a16="http://schemas.microsoft.com/office/drawing/2014/main" id="{F1331332-C073-7B36-D222-7ED270E33CE0}"/>
              </a:ext>
            </a:extLst>
          </p:cNvPr>
          <p:cNvGraphicFramePr>
            <a:graphicFrameLocks/>
          </p:cNvGraphicFramePr>
          <p:nvPr>
            <p:extLst>
              <p:ext uri="{D42A27DB-BD31-4B8C-83A1-F6EECF244321}">
                <p14:modId xmlns:p14="http://schemas.microsoft.com/office/powerpoint/2010/main" val="2305913830"/>
              </p:ext>
            </p:extLst>
          </p:nvPr>
        </p:nvGraphicFramePr>
        <p:xfrm>
          <a:off x="378676" y="1971491"/>
          <a:ext cx="2875697" cy="2765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2F93086-2DD4-9712-836D-5CCB4AE3BBB8}"/>
              </a:ext>
            </a:extLst>
          </p:cNvPr>
          <p:cNvGraphicFramePr>
            <a:graphicFrameLocks/>
          </p:cNvGraphicFramePr>
          <p:nvPr>
            <p:extLst>
              <p:ext uri="{D42A27DB-BD31-4B8C-83A1-F6EECF244321}">
                <p14:modId xmlns:p14="http://schemas.microsoft.com/office/powerpoint/2010/main" val="2432017696"/>
              </p:ext>
            </p:extLst>
          </p:nvPr>
        </p:nvGraphicFramePr>
        <p:xfrm>
          <a:off x="405635" y="5696600"/>
          <a:ext cx="2869093" cy="2771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44">
            <a:extLst>
              <a:ext uri="{FF2B5EF4-FFF2-40B4-BE49-F238E27FC236}">
                <a16:creationId xmlns:a16="http://schemas.microsoft.com/office/drawing/2014/main" id="{32CEFC44-E1F5-D78C-2691-8DA505138252}"/>
              </a:ext>
            </a:extLst>
          </p:cNvPr>
          <p:cNvGraphicFramePr>
            <a:graphicFrameLocks noGrp="1"/>
          </p:cNvGraphicFramePr>
          <p:nvPr>
            <p:extLst>
              <p:ext uri="{D42A27DB-BD31-4B8C-83A1-F6EECF244321}">
                <p14:modId xmlns:p14="http://schemas.microsoft.com/office/powerpoint/2010/main" val="720148351"/>
              </p:ext>
            </p:extLst>
          </p:nvPr>
        </p:nvGraphicFramePr>
        <p:xfrm>
          <a:off x="3392487" y="1971491"/>
          <a:ext cx="3022064" cy="2705383"/>
        </p:xfrm>
        <a:graphic>
          <a:graphicData uri="http://schemas.openxmlformats.org/drawingml/2006/table">
            <a:tbl>
              <a:tblPr firstRow="1" bandRow="1">
                <a:tableStyleId>{5C22544A-7EE6-4342-B048-85BDC9FD1C3A}</a:tableStyleId>
              </a:tblPr>
              <a:tblGrid>
                <a:gridCol w="1072381">
                  <a:extLst>
                    <a:ext uri="{9D8B030D-6E8A-4147-A177-3AD203B41FA5}">
                      <a16:colId xmlns:a16="http://schemas.microsoft.com/office/drawing/2014/main" val="1852708291"/>
                    </a:ext>
                  </a:extLst>
                </a:gridCol>
                <a:gridCol w="1052121">
                  <a:extLst>
                    <a:ext uri="{9D8B030D-6E8A-4147-A177-3AD203B41FA5}">
                      <a16:colId xmlns:a16="http://schemas.microsoft.com/office/drawing/2014/main" val="1816098319"/>
                    </a:ext>
                  </a:extLst>
                </a:gridCol>
                <a:gridCol w="897562">
                  <a:extLst>
                    <a:ext uri="{9D8B030D-6E8A-4147-A177-3AD203B41FA5}">
                      <a16:colId xmlns:a16="http://schemas.microsoft.com/office/drawing/2014/main" val="310195714"/>
                    </a:ext>
                  </a:extLst>
                </a:gridCol>
              </a:tblGrid>
              <a:tr h="651384">
                <a:tc>
                  <a:txBody>
                    <a:bodyPr/>
                    <a:lstStyle/>
                    <a:p>
                      <a:pPr algn="ctr"/>
                      <a:r>
                        <a:rPr lang="en-GB" sz="1100" dirty="0"/>
                        <a:t>Responses </a:t>
                      </a:r>
                    </a:p>
                  </a:txBody>
                  <a:tcPr marL="83728" marR="83728" marT="41864" marB="41864" anchor="ctr"/>
                </a:tc>
                <a:tc>
                  <a:txBody>
                    <a:bodyPr/>
                    <a:lstStyle/>
                    <a:p>
                      <a:pPr algn="ctr"/>
                      <a:r>
                        <a:rPr lang="en-GB" sz="1100" b="1" dirty="0"/>
                        <a:t>Percentage of reviews  </a:t>
                      </a:r>
                    </a:p>
                  </a:txBody>
                  <a:tcPr marL="83728" marR="83728" marT="41864" marB="41864" anchor="ctr"/>
                </a:tc>
                <a:tc>
                  <a:txBody>
                    <a:bodyPr/>
                    <a:lstStyle/>
                    <a:p>
                      <a:pPr algn="ctr"/>
                      <a:r>
                        <a:rPr lang="en-GB" sz="1100" b="1" dirty="0"/>
                        <a:t>No. of reviews </a:t>
                      </a:r>
                    </a:p>
                  </a:txBody>
                  <a:tcPr marL="83728" marR="83728" marT="41864" marB="41864" anchor="ctr"/>
                </a:tc>
                <a:extLst>
                  <a:ext uri="{0D108BD9-81ED-4DB2-BD59-A6C34878D82A}">
                    <a16:rowId xmlns:a16="http://schemas.microsoft.com/office/drawing/2014/main" val="923702615"/>
                  </a:ext>
                </a:extLst>
              </a:tr>
              <a:tr h="365036">
                <a:tc>
                  <a:txBody>
                    <a:bodyPr/>
                    <a:lstStyle/>
                    <a:p>
                      <a:pPr algn="l" fontAlgn="b">
                        <a:buNone/>
                      </a:pPr>
                      <a:r>
                        <a:rPr lang="en-GB" sz="1000" b="0" u="none" strike="noStrike" dirty="0">
                          <a:solidFill>
                            <a:schemeClr val="tx1"/>
                          </a:solidFill>
                          <a:effectLst/>
                          <a:latin typeface="+mn-lt"/>
                        </a:rPr>
                        <a:t>Easy</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u="none" strike="noStrike" dirty="0">
                          <a:solidFill>
                            <a:schemeClr val="tx1"/>
                          </a:solidFill>
                          <a:effectLst/>
                          <a:latin typeface="+mn-lt"/>
                        </a:rPr>
                        <a:t>25%</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i="0" u="none" strike="noStrike" dirty="0">
                          <a:solidFill>
                            <a:schemeClr val="tx1"/>
                          </a:solidFill>
                          <a:effectLst/>
                          <a:latin typeface="+mn-lt"/>
                        </a:rPr>
                        <a:t>5</a:t>
                      </a:r>
                    </a:p>
                  </a:txBody>
                  <a:tcPr marL="8722" marR="8722" marT="8722" marB="0" anchor="b"/>
                </a:tc>
                <a:extLst>
                  <a:ext uri="{0D108BD9-81ED-4DB2-BD59-A6C34878D82A}">
                    <a16:rowId xmlns:a16="http://schemas.microsoft.com/office/drawing/2014/main" val="1795217099"/>
                  </a:ext>
                </a:extLst>
              </a:tr>
              <a:tr h="265099">
                <a:tc>
                  <a:txBody>
                    <a:bodyPr/>
                    <a:lstStyle/>
                    <a:p>
                      <a:pPr algn="l" fontAlgn="b">
                        <a:buNone/>
                      </a:pPr>
                      <a:r>
                        <a:rPr lang="en-GB" sz="1000" b="0" u="none" strike="noStrike" dirty="0">
                          <a:solidFill>
                            <a:schemeClr val="tx1"/>
                          </a:solidFill>
                          <a:effectLst/>
                          <a:latin typeface="+mn-lt"/>
                        </a:rPr>
                        <a:t>Fairly easy</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u="none" strike="noStrike" dirty="0">
                          <a:solidFill>
                            <a:schemeClr val="tx1"/>
                          </a:solidFill>
                          <a:effectLst/>
                          <a:latin typeface="+mn-lt"/>
                        </a:rPr>
                        <a:t>25%</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i="0" u="none" strike="noStrike" dirty="0">
                          <a:solidFill>
                            <a:schemeClr val="tx1"/>
                          </a:solidFill>
                          <a:effectLst/>
                          <a:latin typeface="+mn-lt"/>
                        </a:rPr>
                        <a:t>5</a:t>
                      </a:r>
                    </a:p>
                  </a:txBody>
                  <a:tcPr marL="8722" marR="8722" marT="8722" marB="0" anchor="b"/>
                </a:tc>
                <a:extLst>
                  <a:ext uri="{0D108BD9-81ED-4DB2-BD59-A6C34878D82A}">
                    <a16:rowId xmlns:a16="http://schemas.microsoft.com/office/drawing/2014/main" val="513991187"/>
                  </a:ext>
                </a:extLst>
              </a:tr>
              <a:tr h="467995">
                <a:tc>
                  <a:txBody>
                    <a:bodyPr/>
                    <a:lstStyle/>
                    <a:p>
                      <a:pPr algn="l" fontAlgn="b">
                        <a:buNone/>
                      </a:pPr>
                      <a:r>
                        <a:rPr lang="en-GB" sz="1000" b="0" u="none" strike="noStrike" dirty="0">
                          <a:solidFill>
                            <a:schemeClr val="tx1"/>
                          </a:solidFill>
                          <a:effectLst/>
                          <a:latin typeface="+mn-lt"/>
                        </a:rPr>
                        <a:t>Difficult</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u="none" strike="noStrike" dirty="0">
                          <a:solidFill>
                            <a:schemeClr val="tx1"/>
                          </a:solidFill>
                          <a:effectLst/>
                          <a:latin typeface="+mn-lt"/>
                        </a:rPr>
                        <a:t>5%</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i="0" u="none" strike="noStrike" dirty="0">
                          <a:solidFill>
                            <a:schemeClr val="tx1"/>
                          </a:solidFill>
                          <a:effectLst/>
                          <a:latin typeface="+mn-lt"/>
                        </a:rPr>
                        <a:t>1</a:t>
                      </a:r>
                    </a:p>
                  </a:txBody>
                  <a:tcPr marL="8722" marR="8722" marT="8722" marB="0" anchor="b"/>
                </a:tc>
                <a:extLst>
                  <a:ext uri="{0D108BD9-81ED-4DB2-BD59-A6C34878D82A}">
                    <a16:rowId xmlns:a16="http://schemas.microsoft.com/office/drawing/2014/main" val="507352613"/>
                  </a:ext>
                </a:extLst>
              </a:tr>
              <a:tr h="243089">
                <a:tc>
                  <a:txBody>
                    <a:bodyPr/>
                    <a:lstStyle/>
                    <a:p>
                      <a:pPr algn="l" fontAlgn="b">
                        <a:buNone/>
                      </a:pPr>
                      <a:r>
                        <a:rPr lang="en-GB" sz="1000" b="0" u="none" strike="noStrike" dirty="0">
                          <a:solidFill>
                            <a:schemeClr val="tx1"/>
                          </a:solidFill>
                          <a:effectLst/>
                          <a:latin typeface="+mn-lt"/>
                        </a:rPr>
                        <a:t>Very difficult</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u="none" strike="noStrike" dirty="0">
                          <a:solidFill>
                            <a:schemeClr val="tx1"/>
                          </a:solidFill>
                          <a:effectLst/>
                          <a:latin typeface="+mn-lt"/>
                        </a:rPr>
                        <a:t>0%</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i="0" u="none" strike="noStrike" dirty="0">
                          <a:solidFill>
                            <a:schemeClr val="tx1"/>
                          </a:solidFill>
                          <a:effectLst/>
                          <a:latin typeface="+mn-lt"/>
                        </a:rPr>
                        <a:t>0</a:t>
                      </a:r>
                    </a:p>
                  </a:txBody>
                  <a:tcPr marL="8722" marR="8722" marT="8722" marB="0" anchor="b"/>
                </a:tc>
                <a:extLst>
                  <a:ext uri="{0D108BD9-81ED-4DB2-BD59-A6C34878D82A}">
                    <a16:rowId xmlns:a16="http://schemas.microsoft.com/office/drawing/2014/main" val="2802222364"/>
                  </a:ext>
                </a:extLst>
              </a:tr>
              <a:tr h="396301">
                <a:tc>
                  <a:txBody>
                    <a:bodyPr/>
                    <a:lstStyle/>
                    <a:p>
                      <a:pPr algn="l" fontAlgn="b">
                        <a:buNone/>
                      </a:pPr>
                      <a:r>
                        <a:rPr lang="en-GB" sz="1000" b="0" u="none" strike="noStrike" dirty="0">
                          <a:solidFill>
                            <a:schemeClr val="tx1"/>
                          </a:solidFill>
                          <a:effectLst/>
                          <a:latin typeface="+mn-lt"/>
                        </a:rPr>
                        <a:t>Not applicable</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u="none" strike="noStrike" dirty="0">
                          <a:solidFill>
                            <a:schemeClr val="tx1"/>
                          </a:solidFill>
                          <a:effectLst/>
                          <a:latin typeface="+mn-lt"/>
                        </a:rPr>
                        <a:t>45%</a:t>
                      </a:r>
                      <a:endParaRPr lang="en-GB" sz="1000" b="0" i="0" u="none" strike="noStrike" dirty="0">
                        <a:solidFill>
                          <a:schemeClr val="tx1"/>
                        </a:solidFill>
                        <a:effectLst/>
                        <a:latin typeface="+mn-lt"/>
                      </a:endParaRPr>
                    </a:p>
                  </a:txBody>
                  <a:tcPr marL="8722" marR="8722" marT="8722" marB="0" anchor="b"/>
                </a:tc>
                <a:tc>
                  <a:txBody>
                    <a:bodyPr/>
                    <a:lstStyle/>
                    <a:p>
                      <a:pPr algn="l" fontAlgn="b">
                        <a:buNone/>
                      </a:pPr>
                      <a:r>
                        <a:rPr lang="en-GB" sz="1000" b="0" i="0" u="none" strike="noStrike" dirty="0">
                          <a:solidFill>
                            <a:schemeClr val="tx1"/>
                          </a:solidFill>
                          <a:effectLst/>
                          <a:latin typeface="+mn-lt"/>
                        </a:rPr>
                        <a:t>9</a:t>
                      </a:r>
                    </a:p>
                  </a:txBody>
                  <a:tcPr marL="8722" marR="8722" marT="8722" marB="0" anchor="b"/>
                </a:tc>
                <a:extLst>
                  <a:ext uri="{0D108BD9-81ED-4DB2-BD59-A6C34878D82A}">
                    <a16:rowId xmlns:a16="http://schemas.microsoft.com/office/drawing/2014/main" val="1707791164"/>
                  </a:ext>
                </a:extLst>
              </a:tr>
              <a:tr h="316479">
                <a:tc gridSpan="2">
                  <a:txBody>
                    <a:bodyPr/>
                    <a:lstStyle/>
                    <a:p>
                      <a:pPr algn="l"/>
                      <a:r>
                        <a:rPr lang="en-GB" sz="1100" dirty="0">
                          <a:solidFill>
                            <a:schemeClr val="tx1"/>
                          </a:solidFill>
                          <a:latin typeface="+mn-lt"/>
                        </a:rPr>
                        <a:t>Total</a:t>
                      </a:r>
                    </a:p>
                  </a:txBody>
                  <a:tcPr marL="8722" marR="8722" marT="8724"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100" b="0" i="0" u="none" strike="noStrike" dirty="0">
                          <a:solidFill>
                            <a:schemeClr val="tx1"/>
                          </a:solidFill>
                          <a:effectLst/>
                          <a:latin typeface="+mn-lt"/>
                        </a:rPr>
                        <a:t>20</a:t>
                      </a:r>
                    </a:p>
                  </a:txBody>
                  <a:tcPr marL="8722" marR="8722" marT="8724" marB="0" anchor="b"/>
                </a:tc>
                <a:extLst>
                  <a:ext uri="{0D108BD9-81ED-4DB2-BD59-A6C34878D82A}">
                    <a16:rowId xmlns:a16="http://schemas.microsoft.com/office/drawing/2014/main" val="3032420974"/>
                  </a:ext>
                </a:extLst>
              </a:tr>
            </a:tbl>
          </a:graphicData>
        </a:graphic>
      </p:graphicFrame>
      <p:graphicFrame>
        <p:nvGraphicFramePr>
          <p:cNvPr id="7" name="Table 44">
            <a:extLst>
              <a:ext uri="{FF2B5EF4-FFF2-40B4-BE49-F238E27FC236}">
                <a16:creationId xmlns:a16="http://schemas.microsoft.com/office/drawing/2014/main" id="{0B9AEC6D-0F2B-FC7F-48F9-FF2B05D9B184}"/>
              </a:ext>
            </a:extLst>
          </p:cNvPr>
          <p:cNvGraphicFramePr>
            <a:graphicFrameLocks noGrp="1"/>
          </p:cNvGraphicFramePr>
          <p:nvPr>
            <p:extLst>
              <p:ext uri="{D42A27DB-BD31-4B8C-83A1-F6EECF244321}">
                <p14:modId xmlns:p14="http://schemas.microsoft.com/office/powerpoint/2010/main" val="3896345712"/>
              </p:ext>
            </p:extLst>
          </p:nvPr>
        </p:nvGraphicFramePr>
        <p:xfrm>
          <a:off x="3400141" y="5720033"/>
          <a:ext cx="3052223" cy="2761534"/>
        </p:xfrm>
        <a:graphic>
          <a:graphicData uri="http://schemas.openxmlformats.org/drawingml/2006/table">
            <a:tbl>
              <a:tblPr firstRow="1" bandRow="1">
                <a:tableStyleId>{5C22544A-7EE6-4342-B048-85BDC9FD1C3A}</a:tableStyleId>
              </a:tblPr>
              <a:tblGrid>
                <a:gridCol w="1083084">
                  <a:extLst>
                    <a:ext uri="{9D8B030D-6E8A-4147-A177-3AD203B41FA5}">
                      <a16:colId xmlns:a16="http://schemas.microsoft.com/office/drawing/2014/main" val="1852708291"/>
                    </a:ext>
                  </a:extLst>
                </a:gridCol>
                <a:gridCol w="1062620">
                  <a:extLst>
                    <a:ext uri="{9D8B030D-6E8A-4147-A177-3AD203B41FA5}">
                      <a16:colId xmlns:a16="http://schemas.microsoft.com/office/drawing/2014/main" val="1816098319"/>
                    </a:ext>
                  </a:extLst>
                </a:gridCol>
                <a:gridCol w="906519">
                  <a:extLst>
                    <a:ext uri="{9D8B030D-6E8A-4147-A177-3AD203B41FA5}">
                      <a16:colId xmlns:a16="http://schemas.microsoft.com/office/drawing/2014/main" val="310195714"/>
                    </a:ext>
                  </a:extLst>
                </a:gridCol>
              </a:tblGrid>
              <a:tr h="479208">
                <a:tc>
                  <a:txBody>
                    <a:bodyPr/>
                    <a:lstStyle/>
                    <a:p>
                      <a:pPr algn="ctr"/>
                      <a:r>
                        <a:rPr lang="en-GB" sz="1100" dirty="0"/>
                        <a:t>Responses </a:t>
                      </a:r>
                    </a:p>
                  </a:txBody>
                  <a:tcPr marL="84564" marR="84564" marT="42282" marB="42282" anchor="ctr"/>
                </a:tc>
                <a:tc>
                  <a:txBody>
                    <a:bodyPr/>
                    <a:lstStyle/>
                    <a:p>
                      <a:pPr algn="ctr"/>
                      <a:r>
                        <a:rPr lang="en-GB" sz="1100" b="1" dirty="0"/>
                        <a:t>Percentage of reviews  </a:t>
                      </a:r>
                    </a:p>
                  </a:txBody>
                  <a:tcPr marL="84564" marR="84564" marT="42282" marB="42282" anchor="ctr"/>
                </a:tc>
                <a:tc>
                  <a:txBody>
                    <a:bodyPr/>
                    <a:lstStyle/>
                    <a:p>
                      <a:pPr algn="ctr"/>
                      <a:r>
                        <a:rPr lang="en-GB" sz="1100" b="1" dirty="0"/>
                        <a:t>No. of reviews </a:t>
                      </a:r>
                    </a:p>
                  </a:txBody>
                  <a:tcPr marL="84564" marR="84564" marT="42282" marB="42282" anchor="ctr"/>
                </a:tc>
                <a:extLst>
                  <a:ext uri="{0D108BD9-81ED-4DB2-BD59-A6C34878D82A}">
                    <a16:rowId xmlns:a16="http://schemas.microsoft.com/office/drawing/2014/main" val="923702615"/>
                  </a:ext>
                </a:extLst>
              </a:tr>
              <a:tr h="401663">
                <a:tc>
                  <a:txBody>
                    <a:bodyPr/>
                    <a:lstStyle/>
                    <a:p>
                      <a:pPr algn="l" fontAlgn="b">
                        <a:buNone/>
                      </a:pPr>
                      <a:r>
                        <a:rPr lang="en-GB" sz="1000" b="0" u="none" strike="noStrike" dirty="0">
                          <a:solidFill>
                            <a:schemeClr val="tx1"/>
                          </a:solidFill>
                          <a:effectLst/>
                          <a:latin typeface="+mn-lt"/>
                        </a:rPr>
                        <a:t>Easy</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u="none" strike="noStrike" dirty="0">
                          <a:solidFill>
                            <a:schemeClr val="tx1"/>
                          </a:solidFill>
                          <a:effectLst/>
                          <a:latin typeface="+mn-lt"/>
                        </a:rPr>
                        <a:t>40%</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i="0" u="none" strike="noStrike" dirty="0">
                          <a:solidFill>
                            <a:schemeClr val="tx1"/>
                          </a:solidFill>
                          <a:effectLst/>
                          <a:latin typeface="+mn-lt"/>
                        </a:rPr>
                        <a:t>8</a:t>
                      </a:r>
                    </a:p>
                  </a:txBody>
                  <a:tcPr marL="8809" marR="8809" marT="8809" marB="0" anchor="b"/>
                </a:tc>
                <a:extLst>
                  <a:ext uri="{0D108BD9-81ED-4DB2-BD59-A6C34878D82A}">
                    <a16:rowId xmlns:a16="http://schemas.microsoft.com/office/drawing/2014/main" val="1795217099"/>
                  </a:ext>
                </a:extLst>
              </a:tr>
              <a:tr h="291697">
                <a:tc>
                  <a:txBody>
                    <a:bodyPr/>
                    <a:lstStyle/>
                    <a:p>
                      <a:pPr algn="l" fontAlgn="b">
                        <a:buNone/>
                      </a:pPr>
                      <a:r>
                        <a:rPr lang="en-GB" sz="1000" b="0" u="none" strike="noStrike" dirty="0">
                          <a:solidFill>
                            <a:schemeClr val="tx1"/>
                          </a:solidFill>
                          <a:effectLst/>
                          <a:latin typeface="+mn-lt"/>
                        </a:rPr>
                        <a:t>Fairly easy</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u="none" strike="noStrike" dirty="0">
                          <a:solidFill>
                            <a:schemeClr val="tx1"/>
                          </a:solidFill>
                          <a:effectLst/>
                          <a:latin typeface="+mn-lt"/>
                        </a:rPr>
                        <a:t>55%</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i="0" u="none" strike="noStrike" dirty="0">
                          <a:solidFill>
                            <a:schemeClr val="tx1"/>
                          </a:solidFill>
                          <a:effectLst/>
                          <a:latin typeface="+mn-lt"/>
                        </a:rPr>
                        <a:t>11</a:t>
                      </a:r>
                    </a:p>
                  </a:txBody>
                  <a:tcPr marL="8809" marR="8809" marT="8809" marB="0" anchor="b"/>
                </a:tc>
                <a:extLst>
                  <a:ext uri="{0D108BD9-81ED-4DB2-BD59-A6C34878D82A}">
                    <a16:rowId xmlns:a16="http://schemas.microsoft.com/office/drawing/2014/main" val="513991187"/>
                  </a:ext>
                </a:extLst>
              </a:tr>
              <a:tr h="514950">
                <a:tc>
                  <a:txBody>
                    <a:bodyPr/>
                    <a:lstStyle/>
                    <a:p>
                      <a:pPr algn="l" fontAlgn="b">
                        <a:buNone/>
                      </a:pPr>
                      <a:r>
                        <a:rPr lang="en-GB" sz="1000" b="0" u="none" strike="noStrike" dirty="0">
                          <a:solidFill>
                            <a:schemeClr val="tx1"/>
                          </a:solidFill>
                          <a:effectLst/>
                          <a:latin typeface="+mn-lt"/>
                        </a:rPr>
                        <a:t>Difficult</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u="none" strike="noStrike" dirty="0">
                          <a:solidFill>
                            <a:schemeClr val="tx1"/>
                          </a:solidFill>
                          <a:effectLst/>
                          <a:latin typeface="+mn-lt"/>
                        </a:rPr>
                        <a:t>5%</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i="0" u="none" strike="noStrike" dirty="0">
                          <a:solidFill>
                            <a:schemeClr val="tx1"/>
                          </a:solidFill>
                          <a:effectLst/>
                          <a:latin typeface="+mn-lt"/>
                        </a:rPr>
                        <a:t>1</a:t>
                      </a:r>
                    </a:p>
                  </a:txBody>
                  <a:tcPr marL="8809" marR="8809" marT="8809" marB="0" anchor="b"/>
                </a:tc>
                <a:extLst>
                  <a:ext uri="{0D108BD9-81ED-4DB2-BD59-A6C34878D82A}">
                    <a16:rowId xmlns:a16="http://schemas.microsoft.com/office/drawing/2014/main" val="507352613"/>
                  </a:ext>
                </a:extLst>
              </a:tr>
              <a:tr h="267479">
                <a:tc>
                  <a:txBody>
                    <a:bodyPr/>
                    <a:lstStyle/>
                    <a:p>
                      <a:pPr algn="l" fontAlgn="b">
                        <a:buNone/>
                      </a:pPr>
                      <a:r>
                        <a:rPr lang="en-GB" sz="1000" b="0" u="none" strike="noStrike" dirty="0">
                          <a:solidFill>
                            <a:schemeClr val="tx1"/>
                          </a:solidFill>
                          <a:effectLst/>
                          <a:latin typeface="+mn-lt"/>
                        </a:rPr>
                        <a:t>Very difficult</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u="none" strike="noStrike" dirty="0">
                          <a:solidFill>
                            <a:schemeClr val="tx1"/>
                          </a:solidFill>
                          <a:effectLst/>
                          <a:latin typeface="+mn-lt"/>
                        </a:rPr>
                        <a:t>0%</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i="0" u="none" strike="noStrike" dirty="0">
                          <a:solidFill>
                            <a:schemeClr val="tx1"/>
                          </a:solidFill>
                          <a:effectLst/>
                          <a:latin typeface="+mn-lt"/>
                        </a:rPr>
                        <a:t>0</a:t>
                      </a:r>
                    </a:p>
                  </a:txBody>
                  <a:tcPr marL="8809" marR="8809" marT="8809" marB="0" anchor="b"/>
                </a:tc>
                <a:extLst>
                  <a:ext uri="{0D108BD9-81ED-4DB2-BD59-A6C34878D82A}">
                    <a16:rowId xmlns:a16="http://schemas.microsoft.com/office/drawing/2014/main" val="2802222364"/>
                  </a:ext>
                </a:extLst>
              </a:tr>
              <a:tr h="394329">
                <a:tc>
                  <a:txBody>
                    <a:bodyPr/>
                    <a:lstStyle/>
                    <a:p>
                      <a:pPr algn="l" fontAlgn="b">
                        <a:buNone/>
                      </a:pPr>
                      <a:r>
                        <a:rPr lang="en-GB" sz="1000" b="0" u="none" strike="noStrike" dirty="0">
                          <a:solidFill>
                            <a:schemeClr val="tx1"/>
                          </a:solidFill>
                          <a:effectLst/>
                          <a:latin typeface="+mn-lt"/>
                        </a:rPr>
                        <a:t>Not applicable</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u="none" strike="noStrike" dirty="0">
                          <a:solidFill>
                            <a:schemeClr val="tx1"/>
                          </a:solidFill>
                          <a:effectLst/>
                          <a:latin typeface="+mn-lt"/>
                        </a:rPr>
                        <a:t>0%</a:t>
                      </a:r>
                      <a:endParaRPr lang="en-GB" sz="1000" b="0" i="0" u="none" strike="noStrike" dirty="0">
                        <a:solidFill>
                          <a:schemeClr val="tx1"/>
                        </a:solidFill>
                        <a:effectLst/>
                        <a:latin typeface="+mn-lt"/>
                      </a:endParaRPr>
                    </a:p>
                  </a:txBody>
                  <a:tcPr marL="8809" marR="8809" marT="8809" marB="0" anchor="b"/>
                </a:tc>
                <a:tc>
                  <a:txBody>
                    <a:bodyPr/>
                    <a:lstStyle/>
                    <a:p>
                      <a:pPr algn="l" fontAlgn="b">
                        <a:buNone/>
                      </a:pPr>
                      <a:r>
                        <a:rPr lang="en-GB" sz="1000" b="0" i="0" u="none" strike="noStrike" dirty="0">
                          <a:solidFill>
                            <a:schemeClr val="tx1"/>
                          </a:solidFill>
                          <a:effectLst/>
                          <a:latin typeface="+mn-lt"/>
                        </a:rPr>
                        <a:t>0</a:t>
                      </a:r>
                    </a:p>
                  </a:txBody>
                  <a:tcPr marL="8809" marR="8809" marT="8809" marB="0" anchor="b"/>
                </a:tc>
                <a:extLst>
                  <a:ext uri="{0D108BD9-81ED-4DB2-BD59-A6C34878D82A}">
                    <a16:rowId xmlns:a16="http://schemas.microsoft.com/office/drawing/2014/main" val="1707791164"/>
                  </a:ext>
                </a:extLst>
              </a:tr>
              <a:tr h="412208">
                <a:tc gridSpan="2">
                  <a:txBody>
                    <a:bodyPr/>
                    <a:lstStyle/>
                    <a:p>
                      <a:pPr algn="l"/>
                      <a:r>
                        <a:rPr lang="en-GB" sz="1100" dirty="0">
                          <a:solidFill>
                            <a:schemeClr val="tx1"/>
                          </a:solidFill>
                          <a:latin typeface="+mn-lt"/>
                        </a:rPr>
                        <a:t>Total</a:t>
                      </a:r>
                    </a:p>
                  </a:txBody>
                  <a:tcPr marL="8809" marR="8809" marT="8811"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100" b="0" i="0" u="none" strike="noStrike" dirty="0">
                          <a:solidFill>
                            <a:schemeClr val="tx1"/>
                          </a:solidFill>
                          <a:effectLst/>
                          <a:latin typeface="+mn-lt"/>
                        </a:rPr>
                        <a:t>20</a:t>
                      </a:r>
                    </a:p>
                  </a:txBody>
                  <a:tcPr marL="8809" marR="8809" marT="8811" marB="0" anchor="b"/>
                </a:tc>
                <a:extLst>
                  <a:ext uri="{0D108BD9-81ED-4DB2-BD59-A6C34878D82A}">
                    <a16:rowId xmlns:a16="http://schemas.microsoft.com/office/drawing/2014/main" val="303242097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a:extLst>
              <a:ext uri="{FF2B5EF4-FFF2-40B4-BE49-F238E27FC236}">
                <a16:creationId xmlns:a16="http://schemas.microsoft.com/office/drawing/2014/main" id="{197C314C-3790-FAD4-1D24-0AB4615A0595}"/>
              </a:ext>
            </a:extLst>
          </p:cNvPr>
          <p:cNvSpPr>
            <a:spLocks noGrp="1" noChangeArrowheads="1"/>
          </p:cNvSpPr>
          <p:nvPr>
            <p:ph idx="1"/>
          </p:nvPr>
        </p:nvSpPr>
        <p:spPr>
          <a:xfrm>
            <a:off x="419385" y="939007"/>
            <a:ext cx="6257639" cy="408530"/>
          </a:xfrm>
        </p:spPr>
        <p:txBody>
          <a:bodyPr/>
          <a:lstStyle/>
          <a:p>
            <a:pPr defTabSz="1079500">
              <a:lnSpc>
                <a:spcPct val="110000"/>
              </a:lnSpc>
              <a:spcAft>
                <a:spcPts val="0"/>
              </a:spcAft>
            </a:pPr>
            <a:r>
              <a:rPr lang="en-GB" altLang="en-US" sz="1400" b="1" dirty="0">
                <a:latin typeface="+mj-lt"/>
              </a:rPr>
              <a:t>Q3) If you have been asked to pay for NHS dental treatment, how clearly do you feel the bands/costs were explained to you? </a:t>
            </a:r>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dirty="0"/>
          </a:p>
          <a:p>
            <a:pPr defTabSz="1079500"/>
            <a:endParaRPr lang="en-GB" altLang="en-US" sz="1400" b="1" dirty="0"/>
          </a:p>
          <a:p>
            <a:pPr defTabSz="1079500"/>
            <a:endParaRPr lang="en-GB" altLang="en-US" sz="1400" b="1" dirty="0"/>
          </a:p>
          <a:p>
            <a:pPr defTabSz="1079500"/>
            <a:r>
              <a:rPr lang="en-GB" altLang="en-US" sz="1400" b="1" dirty="0">
                <a:latin typeface="+mj-lt"/>
              </a:rPr>
              <a:t>Q4) How helpful are staff in explaining your dental treatment?</a:t>
            </a:r>
          </a:p>
        </p:txBody>
      </p:sp>
      <p:sp>
        <p:nvSpPr>
          <p:cNvPr id="4" name="Slide Number Placeholder 3">
            <a:extLst>
              <a:ext uri="{FF2B5EF4-FFF2-40B4-BE49-F238E27FC236}">
                <a16:creationId xmlns:a16="http://schemas.microsoft.com/office/drawing/2014/main" id="{030F74B1-3FA9-ADDB-E780-A5C43836D784}"/>
              </a:ext>
            </a:extLst>
          </p:cNvPr>
          <p:cNvSpPr>
            <a:spLocks noGrp="1"/>
          </p:cNvSpPr>
          <p:nvPr>
            <p:ph type="sldNum" sz="quarter" idx="10"/>
          </p:nvPr>
        </p:nvSpPr>
        <p:spPr>
          <a:xfrm>
            <a:off x="5993900" y="310418"/>
            <a:ext cx="451325" cy="360363"/>
          </a:xfrm>
        </p:spPr>
        <p:txBody>
          <a:bodyPr/>
          <a:lstStyle/>
          <a:p>
            <a:pPr>
              <a:defRPr/>
            </a:pPr>
            <a:fld id="{42EE41D9-0B8B-4F59-9F1C-E3CEE9245DD0}" type="slidenum">
              <a:rPr lang="en-GB" smtClean="0"/>
              <a:pPr>
                <a:defRPr/>
              </a:pPr>
              <a:t>33</a:t>
            </a:fld>
            <a:endParaRPr lang="en-GB" dirty="0"/>
          </a:p>
        </p:txBody>
      </p:sp>
      <p:graphicFrame>
        <p:nvGraphicFramePr>
          <p:cNvPr id="2" name="Chart 1">
            <a:extLst>
              <a:ext uri="{FF2B5EF4-FFF2-40B4-BE49-F238E27FC236}">
                <a16:creationId xmlns:a16="http://schemas.microsoft.com/office/drawing/2014/main" id="{D2AB8B8E-DFBE-51C1-DD25-F4EA49F1BC0F}"/>
              </a:ext>
            </a:extLst>
          </p:cNvPr>
          <p:cNvGraphicFramePr>
            <a:graphicFrameLocks/>
          </p:cNvGraphicFramePr>
          <p:nvPr>
            <p:extLst>
              <p:ext uri="{D42A27DB-BD31-4B8C-83A1-F6EECF244321}">
                <p14:modId xmlns:p14="http://schemas.microsoft.com/office/powerpoint/2010/main" val="1444063453"/>
              </p:ext>
            </p:extLst>
          </p:nvPr>
        </p:nvGraphicFramePr>
        <p:xfrm>
          <a:off x="419385" y="1551080"/>
          <a:ext cx="2793715" cy="38998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DCDCC9B-4847-8890-422F-C379863A984A}"/>
              </a:ext>
            </a:extLst>
          </p:cNvPr>
          <p:cNvGraphicFramePr>
            <a:graphicFrameLocks/>
          </p:cNvGraphicFramePr>
          <p:nvPr>
            <p:extLst>
              <p:ext uri="{D42A27DB-BD31-4B8C-83A1-F6EECF244321}">
                <p14:modId xmlns:p14="http://schemas.microsoft.com/office/powerpoint/2010/main" val="3647683101"/>
              </p:ext>
            </p:extLst>
          </p:nvPr>
        </p:nvGraphicFramePr>
        <p:xfrm>
          <a:off x="416845" y="6079947"/>
          <a:ext cx="2796255" cy="2465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44">
            <a:extLst>
              <a:ext uri="{FF2B5EF4-FFF2-40B4-BE49-F238E27FC236}">
                <a16:creationId xmlns:a16="http://schemas.microsoft.com/office/drawing/2014/main" id="{926EB08B-8996-804E-FBE2-60FE6E795525}"/>
              </a:ext>
            </a:extLst>
          </p:cNvPr>
          <p:cNvGraphicFramePr>
            <a:graphicFrameLocks noGrp="1"/>
          </p:cNvGraphicFramePr>
          <p:nvPr>
            <p:extLst>
              <p:ext uri="{D42A27DB-BD31-4B8C-83A1-F6EECF244321}">
                <p14:modId xmlns:p14="http://schemas.microsoft.com/office/powerpoint/2010/main" val="1280596875"/>
              </p:ext>
            </p:extLst>
          </p:nvPr>
        </p:nvGraphicFramePr>
        <p:xfrm>
          <a:off x="3336697" y="1551080"/>
          <a:ext cx="3108528" cy="3477546"/>
        </p:xfrm>
        <a:graphic>
          <a:graphicData uri="http://schemas.openxmlformats.org/drawingml/2006/table">
            <a:tbl>
              <a:tblPr firstRow="1" bandRow="1">
                <a:tableStyleId>{5C22544A-7EE6-4342-B048-85BDC9FD1C3A}</a:tableStyleId>
              </a:tblPr>
              <a:tblGrid>
                <a:gridCol w="1103063">
                  <a:extLst>
                    <a:ext uri="{9D8B030D-6E8A-4147-A177-3AD203B41FA5}">
                      <a16:colId xmlns:a16="http://schemas.microsoft.com/office/drawing/2014/main" val="1852708291"/>
                    </a:ext>
                  </a:extLst>
                </a:gridCol>
                <a:gridCol w="1082223">
                  <a:extLst>
                    <a:ext uri="{9D8B030D-6E8A-4147-A177-3AD203B41FA5}">
                      <a16:colId xmlns:a16="http://schemas.microsoft.com/office/drawing/2014/main" val="1816098319"/>
                    </a:ext>
                  </a:extLst>
                </a:gridCol>
                <a:gridCol w="923242">
                  <a:extLst>
                    <a:ext uri="{9D8B030D-6E8A-4147-A177-3AD203B41FA5}">
                      <a16:colId xmlns:a16="http://schemas.microsoft.com/office/drawing/2014/main" val="310195714"/>
                    </a:ext>
                  </a:extLst>
                </a:gridCol>
              </a:tblGrid>
              <a:tr h="602582">
                <a:tc>
                  <a:txBody>
                    <a:bodyPr/>
                    <a:lstStyle/>
                    <a:p>
                      <a:pPr algn="ctr"/>
                      <a:r>
                        <a:rPr lang="en-GB" sz="1100" dirty="0"/>
                        <a:t>Responses </a:t>
                      </a:r>
                    </a:p>
                  </a:txBody>
                  <a:tcPr marL="86124" marR="86124" marT="43062" marB="43062" anchor="ctr"/>
                </a:tc>
                <a:tc>
                  <a:txBody>
                    <a:bodyPr/>
                    <a:lstStyle/>
                    <a:p>
                      <a:pPr algn="ctr"/>
                      <a:r>
                        <a:rPr lang="en-GB" sz="1100" b="1" dirty="0"/>
                        <a:t>Percentage of reviews  </a:t>
                      </a:r>
                    </a:p>
                  </a:txBody>
                  <a:tcPr marL="86124" marR="86124" marT="43062" marB="43062" anchor="ctr"/>
                </a:tc>
                <a:tc>
                  <a:txBody>
                    <a:bodyPr/>
                    <a:lstStyle/>
                    <a:p>
                      <a:pPr algn="ctr"/>
                      <a:r>
                        <a:rPr lang="en-GB" sz="1100" b="1" dirty="0"/>
                        <a:t>No. of reviews </a:t>
                      </a:r>
                    </a:p>
                  </a:txBody>
                  <a:tcPr marL="86124" marR="86124" marT="43062" marB="43062" anchor="ctr"/>
                </a:tc>
                <a:extLst>
                  <a:ext uri="{0D108BD9-81ED-4DB2-BD59-A6C34878D82A}">
                    <a16:rowId xmlns:a16="http://schemas.microsoft.com/office/drawing/2014/main" val="923702615"/>
                  </a:ext>
                </a:extLst>
              </a:tr>
              <a:tr h="397549">
                <a:tc>
                  <a:txBody>
                    <a:bodyPr/>
                    <a:lstStyle/>
                    <a:p>
                      <a:pPr algn="l" fontAlgn="b">
                        <a:buNone/>
                      </a:pPr>
                      <a:r>
                        <a:rPr lang="en-GB" sz="1000" b="0" u="none" strike="noStrike" dirty="0">
                          <a:solidFill>
                            <a:schemeClr val="tx1"/>
                          </a:solidFill>
                          <a:effectLst/>
                        </a:rPr>
                        <a:t>Extremely clear</a:t>
                      </a:r>
                      <a:endParaRPr lang="en-GB" sz="1000" b="0" i="0" u="none" strike="noStrike" dirty="0">
                        <a:solidFill>
                          <a:schemeClr val="tx1"/>
                        </a:solidFill>
                        <a:effectLst/>
                        <a:latin typeface="Arial" panose="020B0604020202020204" pitchFamily="34" charset="0"/>
                      </a:endParaRPr>
                    </a:p>
                  </a:txBody>
                  <a:tcPr marL="8971" marR="8971" marT="8971" marB="0" anchor="b"/>
                </a:tc>
                <a:tc>
                  <a:txBody>
                    <a:bodyPr/>
                    <a:lstStyle/>
                    <a:p>
                      <a:pPr algn="l" fontAlgn="b">
                        <a:buNone/>
                      </a:pPr>
                      <a:r>
                        <a:rPr lang="en-GB" sz="1000" b="0" u="none" strike="noStrike" dirty="0">
                          <a:solidFill>
                            <a:schemeClr val="tx1"/>
                          </a:solidFill>
                          <a:effectLst/>
                          <a:latin typeface="+mn-lt"/>
                        </a:rPr>
                        <a:t>25%</a:t>
                      </a:r>
                      <a:endParaRPr lang="en-GB" sz="1000" b="0" i="0" u="none" strike="noStrike" dirty="0">
                        <a:solidFill>
                          <a:schemeClr val="tx1"/>
                        </a:solidFill>
                        <a:effectLst/>
                        <a:latin typeface="+mn-lt"/>
                      </a:endParaRPr>
                    </a:p>
                  </a:txBody>
                  <a:tcPr marL="8971" marR="8971" marT="8971" marB="0" anchor="b"/>
                </a:tc>
                <a:tc>
                  <a:txBody>
                    <a:bodyPr/>
                    <a:lstStyle/>
                    <a:p>
                      <a:pPr algn="l" fontAlgn="b">
                        <a:buNone/>
                      </a:pPr>
                      <a:r>
                        <a:rPr lang="en-GB" sz="1000" b="0" i="0" u="none" strike="noStrike" dirty="0">
                          <a:solidFill>
                            <a:schemeClr val="tx1"/>
                          </a:solidFill>
                          <a:effectLst/>
                          <a:latin typeface="+mn-lt"/>
                        </a:rPr>
                        <a:t>5</a:t>
                      </a:r>
                    </a:p>
                  </a:txBody>
                  <a:tcPr marL="8971" marR="8971" marT="8971" marB="0" anchor="b"/>
                </a:tc>
                <a:extLst>
                  <a:ext uri="{0D108BD9-81ED-4DB2-BD59-A6C34878D82A}">
                    <a16:rowId xmlns:a16="http://schemas.microsoft.com/office/drawing/2014/main" val="1795217099"/>
                  </a:ext>
                </a:extLst>
              </a:tr>
              <a:tr h="241237">
                <a:tc>
                  <a:txBody>
                    <a:bodyPr/>
                    <a:lstStyle/>
                    <a:p>
                      <a:pPr algn="l" fontAlgn="b">
                        <a:buNone/>
                      </a:pPr>
                      <a:r>
                        <a:rPr lang="en-GB" sz="1000" b="0" u="none" strike="noStrike" dirty="0">
                          <a:solidFill>
                            <a:schemeClr val="tx1"/>
                          </a:solidFill>
                          <a:effectLst/>
                        </a:rPr>
                        <a:t>Very clear</a:t>
                      </a:r>
                      <a:endParaRPr lang="en-GB" sz="1000" b="0" i="0" u="none" strike="noStrike" dirty="0">
                        <a:solidFill>
                          <a:schemeClr val="tx1"/>
                        </a:solidFill>
                        <a:effectLst/>
                        <a:latin typeface="Arial" panose="020B0604020202020204" pitchFamily="34" charset="0"/>
                      </a:endParaRPr>
                    </a:p>
                  </a:txBody>
                  <a:tcPr marL="8971" marR="8971" marT="8971" marB="0" anchor="b"/>
                </a:tc>
                <a:tc>
                  <a:txBody>
                    <a:bodyPr/>
                    <a:lstStyle/>
                    <a:p>
                      <a:pPr algn="l" fontAlgn="b">
                        <a:buNone/>
                      </a:pPr>
                      <a:r>
                        <a:rPr lang="en-GB" sz="1000" b="0" u="none" strike="noStrike" dirty="0">
                          <a:solidFill>
                            <a:schemeClr val="tx1"/>
                          </a:solidFill>
                          <a:effectLst/>
                          <a:latin typeface="+mn-lt"/>
                        </a:rPr>
                        <a:t>15%</a:t>
                      </a:r>
                      <a:endParaRPr lang="en-GB" sz="1000" b="0" i="0" u="none" strike="noStrike" dirty="0">
                        <a:solidFill>
                          <a:schemeClr val="tx1"/>
                        </a:solidFill>
                        <a:effectLst/>
                        <a:latin typeface="+mn-lt"/>
                      </a:endParaRPr>
                    </a:p>
                  </a:txBody>
                  <a:tcPr marL="8971" marR="8971" marT="8971" marB="0" anchor="b"/>
                </a:tc>
                <a:tc>
                  <a:txBody>
                    <a:bodyPr/>
                    <a:lstStyle/>
                    <a:p>
                      <a:pPr algn="l" fontAlgn="b">
                        <a:buNone/>
                      </a:pPr>
                      <a:r>
                        <a:rPr lang="en-GB" sz="1000" b="0" i="0" u="none" strike="noStrike" dirty="0">
                          <a:solidFill>
                            <a:schemeClr val="tx1"/>
                          </a:solidFill>
                          <a:effectLst/>
                          <a:latin typeface="+mn-lt"/>
                        </a:rPr>
                        <a:t>3</a:t>
                      </a:r>
                    </a:p>
                  </a:txBody>
                  <a:tcPr marL="8971" marR="8971" marT="8971" marB="0" anchor="b"/>
                </a:tc>
                <a:extLst>
                  <a:ext uri="{0D108BD9-81ED-4DB2-BD59-A6C34878D82A}">
                    <a16:rowId xmlns:a16="http://schemas.microsoft.com/office/drawing/2014/main" val="513991187"/>
                  </a:ext>
                </a:extLst>
              </a:tr>
              <a:tr h="425869">
                <a:tc>
                  <a:txBody>
                    <a:bodyPr/>
                    <a:lstStyle/>
                    <a:p>
                      <a:pPr algn="l" fontAlgn="b">
                        <a:buNone/>
                      </a:pPr>
                      <a:r>
                        <a:rPr lang="en-GB" sz="1000" b="0" u="none" strike="noStrike" dirty="0">
                          <a:solidFill>
                            <a:schemeClr val="tx1"/>
                          </a:solidFill>
                          <a:effectLst/>
                        </a:rPr>
                        <a:t>Somewhat clear</a:t>
                      </a:r>
                      <a:endParaRPr lang="en-GB" sz="1000" b="0" i="0" u="none" strike="noStrike" dirty="0">
                        <a:solidFill>
                          <a:schemeClr val="tx1"/>
                        </a:solidFill>
                        <a:effectLst/>
                        <a:latin typeface="Arial" panose="020B0604020202020204" pitchFamily="34" charset="0"/>
                      </a:endParaRPr>
                    </a:p>
                  </a:txBody>
                  <a:tcPr marL="8971" marR="8971" marT="8971" marB="0" anchor="b"/>
                </a:tc>
                <a:tc>
                  <a:txBody>
                    <a:bodyPr/>
                    <a:lstStyle/>
                    <a:p>
                      <a:pPr algn="l" fontAlgn="b">
                        <a:buNone/>
                      </a:pPr>
                      <a:r>
                        <a:rPr lang="en-GB" sz="1000" b="0" u="none" strike="noStrike" dirty="0">
                          <a:solidFill>
                            <a:schemeClr val="tx1"/>
                          </a:solidFill>
                          <a:effectLst/>
                          <a:latin typeface="+mn-lt"/>
                        </a:rPr>
                        <a:t>40%</a:t>
                      </a:r>
                      <a:endParaRPr lang="en-GB" sz="1000" b="0" i="0" u="none" strike="noStrike" dirty="0">
                        <a:solidFill>
                          <a:schemeClr val="tx1"/>
                        </a:solidFill>
                        <a:effectLst/>
                        <a:latin typeface="+mn-lt"/>
                      </a:endParaRPr>
                    </a:p>
                  </a:txBody>
                  <a:tcPr marL="8971" marR="8971" marT="8971" marB="0" anchor="b"/>
                </a:tc>
                <a:tc>
                  <a:txBody>
                    <a:bodyPr/>
                    <a:lstStyle/>
                    <a:p>
                      <a:pPr algn="l" fontAlgn="b">
                        <a:buNone/>
                      </a:pPr>
                      <a:r>
                        <a:rPr lang="en-GB" sz="1000" b="0" i="0" u="none" strike="noStrike" dirty="0">
                          <a:solidFill>
                            <a:schemeClr val="tx1"/>
                          </a:solidFill>
                          <a:effectLst/>
                          <a:latin typeface="+mn-lt"/>
                        </a:rPr>
                        <a:t>8</a:t>
                      </a:r>
                    </a:p>
                  </a:txBody>
                  <a:tcPr marL="8971" marR="8971" marT="8971" marB="0" anchor="b"/>
                </a:tc>
                <a:extLst>
                  <a:ext uri="{0D108BD9-81ED-4DB2-BD59-A6C34878D82A}">
                    <a16:rowId xmlns:a16="http://schemas.microsoft.com/office/drawing/2014/main" val="507352613"/>
                  </a:ext>
                </a:extLst>
              </a:tr>
              <a:tr h="221209">
                <a:tc>
                  <a:txBody>
                    <a:bodyPr/>
                    <a:lstStyle/>
                    <a:p>
                      <a:pPr algn="l" fontAlgn="b">
                        <a:buNone/>
                      </a:pPr>
                      <a:r>
                        <a:rPr lang="en-GB" sz="1000" b="0" u="none" strike="noStrike" dirty="0">
                          <a:solidFill>
                            <a:schemeClr val="tx1"/>
                          </a:solidFill>
                          <a:effectLst/>
                        </a:rPr>
                        <a:t>Not at all clear</a:t>
                      </a:r>
                      <a:endParaRPr lang="en-GB" sz="1000" b="0" i="0" u="none" strike="noStrike" dirty="0">
                        <a:solidFill>
                          <a:schemeClr val="tx1"/>
                        </a:solidFill>
                        <a:effectLst/>
                        <a:latin typeface="Arial" panose="020B0604020202020204" pitchFamily="34" charset="0"/>
                      </a:endParaRPr>
                    </a:p>
                  </a:txBody>
                  <a:tcPr marL="8971" marR="8971" marT="8971" marB="0" anchor="b"/>
                </a:tc>
                <a:tc>
                  <a:txBody>
                    <a:bodyPr/>
                    <a:lstStyle/>
                    <a:p>
                      <a:pPr algn="l" fontAlgn="b">
                        <a:buNone/>
                      </a:pPr>
                      <a:r>
                        <a:rPr lang="en-GB" sz="1000" b="0" u="none" strike="noStrike" dirty="0">
                          <a:solidFill>
                            <a:schemeClr val="tx1"/>
                          </a:solidFill>
                          <a:effectLst/>
                          <a:latin typeface="+mn-lt"/>
                        </a:rPr>
                        <a:t>0%</a:t>
                      </a:r>
                      <a:endParaRPr lang="en-GB" sz="1000" b="0" i="0" u="none" strike="noStrike" dirty="0">
                        <a:solidFill>
                          <a:schemeClr val="tx1"/>
                        </a:solidFill>
                        <a:effectLst/>
                        <a:latin typeface="+mn-lt"/>
                      </a:endParaRPr>
                    </a:p>
                  </a:txBody>
                  <a:tcPr marL="8971" marR="8971" marT="8971" marB="0" anchor="b"/>
                </a:tc>
                <a:tc>
                  <a:txBody>
                    <a:bodyPr/>
                    <a:lstStyle/>
                    <a:p>
                      <a:pPr algn="l" fontAlgn="b">
                        <a:buNone/>
                      </a:pPr>
                      <a:r>
                        <a:rPr lang="en-GB" sz="1000" b="0" i="0" u="none" strike="noStrike" dirty="0">
                          <a:solidFill>
                            <a:schemeClr val="tx1"/>
                          </a:solidFill>
                          <a:effectLst/>
                          <a:latin typeface="+mn-lt"/>
                        </a:rPr>
                        <a:t>0</a:t>
                      </a:r>
                    </a:p>
                  </a:txBody>
                  <a:tcPr marL="8971" marR="8971" marT="8971" marB="0" anchor="b"/>
                </a:tc>
                <a:extLst>
                  <a:ext uri="{0D108BD9-81ED-4DB2-BD59-A6C34878D82A}">
                    <a16:rowId xmlns:a16="http://schemas.microsoft.com/office/drawing/2014/main" val="2802222364"/>
                  </a:ext>
                </a:extLst>
              </a:tr>
              <a:tr h="360631">
                <a:tc>
                  <a:txBody>
                    <a:bodyPr/>
                    <a:lstStyle/>
                    <a:p>
                      <a:pPr algn="l" fontAlgn="b">
                        <a:buNone/>
                      </a:pPr>
                      <a:r>
                        <a:rPr lang="en-GB" sz="1000" b="0" u="none" strike="noStrike" dirty="0">
                          <a:solidFill>
                            <a:schemeClr val="tx1"/>
                          </a:solidFill>
                          <a:effectLst/>
                        </a:rPr>
                        <a:t>No explanation provided</a:t>
                      </a:r>
                      <a:endParaRPr lang="en-GB" sz="1000" b="0" i="0" u="none" strike="noStrike" dirty="0">
                        <a:solidFill>
                          <a:schemeClr val="tx1"/>
                        </a:solidFill>
                        <a:effectLst/>
                        <a:latin typeface="Arial" panose="020B0604020202020204" pitchFamily="34" charset="0"/>
                      </a:endParaRPr>
                    </a:p>
                  </a:txBody>
                  <a:tcPr marL="8971" marR="8971" marT="8971" marB="0" anchor="b"/>
                </a:tc>
                <a:tc>
                  <a:txBody>
                    <a:bodyPr/>
                    <a:lstStyle/>
                    <a:p>
                      <a:pPr algn="l" fontAlgn="b">
                        <a:buNone/>
                      </a:pPr>
                      <a:r>
                        <a:rPr lang="en-GB" sz="1000" b="0" u="none" strike="noStrike" dirty="0">
                          <a:solidFill>
                            <a:schemeClr val="tx1"/>
                          </a:solidFill>
                          <a:effectLst/>
                          <a:latin typeface="+mn-lt"/>
                        </a:rPr>
                        <a:t>0%</a:t>
                      </a:r>
                      <a:endParaRPr lang="en-GB" sz="1000" b="0" i="0" u="none" strike="noStrike" dirty="0">
                        <a:solidFill>
                          <a:schemeClr val="tx1"/>
                        </a:solidFill>
                        <a:effectLst/>
                        <a:latin typeface="+mn-lt"/>
                      </a:endParaRPr>
                    </a:p>
                  </a:txBody>
                  <a:tcPr marL="8971" marR="8971" marT="8971" marB="0" anchor="b"/>
                </a:tc>
                <a:tc>
                  <a:txBody>
                    <a:bodyPr/>
                    <a:lstStyle/>
                    <a:p>
                      <a:pPr algn="l" fontAlgn="b">
                        <a:buNone/>
                      </a:pPr>
                      <a:r>
                        <a:rPr lang="en-GB" sz="1000" b="0" i="0" u="none" strike="noStrike" dirty="0">
                          <a:solidFill>
                            <a:schemeClr val="tx1"/>
                          </a:solidFill>
                          <a:effectLst/>
                          <a:latin typeface="+mn-lt"/>
                        </a:rPr>
                        <a:t>0</a:t>
                      </a:r>
                    </a:p>
                  </a:txBody>
                  <a:tcPr marL="8971" marR="8971" marT="8971" marB="0" anchor="b"/>
                </a:tc>
                <a:extLst>
                  <a:ext uri="{0D108BD9-81ED-4DB2-BD59-A6C34878D82A}">
                    <a16:rowId xmlns:a16="http://schemas.microsoft.com/office/drawing/2014/main" val="1707791164"/>
                  </a:ext>
                </a:extLst>
              </a:tr>
              <a:tr h="526936">
                <a:tc>
                  <a:txBody>
                    <a:bodyPr/>
                    <a:lstStyle/>
                    <a:p>
                      <a:pPr algn="l" fontAlgn="b">
                        <a:buNone/>
                      </a:pPr>
                      <a:r>
                        <a:rPr lang="en-GB" sz="1000" b="0" u="none" strike="noStrike" dirty="0">
                          <a:solidFill>
                            <a:schemeClr val="tx1"/>
                          </a:solidFill>
                          <a:effectLst/>
                        </a:rPr>
                        <a:t>I do not pay for my treatment</a:t>
                      </a:r>
                      <a:endParaRPr lang="en-GB" sz="1000" b="0" i="0" u="none" strike="noStrike" dirty="0">
                        <a:solidFill>
                          <a:schemeClr val="tx1"/>
                        </a:solidFill>
                        <a:effectLst/>
                        <a:latin typeface="Arial" panose="020B0604020202020204" pitchFamily="34" charset="0"/>
                      </a:endParaRPr>
                    </a:p>
                  </a:txBody>
                  <a:tcPr marL="8971" marR="8971" marT="8971" marB="0" anchor="b"/>
                </a:tc>
                <a:tc>
                  <a:txBody>
                    <a:bodyPr/>
                    <a:lstStyle/>
                    <a:p>
                      <a:pPr algn="l" fontAlgn="b">
                        <a:buNone/>
                      </a:pPr>
                      <a:r>
                        <a:rPr lang="en-GB" sz="1000" b="0" u="none" strike="noStrike" dirty="0">
                          <a:solidFill>
                            <a:schemeClr val="tx1"/>
                          </a:solidFill>
                          <a:effectLst/>
                          <a:latin typeface="+mn-lt"/>
                        </a:rPr>
                        <a:t>15%</a:t>
                      </a:r>
                      <a:endParaRPr lang="en-GB" sz="1000" b="0" i="0" u="none" strike="noStrike" dirty="0">
                        <a:solidFill>
                          <a:schemeClr val="tx1"/>
                        </a:solidFill>
                        <a:effectLst/>
                        <a:latin typeface="+mn-lt"/>
                      </a:endParaRPr>
                    </a:p>
                  </a:txBody>
                  <a:tcPr marL="8971" marR="8971" marT="8971" marB="0" anchor="b"/>
                </a:tc>
                <a:tc>
                  <a:txBody>
                    <a:bodyPr/>
                    <a:lstStyle/>
                    <a:p>
                      <a:pPr algn="l" fontAlgn="b">
                        <a:buNone/>
                      </a:pPr>
                      <a:r>
                        <a:rPr lang="en-GB" sz="1000" b="0" i="0" u="none" strike="noStrike" dirty="0">
                          <a:solidFill>
                            <a:schemeClr val="tx1"/>
                          </a:solidFill>
                          <a:effectLst/>
                          <a:latin typeface="+mn-lt"/>
                        </a:rPr>
                        <a:t>3</a:t>
                      </a:r>
                    </a:p>
                  </a:txBody>
                  <a:tcPr marL="8971" marR="8971" marT="8971" marB="0" anchor="b"/>
                </a:tc>
                <a:extLst>
                  <a:ext uri="{0D108BD9-81ED-4DB2-BD59-A6C34878D82A}">
                    <a16:rowId xmlns:a16="http://schemas.microsoft.com/office/drawing/2014/main" val="10593746"/>
                  </a:ext>
                </a:extLst>
              </a:tr>
              <a:tr h="360631">
                <a:tc>
                  <a:txBody>
                    <a:bodyPr/>
                    <a:lstStyle/>
                    <a:p>
                      <a:pPr algn="l" fontAlgn="b">
                        <a:buNone/>
                      </a:pPr>
                      <a:r>
                        <a:rPr lang="en-GB" sz="1000" b="0" u="none" strike="noStrike" dirty="0">
                          <a:solidFill>
                            <a:schemeClr val="tx1"/>
                          </a:solidFill>
                          <a:effectLst/>
                        </a:rPr>
                        <a:t>Not applicable</a:t>
                      </a:r>
                      <a:endParaRPr lang="en-GB" sz="1000" b="0" i="0" u="none" strike="noStrike" dirty="0">
                        <a:solidFill>
                          <a:schemeClr val="tx1"/>
                        </a:solidFill>
                        <a:effectLst/>
                        <a:latin typeface="Arial" panose="020B0604020202020204" pitchFamily="34" charset="0"/>
                      </a:endParaRPr>
                    </a:p>
                  </a:txBody>
                  <a:tcPr marL="8971" marR="8971" marT="8971" marB="0" anchor="b"/>
                </a:tc>
                <a:tc>
                  <a:txBody>
                    <a:bodyPr/>
                    <a:lstStyle/>
                    <a:p>
                      <a:pPr algn="l" fontAlgn="b">
                        <a:buNone/>
                      </a:pPr>
                      <a:r>
                        <a:rPr lang="en-GB" sz="1000" b="0" u="none" strike="noStrike" dirty="0">
                          <a:solidFill>
                            <a:schemeClr val="tx1"/>
                          </a:solidFill>
                          <a:effectLst/>
                          <a:latin typeface="+mn-lt"/>
                        </a:rPr>
                        <a:t>5%</a:t>
                      </a:r>
                      <a:endParaRPr lang="en-GB" sz="1000" b="0" i="0" u="none" strike="noStrike" dirty="0">
                        <a:solidFill>
                          <a:schemeClr val="tx1"/>
                        </a:solidFill>
                        <a:effectLst/>
                        <a:latin typeface="+mn-lt"/>
                      </a:endParaRPr>
                    </a:p>
                  </a:txBody>
                  <a:tcPr marL="8971" marR="8971" marT="8971" marB="0" anchor="b"/>
                </a:tc>
                <a:tc>
                  <a:txBody>
                    <a:bodyPr/>
                    <a:lstStyle/>
                    <a:p>
                      <a:pPr algn="l" fontAlgn="b">
                        <a:buNone/>
                      </a:pPr>
                      <a:r>
                        <a:rPr lang="en-GB" sz="1000" b="0" i="0" u="none" strike="noStrike" dirty="0">
                          <a:solidFill>
                            <a:schemeClr val="tx1"/>
                          </a:solidFill>
                          <a:effectLst/>
                          <a:latin typeface="+mn-lt"/>
                        </a:rPr>
                        <a:t>1</a:t>
                      </a:r>
                    </a:p>
                  </a:txBody>
                  <a:tcPr marL="8971" marR="8971" marT="8971" marB="0" anchor="b"/>
                </a:tc>
                <a:extLst>
                  <a:ext uri="{0D108BD9-81ED-4DB2-BD59-A6C34878D82A}">
                    <a16:rowId xmlns:a16="http://schemas.microsoft.com/office/drawing/2014/main" val="3619968705"/>
                  </a:ext>
                </a:extLst>
              </a:tr>
              <a:tr h="340902">
                <a:tc gridSpan="2">
                  <a:txBody>
                    <a:bodyPr/>
                    <a:lstStyle/>
                    <a:p>
                      <a:pPr algn="l"/>
                      <a:r>
                        <a:rPr lang="en-GB" sz="1000" dirty="0">
                          <a:solidFill>
                            <a:schemeClr val="tx1"/>
                          </a:solidFill>
                          <a:latin typeface="+mn-lt"/>
                        </a:rPr>
                        <a:t>Total</a:t>
                      </a:r>
                    </a:p>
                  </a:txBody>
                  <a:tcPr marL="8971" marR="8971" marT="8974"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000" b="0" i="0" u="none" strike="noStrike" dirty="0">
                          <a:solidFill>
                            <a:schemeClr val="tx1"/>
                          </a:solidFill>
                          <a:effectLst/>
                          <a:latin typeface="+mn-lt"/>
                        </a:rPr>
                        <a:t>20</a:t>
                      </a:r>
                    </a:p>
                  </a:txBody>
                  <a:tcPr marL="8971" marR="8971" marT="8974" marB="0" anchor="b"/>
                </a:tc>
                <a:extLst>
                  <a:ext uri="{0D108BD9-81ED-4DB2-BD59-A6C34878D82A}">
                    <a16:rowId xmlns:a16="http://schemas.microsoft.com/office/drawing/2014/main" val="3032420974"/>
                  </a:ext>
                </a:extLst>
              </a:tr>
            </a:tbl>
          </a:graphicData>
        </a:graphic>
      </p:graphicFrame>
      <p:graphicFrame>
        <p:nvGraphicFramePr>
          <p:cNvPr id="8" name="Table 44">
            <a:extLst>
              <a:ext uri="{FF2B5EF4-FFF2-40B4-BE49-F238E27FC236}">
                <a16:creationId xmlns:a16="http://schemas.microsoft.com/office/drawing/2014/main" id="{AA411F9C-36EF-9329-990A-361A4933A878}"/>
              </a:ext>
            </a:extLst>
          </p:cNvPr>
          <p:cNvGraphicFramePr>
            <a:graphicFrameLocks noGrp="1"/>
          </p:cNvGraphicFramePr>
          <p:nvPr>
            <p:extLst>
              <p:ext uri="{D42A27DB-BD31-4B8C-83A1-F6EECF244321}">
                <p14:modId xmlns:p14="http://schemas.microsoft.com/office/powerpoint/2010/main" val="3962864305"/>
              </p:ext>
            </p:extLst>
          </p:nvPr>
        </p:nvGraphicFramePr>
        <p:xfrm>
          <a:off x="3336696" y="6079946"/>
          <a:ext cx="3104459" cy="2428626"/>
        </p:xfrm>
        <a:graphic>
          <a:graphicData uri="http://schemas.openxmlformats.org/drawingml/2006/table">
            <a:tbl>
              <a:tblPr firstRow="1" bandRow="1">
                <a:tableStyleId>{5C22544A-7EE6-4342-B048-85BDC9FD1C3A}</a:tableStyleId>
              </a:tblPr>
              <a:tblGrid>
                <a:gridCol w="1197798">
                  <a:extLst>
                    <a:ext uri="{9D8B030D-6E8A-4147-A177-3AD203B41FA5}">
                      <a16:colId xmlns:a16="http://schemas.microsoft.com/office/drawing/2014/main" val="1852708291"/>
                    </a:ext>
                  </a:extLst>
                </a:gridCol>
                <a:gridCol w="1032132">
                  <a:extLst>
                    <a:ext uri="{9D8B030D-6E8A-4147-A177-3AD203B41FA5}">
                      <a16:colId xmlns:a16="http://schemas.microsoft.com/office/drawing/2014/main" val="1816098319"/>
                    </a:ext>
                  </a:extLst>
                </a:gridCol>
                <a:gridCol w="874529">
                  <a:extLst>
                    <a:ext uri="{9D8B030D-6E8A-4147-A177-3AD203B41FA5}">
                      <a16:colId xmlns:a16="http://schemas.microsoft.com/office/drawing/2014/main" val="310195714"/>
                    </a:ext>
                  </a:extLst>
                </a:gridCol>
              </a:tblGrid>
              <a:tr h="505130">
                <a:tc>
                  <a:txBody>
                    <a:bodyPr/>
                    <a:lstStyle/>
                    <a:p>
                      <a:pPr algn="ctr"/>
                      <a:r>
                        <a:rPr lang="en-GB" sz="1100" dirty="0"/>
                        <a:t>Responses </a:t>
                      </a:r>
                    </a:p>
                  </a:txBody>
                  <a:tcPr marL="86011" marR="86011" marT="43005" marB="43005" anchor="ctr"/>
                </a:tc>
                <a:tc>
                  <a:txBody>
                    <a:bodyPr/>
                    <a:lstStyle/>
                    <a:p>
                      <a:pPr algn="ctr"/>
                      <a:r>
                        <a:rPr lang="en-GB" sz="1100" b="1" dirty="0"/>
                        <a:t>Percentage of reviews  </a:t>
                      </a:r>
                    </a:p>
                  </a:txBody>
                  <a:tcPr marL="86011" marR="86011" marT="43005" marB="43005" anchor="ctr"/>
                </a:tc>
                <a:tc>
                  <a:txBody>
                    <a:bodyPr/>
                    <a:lstStyle/>
                    <a:p>
                      <a:pPr algn="ctr"/>
                      <a:r>
                        <a:rPr lang="en-GB" sz="1100" b="1" dirty="0"/>
                        <a:t>No. of reviews </a:t>
                      </a:r>
                    </a:p>
                  </a:txBody>
                  <a:tcPr marL="86011" marR="86011" marT="43005" marB="43005" anchor="ctr"/>
                </a:tc>
                <a:extLst>
                  <a:ext uri="{0D108BD9-81ED-4DB2-BD59-A6C34878D82A}">
                    <a16:rowId xmlns:a16="http://schemas.microsoft.com/office/drawing/2014/main" val="923702615"/>
                  </a:ext>
                </a:extLst>
              </a:tr>
              <a:tr h="362219">
                <a:tc>
                  <a:txBody>
                    <a:bodyPr/>
                    <a:lstStyle/>
                    <a:p>
                      <a:pPr algn="l" fontAlgn="b">
                        <a:buNone/>
                      </a:pPr>
                      <a:r>
                        <a:rPr lang="en-GB" sz="1000" b="0" u="none" strike="noStrike" dirty="0">
                          <a:solidFill>
                            <a:schemeClr val="tx1"/>
                          </a:solidFill>
                          <a:effectLst/>
                          <a:latin typeface="+mn-lt"/>
                        </a:rPr>
                        <a:t>Extremely helpful</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u="none" strike="noStrike" dirty="0">
                          <a:solidFill>
                            <a:schemeClr val="tx1"/>
                          </a:solidFill>
                          <a:effectLst/>
                          <a:latin typeface="+mn-lt"/>
                        </a:rPr>
                        <a:t>25%</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i="0" u="none" strike="noStrike" dirty="0">
                          <a:solidFill>
                            <a:schemeClr val="tx1"/>
                          </a:solidFill>
                          <a:effectLst/>
                          <a:latin typeface="+mn-lt"/>
                        </a:rPr>
                        <a:t>5</a:t>
                      </a:r>
                    </a:p>
                  </a:txBody>
                  <a:tcPr marL="8959" marR="8959" marT="8959" marB="0" anchor="b"/>
                </a:tc>
                <a:extLst>
                  <a:ext uri="{0D108BD9-81ED-4DB2-BD59-A6C34878D82A}">
                    <a16:rowId xmlns:a16="http://schemas.microsoft.com/office/drawing/2014/main" val="1795217099"/>
                  </a:ext>
                </a:extLst>
              </a:tr>
              <a:tr h="236902">
                <a:tc>
                  <a:txBody>
                    <a:bodyPr/>
                    <a:lstStyle/>
                    <a:p>
                      <a:pPr algn="l" fontAlgn="b">
                        <a:buNone/>
                      </a:pPr>
                      <a:r>
                        <a:rPr lang="en-GB" sz="1000" b="0" u="none" strike="noStrike" dirty="0">
                          <a:solidFill>
                            <a:schemeClr val="tx1"/>
                          </a:solidFill>
                          <a:effectLst/>
                          <a:latin typeface="+mn-lt"/>
                        </a:rPr>
                        <a:t>Very helpful</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u="none" strike="noStrike" dirty="0">
                          <a:solidFill>
                            <a:schemeClr val="tx1"/>
                          </a:solidFill>
                          <a:effectLst/>
                          <a:latin typeface="+mn-lt"/>
                        </a:rPr>
                        <a:t>60%</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i="0" u="none" strike="noStrike" dirty="0">
                          <a:solidFill>
                            <a:schemeClr val="tx1"/>
                          </a:solidFill>
                          <a:effectLst/>
                          <a:latin typeface="+mn-lt"/>
                        </a:rPr>
                        <a:t>12</a:t>
                      </a:r>
                    </a:p>
                  </a:txBody>
                  <a:tcPr marL="8959" marR="8959" marT="8959" marB="0" anchor="b"/>
                </a:tc>
                <a:extLst>
                  <a:ext uri="{0D108BD9-81ED-4DB2-BD59-A6C34878D82A}">
                    <a16:rowId xmlns:a16="http://schemas.microsoft.com/office/drawing/2014/main" val="513991187"/>
                  </a:ext>
                </a:extLst>
              </a:tr>
              <a:tr h="418216">
                <a:tc>
                  <a:txBody>
                    <a:bodyPr/>
                    <a:lstStyle/>
                    <a:p>
                      <a:pPr algn="l" fontAlgn="b">
                        <a:buNone/>
                      </a:pPr>
                      <a:r>
                        <a:rPr lang="en-GB" sz="1000" b="0" u="none" strike="noStrike" dirty="0">
                          <a:solidFill>
                            <a:schemeClr val="tx1"/>
                          </a:solidFill>
                          <a:effectLst/>
                          <a:latin typeface="+mn-lt"/>
                        </a:rPr>
                        <a:t>Somewhat helpful</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u="none" strike="noStrike" dirty="0">
                          <a:solidFill>
                            <a:schemeClr val="tx1"/>
                          </a:solidFill>
                          <a:effectLst/>
                          <a:latin typeface="+mn-lt"/>
                        </a:rPr>
                        <a:t>15%</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i="0" u="none" strike="noStrike" dirty="0">
                          <a:solidFill>
                            <a:schemeClr val="tx1"/>
                          </a:solidFill>
                          <a:effectLst/>
                          <a:latin typeface="+mn-lt"/>
                        </a:rPr>
                        <a:t>3</a:t>
                      </a:r>
                    </a:p>
                  </a:txBody>
                  <a:tcPr marL="8959" marR="8959" marT="8959" marB="0" anchor="b"/>
                </a:tc>
                <a:extLst>
                  <a:ext uri="{0D108BD9-81ED-4DB2-BD59-A6C34878D82A}">
                    <a16:rowId xmlns:a16="http://schemas.microsoft.com/office/drawing/2014/main" val="507352613"/>
                  </a:ext>
                </a:extLst>
              </a:tr>
              <a:tr h="217233">
                <a:tc>
                  <a:txBody>
                    <a:bodyPr/>
                    <a:lstStyle/>
                    <a:p>
                      <a:pPr algn="l" fontAlgn="b">
                        <a:buNone/>
                      </a:pPr>
                      <a:r>
                        <a:rPr lang="en-GB" sz="1000" b="0" u="none" strike="noStrike" dirty="0">
                          <a:solidFill>
                            <a:schemeClr val="tx1"/>
                          </a:solidFill>
                          <a:effectLst/>
                          <a:latin typeface="+mn-lt"/>
                        </a:rPr>
                        <a:t>Not so helpful</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u="none" strike="noStrike" dirty="0">
                          <a:solidFill>
                            <a:schemeClr val="tx1"/>
                          </a:solidFill>
                          <a:effectLst/>
                          <a:latin typeface="+mn-lt"/>
                        </a:rPr>
                        <a:t>0%</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i="0" u="none" strike="noStrike" dirty="0">
                          <a:solidFill>
                            <a:schemeClr val="tx1"/>
                          </a:solidFill>
                          <a:effectLst/>
                          <a:latin typeface="+mn-lt"/>
                        </a:rPr>
                        <a:t>0</a:t>
                      </a:r>
                    </a:p>
                  </a:txBody>
                  <a:tcPr marL="8959" marR="8959" marT="8959" marB="0" anchor="b"/>
                </a:tc>
                <a:extLst>
                  <a:ext uri="{0D108BD9-81ED-4DB2-BD59-A6C34878D82A}">
                    <a16:rowId xmlns:a16="http://schemas.microsoft.com/office/drawing/2014/main" val="2802222364"/>
                  </a:ext>
                </a:extLst>
              </a:tr>
              <a:tr h="354150">
                <a:tc>
                  <a:txBody>
                    <a:bodyPr/>
                    <a:lstStyle/>
                    <a:p>
                      <a:pPr algn="l" fontAlgn="b">
                        <a:buNone/>
                      </a:pPr>
                      <a:r>
                        <a:rPr lang="en-GB" sz="1000" b="0" u="none" strike="noStrike" dirty="0">
                          <a:solidFill>
                            <a:schemeClr val="tx1"/>
                          </a:solidFill>
                          <a:effectLst/>
                          <a:latin typeface="+mn-lt"/>
                        </a:rPr>
                        <a:t>Not at all helpful </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u="none" strike="noStrike" dirty="0">
                          <a:solidFill>
                            <a:schemeClr val="tx1"/>
                          </a:solidFill>
                          <a:effectLst/>
                          <a:latin typeface="+mn-lt"/>
                        </a:rPr>
                        <a:t>0%</a:t>
                      </a:r>
                      <a:endParaRPr lang="en-GB" sz="1000" b="0" i="0" u="none" strike="noStrike" dirty="0">
                        <a:solidFill>
                          <a:schemeClr val="tx1"/>
                        </a:solidFill>
                        <a:effectLst/>
                        <a:latin typeface="+mn-lt"/>
                      </a:endParaRPr>
                    </a:p>
                  </a:txBody>
                  <a:tcPr marL="8959" marR="8959" marT="8959" marB="0" anchor="b"/>
                </a:tc>
                <a:tc>
                  <a:txBody>
                    <a:bodyPr/>
                    <a:lstStyle/>
                    <a:p>
                      <a:pPr algn="l" fontAlgn="b">
                        <a:buNone/>
                      </a:pPr>
                      <a:r>
                        <a:rPr lang="en-GB" sz="1000" b="0" i="0" u="none" strike="noStrike" dirty="0">
                          <a:solidFill>
                            <a:schemeClr val="tx1"/>
                          </a:solidFill>
                          <a:effectLst/>
                          <a:latin typeface="+mn-lt"/>
                        </a:rPr>
                        <a:t>0</a:t>
                      </a:r>
                    </a:p>
                  </a:txBody>
                  <a:tcPr marL="8959" marR="8959" marT="8959" marB="0" anchor="b"/>
                </a:tc>
                <a:extLst>
                  <a:ext uri="{0D108BD9-81ED-4DB2-BD59-A6C34878D82A}">
                    <a16:rowId xmlns:a16="http://schemas.microsoft.com/office/drawing/2014/main" val="1707791164"/>
                  </a:ext>
                </a:extLst>
              </a:tr>
              <a:tr h="334776">
                <a:tc gridSpan="2">
                  <a:txBody>
                    <a:bodyPr/>
                    <a:lstStyle/>
                    <a:p>
                      <a:pPr algn="l"/>
                      <a:r>
                        <a:rPr lang="en-GB" sz="1000" dirty="0">
                          <a:solidFill>
                            <a:schemeClr val="tx1"/>
                          </a:solidFill>
                          <a:latin typeface="+mn-lt"/>
                        </a:rPr>
                        <a:t>Total</a:t>
                      </a:r>
                    </a:p>
                  </a:txBody>
                  <a:tcPr marL="8959" marR="8959" marT="8962"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000" b="0" i="0" u="none" strike="noStrike" dirty="0">
                          <a:solidFill>
                            <a:schemeClr val="tx1"/>
                          </a:solidFill>
                          <a:effectLst/>
                          <a:latin typeface="+mn-lt"/>
                        </a:rPr>
                        <a:t>20</a:t>
                      </a:r>
                    </a:p>
                  </a:txBody>
                  <a:tcPr marL="8959" marR="8959" marT="8962" marB="0" anchor="b"/>
                </a:tc>
                <a:extLst>
                  <a:ext uri="{0D108BD9-81ED-4DB2-BD59-A6C34878D82A}">
                    <a16:rowId xmlns:a16="http://schemas.microsoft.com/office/drawing/2014/main" val="303242097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a:extLst>
              <a:ext uri="{FF2B5EF4-FFF2-40B4-BE49-F238E27FC236}">
                <a16:creationId xmlns:a16="http://schemas.microsoft.com/office/drawing/2014/main" id="{1A086DD1-2E0D-8BE7-63F0-4E9C8C958C44}"/>
              </a:ext>
            </a:extLst>
          </p:cNvPr>
          <p:cNvSpPr>
            <a:spLocks noGrp="1" noChangeArrowheads="1"/>
          </p:cNvSpPr>
          <p:nvPr>
            <p:ph idx="1"/>
          </p:nvPr>
        </p:nvSpPr>
        <p:spPr>
          <a:xfrm>
            <a:off x="400051" y="987230"/>
            <a:ext cx="6048964" cy="8571107"/>
          </a:xfrm>
        </p:spPr>
        <p:txBody>
          <a:bodyPr/>
          <a:lstStyle/>
          <a:p>
            <a:pPr defTabSz="1079500"/>
            <a:r>
              <a:rPr lang="en-GB" altLang="en-US" sz="1400" b="1" dirty="0">
                <a:latin typeface="+mj-lt"/>
              </a:rPr>
              <a:t> Q5) How do you find the attitudes of staff at the dental practice?</a:t>
            </a:r>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p>
          <a:p>
            <a:pPr defTabSz="1079500"/>
            <a:endParaRPr lang="en-GB" altLang="en-US" sz="1400" b="1" dirty="0">
              <a:latin typeface="+mj-lt"/>
            </a:endParaRPr>
          </a:p>
          <a:p>
            <a:pPr defTabSz="1079500"/>
            <a:r>
              <a:rPr lang="en-GB" altLang="en-US" sz="1400" b="1" dirty="0">
                <a:latin typeface="+mj-lt"/>
              </a:rPr>
              <a:t>Q6) How do you rate your overall experience?</a:t>
            </a:r>
          </a:p>
        </p:txBody>
      </p:sp>
      <p:sp>
        <p:nvSpPr>
          <p:cNvPr id="4" name="Slide Number Placeholder 3">
            <a:extLst>
              <a:ext uri="{FF2B5EF4-FFF2-40B4-BE49-F238E27FC236}">
                <a16:creationId xmlns:a16="http://schemas.microsoft.com/office/drawing/2014/main" id="{69F15D3D-B17E-4B6F-509D-F8D74F370A96}"/>
              </a:ext>
            </a:extLst>
          </p:cNvPr>
          <p:cNvSpPr>
            <a:spLocks noGrp="1"/>
          </p:cNvSpPr>
          <p:nvPr>
            <p:ph type="sldNum" sz="quarter" idx="10"/>
          </p:nvPr>
        </p:nvSpPr>
        <p:spPr>
          <a:xfrm>
            <a:off x="5867990" y="300231"/>
            <a:ext cx="581025" cy="360363"/>
          </a:xfrm>
        </p:spPr>
        <p:txBody>
          <a:bodyPr/>
          <a:lstStyle/>
          <a:p>
            <a:pPr>
              <a:defRPr/>
            </a:pPr>
            <a:fld id="{D8710905-CD5E-451F-87F8-840CA27E91FC}" type="slidenum">
              <a:rPr lang="en-GB" smtClean="0"/>
              <a:pPr>
                <a:defRPr/>
              </a:pPr>
              <a:t>34</a:t>
            </a:fld>
            <a:endParaRPr lang="en-GB" dirty="0"/>
          </a:p>
        </p:txBody>
      </p:sp>
      <p:graphicFrame>
        <p:nvGraphicFramePr>
          <p:cNvPr id="2" name="Chart 1">
            <a:extLst>
              <a:ext uri="{FF2B5EF4-FFF2-40B4-BE49-F238E27FC236}">
                <a16:creationId xmlns:a16="http://schemas.microsoft.com/office/drawing/2014/main" id="{2467AAA1-C5A6-A6E7-5D63-38E77B994060}"/>
              </a:ext>
            </a:extLst>
          </p:cNvPr>
          <p:cNvGraphicFramePr>
            <a:graphicFrameLocks/>
          </p:cNvGraphicFramePr>
          <p:nvPr>
            <p:extLst>
              <p:ext uri="{D42A27DB-BD31-4B8C-83A1-F6EECF244321}">
                <p14:modId xmlns:p14="http://schemas.microsoft.com/office/powerpoint/2010/main" val="2790841435"/>
              </p:ext>
            </p:extLst>
          </p:nvPr>
        </p:nvGraphicFramePr>
        <p:xfrm>
          <a:off x="404710" y="1351132"/>
          <a:ext cx="2844905" cy="2856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1BCF2CC7-664C-607B-B669-059EF4A978F7}"/>
              </a:ext>
            </a:extLst>
          </p:cNvPr>
          <p:cNvGraphicFramePr>
            <a:graphicFrameLocks/>
          </p:cNvGraphicFramePr>
          <p:nvPr>
            <p:extLst>
              <p:ext uri="{D42A27DB-BD31-4B8C-83A1-F6EECF244321}">
                <p14:modId xmlns:p14="http://schemas.microsoft.com/office/powerpoint/2010/main" val="1602444496"/>
              </p:ext>
            </p:extLst>
          </p:nvPr>
        </p:nvGraphicFramePr>
        <p:xfrm>
          <a:off x="400050" y="5155258"/>
          <a:ext cx="2939257" cy="29575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44">
            <a:extLst>
              <a:ext uri="{FF2B5EF4-FFF2-40B4-BE49-F238E27FC236}">
                <a16:creationId xmlns:a16="http://schemas.microsoft.com/office/drawing/2014/main" id="{BDCB12D4-5C52-643A-DAEC-7D07EA364353}"/>
              </a:ext>
            </a:extLst>
          </p:cNvPr>
          <p:cNvGraphicFramePr>
            <a:graphicFrameLocks noGrp="1"/>
          </p:cNvGraphicFramePr>
          <p:nvPr>
            <p:extLst>
              <p:ext uri="{D42A27DB-BD31-4B8C-83A1-F6EECF244321}">
                <p14:modId xmlns:p14="http://schemas.microsoft.com/office/powerpoint/2010/main" val="688507286"/>
              </p:ext>
            </p:extLst>
          </p:nvPr>
        </p:nvGraphicFramePr>
        <p:xfrm>
          <a:off x="3429000" y="1351132"/>
          <a:ext cx="3020014" cy="2856484"/>
        </p:xfrm>
        <a:graphic>
          <a:graphicData uri="http://schemas.openxmlformats.org/drawingml/2006/table">
            <a:tbl>
              <a:tblPr firstRow="1" bandRow="1">
                <a:tableStyleId>{5C22544A-7EE6-4342-B048-85BDC9FD1C3A}</a:tableStyleId>
              </a:tblPr>
              <a:tblGrid>
                <a:gridCol w="1071653">
                  <a:extLst>
                    <a:ext uri="{9D8B030D-6E8A-4147-A177-3AD203B41FA5}">
                      <a16:colId xmlns:a16="http://schemas.microsoft.com/office/drawing/2014/main" val="1852708291"/>
                    </a:ext>
                  </a:extLst>
                </a:gridCol>
                <a:gridCol w="1078445">
                  <a:extLst>
                    <a:ext uri="{9D8B030D-6E8A-4147-A177-3AD203B41FA5}">
                      <a16:colId xmlns:a16="http://schemas.microsoft.com/office/drawing/2014/main" val="1816098319"/>
                    </a:ext>
                  </a:extLst>
                </a:gridCol>
                <a:gridCol w="869916">
                  <a:extLst>
                    <a:ext uri="{9D8B030D-6E8A-4147-A177-3AD203B41FA5}">
                      <a16:colId xmlns:a16="http://schemas.microsoft.com/office/drawing/2014/main" val="310195714"/>
                    </a:ext>
                  </a:extLst>
                </a:gridCol>
              </a:tblGrid>
              <a:tr h="681795">
                <a:tc>
                  <a:txBody>
                    <a:bodyPr/>
                    <a:lstStyle/>
                    <a:p>
                      <a:pPr algn="ctr"/>
                      <a:r>
                        <a:rPr lang="en-GB" sz="1200" dirty="0"/>
                        <a:t>Responses </a:t>
                      </a:r>
                    </a:p>
                  </a:txBody>
                  <a:tcPr anchor="ctr"/>
                </a:tc>
                <a:tc>
                  <a:txBody>
                    <a:bodyPr/>
                    <a:lstStyle/>
                    <a:p>
                      <a:pPr algn="ctr"/>
                      <a:r>
                        <a:rPr lang="en-GB" sz="1200" b="1" dirty="0"/>
                        <a:t>Percentage of reviews  </a:t>
                      </a:r>
                    </a:p>
                  </a:txBody>
                  <a:tcPr anchor="ctr"/>
                </a:tc>
                <a:tc>
                  <a:txBody>
                    <a:bodyPr/>
                    <a:lstStyle/>
                    <a:p>
                      <a:pPr algn="ctr"/>
                      <a:r>
                        <a:rPr lang="en-GB" sz="1200" b="1" dirty="0"/>
                        <a:t>No. of reviews </a:t>
                      </a:r>
                    </a:p>
                  </a:txBody>
                  <a:tcPr anchor="ctr"/>
                </a:tc>
                <a:extLst>
                  <a:ext uri="{0D108BD9-81ED-4DB2-BD59-A6C34878D82A}">
                    <a16:rowId xmlns:a16="http://schemas.microsoft.com/office/drawing/2014/main" val="923702615"/>
                  </a:ext>
                </a:extLst>
              </a:tr>
              <a:tr h="375846">
                <a:tc>
                  <a:txBody>
                    <a:bodyPr/>
                    <a:lstStyle/>
                    <a:p>
                      <a:pPr algn="l" fontAlgn="b">
                        <a:buNone/>
                      </a:pPr>
                      <a:r>
                        <a:rPr lang="en-GB" sz="1100" b="0" u="none" strike="noStrike" dirty="0">
                          <a:solidFill>
                            <a:schemeClr val="tx1"/>
                          </a:solidFill>
                          <a:effectLst/>
                          <a:latin typeface="+mn-lt"/>
                        </a:rPr>
                        <a:t>5 = Excellent</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25%</a:t>
                      </a:r>
                    </a:p>
                  </a:txBody>
                  <a:tcPr marL="9525" marR="9525" marT="9524" marB="0" anchor="b"/>
                </a:tc>
                <a:tc>
                  <a:txBody>
                    <a:bodyPr/>
                    <a:lstStyle/>
                    <a:p>
                      <a:pPr algn="l" fontAlgn="b">
                        <a:buNone/>
                      </a:pPr>
                      <a:r>
                        <a:rPr lang="en-GB" sz="1100" b="0" i="0" u="none" strike="noStrike" dirty="0">
                          <a:solidFill>
                            <a:schemeClr val="tx1"/>
                          </a:solidFill>
                          <a:effectLst/>
                          <a:latin typeface="+mn-lt"/>
                        </a:rPr>
                        <a:t>5</a:t>
                      </a:r>
                    </a:p>
                  </a:txBody>
                  <a:tcPr marL="9525" marR="9525" marT="9524" marB="0" anchor="b"/>
                </a:tc>
                <a:extLst>
                  <a:ext uri="{0D108BD9-81ED-4DB2-BD59-A6C34878D82A}">
                    <a16:rowId xmlns:a16="http://schemas.microsoft.com/office/drawing/2014/main" val="1795217099"/>
                  </a:ext>
                </a:extLst>
              </a:tr>
              <a:tr h="272949">
                <a:tc>
                  <a:txBody>
                    <a:bodyPr/>
                    <a:lstStyle/>
                    <a:p>
                      <a:pPr algn="l" fontAlgn="b">
                        <a:buNone/>
                      </a:pPr>
                      <a:r>
                        <a:rPr lang="en-GB" sz="1100" b="0" u="none" strike="noStrike" dirty="0">
                          <a:solidFill>
                            <a:schemeClr val="tx1"/>
                          </a:solidFill>
                          <a:effectLst/>
                          <a:latin typeface="+mn-lt"/>
                        </a:rPr>
                        <a:t>4 = Good</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70%</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14</a:t>
                      </a:r>
                    </a:p>
                  </a:txBody>
                  <a:tcPr marL="9525" marR="9525" marT="9524" marB="0" anchor="b"/>
                </a:tc>
                <a:extLst>
                  <a:ext uri="{0D108BD9-81ED-4DB2-BD59-A6C34878D82A}">
                    <a16:rowId xmlns:a16="http://schemas.microsoft.com/office/drawing/2014/main" val="513991187"/>
                  </a:ext>
                </a:extLst>
              </a:tr>
              <a:tr h="481853">
                <a:tc>
                  <a:txBody>
                    <a:bodyPr/>
                    <a:lstStyle/>
                    <a:p>
                      <a:pPr algn="l" fontAlgn="b">
                        <a:buNone/>
                      </a:pPr>
                      <a:r>
                        <a:rPr lang="en-GB" sz="1100" b="0" u="none" strike="noStrike" dirty="0">
                          <a:solidFill>
                            <a:schemeClr val="tx1"/>
                          </a:solidFill>
                          <a:effectLst/>
                          <a:latin typeface="+mn-lt"/>
                        </a:rPr>
                        <a:t>3 = Okay</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5%</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1</a:t>
                      </a:r>
                    </a:p>
                  </a:txBody>
                  <a:tcPr marL="9525" marR="9525" marT="9524" marB="0" anchor="b"/>
                </a:tc>
                <a:extLst>
                  <a:ext uri="{0D108BD9-81ED-4DB2-BD59-A6C34878D82A}">
                    <a16:rowId xmlns:a16="http://schemas.microsoft.com/office/drawing/2014/main" val="507352613"/>
                  </a:ext>
                </a:extLst>
              </a:tr>
              <a:tr h="250288">
                <a:tc>
                  <a:txBody>
                    <a:bodyPr/>
                    <a:lstStyle/>
                    <a:p>
                      <a:pPr algn="l" fontAlgn="b">
                        <a:buNone/>
                      </a:pPr>
                      <a:r>
                        <a:rPr lang="en-GB" sz="1100" b="0" u="none" strike="noStrike" dirty="0">
                          <a:solidFill>
                            <a:schemeClr val="tx1"/>
                          </a:solidFill>
                          <a:effectLst/>
                          <a:latin typeface="+mn-lt"/>
                        </a:rPr>
                        <a:t>2 = Poor</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0%</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0</a:t>
                      </a:r>
                    </a:p>
                  </a:txBody>
                  <a:tcPr marL="9525" marR="9525" marT="9524" marB="0" anchor="b"/>
                </a:tc>
                <a:extLst>
                  <a:ext uri="{0D108BD9-81ED-4DB2-BD59-A6C34878D82A}">
                    <a16:rowId xmlns:a16="http://schemas.microsoft.com/office/drawing/2014/main" val="2802222364"/>
                  </a:ext>
                </a:extLst>
              </a:tr>
              <a:tr h="408038">
                <a:tc>
                  <a:txBody>
                    <a:bodyPr/>
                    <a:lstStyle/>
                    <a:p>
                      <a:pPr algn="l" fontAlgn="b">
                        <a:buNone/>
                      </a:pPr>
                      <a:r>
                        <a:rPr lang="en-GB" sz="1100" b="0" u="none" strike="noStrike" dirty="0">
                          <a:solidFill>
                            <a:schemeClr val="tx1"/>
                          </a:solidFill>
                          <a:effectLst/>
                          <a:latin typeface="+mn-lt"/>
                        </a:rPr>
                        <a:t>1 = Terrible</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0%</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0</a:t>
                      </a:r>
                    </a:p>
                  </a:txBody>
                  <a:tcPr marL="9525" marR="9525" marT="9524" marB="0" anchor="b"/>
                </a:tc>
                <a:extLst>
                  <a:ext uri="{0D108BD9-81ED-4DB2-BD59-A6C34878D82A}">
                    <a16:rowId xmlns:a16="http://schemas.microsoft.com/office/drawing/2014/main" val="1707791164"/>
                  </a:ext>
                </a:extLst>
              </a:tr>
              <a:tr h="385715">
                <a:tc gridSpan="2">
                  <a:txBody>
                    <a:bodyPr/>
                    <a:lstStyle/>
                    <a:p>
                      <a:pPr algn="l"/>
                      <a:r>
                        <a:rPr lang="en-GB" sz="1100" dirty="0">
                          <a:solidFill>
                            <a:schemeClr val="tx1"/>
                          </a:solidFill>
                          <a:latin typeface="+mn-lt"/>
                        </a:rPr>
                        <a:t>Total</a:t>
                      </a:r>
                    </a:p>
                  </a:txBody>
                  <a:tcPr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100" b="0" i="0" u="none" strike="noStrike" dirty="0">
                          <a:solidFill>
                            <a:schemeClr val="tx1"/>
                          </a:solidFill>
                          <a:effectLst/>
                          <a:latin typeface="+mn-lt"/>
                        </a:rPr>
                        <a:t>20</a:t>
                      </a:r>
                    </a:p>
                  </a:txBody>
                  <a:tcPr marL="9525" marR="9525" marT="9528" marB="0" anchor="b"/>
                </a:tc>
                <a:extLst>
                  <a:ext uri="{0D108BD9-81ED-4DB2-BD59-A6C34878D82A}">
                    <a16:rowId xmlns:a16="http://schemas.microsoft.com/office/drawing/2014/main" val="3032420974"/>
                  </a:ext>
                </a:extLst>
              </a:tr>
            </a:tbl>
          </a:graphicData>
        </a:graphic>
      </p:graphicFrame>
      <p:graphicFrame>
        <p:nvGraphicFramePr>
          <p:cNvPr id="10" name="Table 44">
            <a:extLst>
              <a:ext uri="{FF2B5EF4-FFF2-40B4-BE49-F238E27FC236}">
                <a16:creationId xmlns:a16="http://schemas.microsoft.com/office/drawing/2014/main" id="{17E6B539-49D2-D4A5-DD61-9FD60DA61FB5}"/>
              </a:ext>
            </a:extLst>
          </p:cNvPr>
          <p:cNvGraphicFramePr>
            <a:graphicFrameLocks noGrp="1"/>
          </p:cNvGraphicFramePr>
          <p:nvPr>
            <p:extLst>
              <p:ext uri="{D42A27DB-BD31-4B8C-83A1-F6EECF244321}">
                <p14:modId xmlns:p14="http://schemas.microsoft.com/office/powerpoint/2010/main" val="2336040870"/>
              </p:ext>
            </p:extLst>
          </p:nvPr>
        </p:nvGraphicFramePr>
        <p:xfrm>
          <a:off x="3554413" y="5155258"/>
          <a:ext cx="2903537" cy="3151619"/>
        </p:xfrm>
        <a:graphic>
          <a:graphicData uri="http://schemas.openxmlformats.org/drawingml/2006/table">
            <a:tbl>
              <a:tblPr firstRow="1" bandRow="1">
                <a:tableStyleId>{5C22544A-7EE6-4342-B048-85BDC9FD1C3A}</a:tableStyleId>
              </a:tblPr>
              <a:tblGrid>
                <a:gridCol w="1055864">
                  <a:extLst>
                    <a:ext uri="{9D8B030D-6E8A-4147-A177-3AD203B41FA5}">
                      <a16:colId xmlns:a16="http://schemas.microsoft.com/office/drawing/2014/main" val="1852708291"/>
                    </a:ext>
                  </a:extLst>
                </a:gridCol>
                <a:gridCol w="1093837">
                  <a:extLst>
                    <a:ext uri="{9D8B030D-6E8A-4147-A177-3AD203B41FA5}">
                      <a16:colId xmlns:a16="http://schemas.microsoft.com/office/drawing/2014/main" val="1816098319"/>
                    </a:ext>
                  </a:extLst>
                </a:gridCol>
                <a:gridCol w="753836">
                  <a:extLst>
                    <a:ext uri="{9D8B030D-6E8A-4147-A177-3AD203B41FA5}">
                      <a16:colId xmlns:a16="http://schemas.microsoft.com/office/drawing/2014/main" val="310195714"/>
                    </a:ext>
                  </a:extLst>
                </a:gridCol>
              </a:tblGrid>
              <a:tr h="752239">
                <a:tc>
                  <a:txBody>
                    <a:bodyPr/>
                    <a:lstStyle/>
                    <a:p>
                      <a:pPr algn="ctr"/>
                      <a:r>
                        <a:rPr lang="en-GB" sz="1200" dirty="0"/>
                        <a:t>Responses </a:t>
                      </a:r>
                    </a:p>
                  </a:txBody>
                  <a:tcPr anchor="ctr"/>
                </a:tc>
                <a:tc>
                  <a:txBody>
                    <a:bodyPr/>
                    <a:lstStyle/>
                    <a:p>
                      <a:pPr algn="ctr"/>
                      <a:r>
                        <a:rPr lang="en-GB" sz="1200" b="1" dirty="0"/>
                        <a:t>Percentage of reviews  </a:t>
                      </a:r>
                    </a:p>
                  </a:txBody>
                  <a:tcPr anchor="ctr"/>
                </a:tc>
                <a:tc>
                  <a:txBody>
                    <a:bodyPr/>
                    <a:lstStyle/>
                    <a:p>
                      <a:pPr algn="ctr"/>
                      <a:r>
                        <a:rPr lang="en-GB" sz="1200" b="1" dirty="0"/>
                        <a:t>No. of reviews </a:t>
                      </a:r>
                    </a:p>
                  </a:txBody>
                  <a:tcPr anchor="ctr"/>
                </a:tc>
                <a:extLst>
                  <a:ext uri="{0D108BD9-81ED-4DB2-BD59-A6C34878D82A}">
                    <a16:rowId xmlns:a16="http://schemas.microsoft.com/office/drawing/2014/main" val="923702615"/>
                  </a:ext>
                </a:extLst>
              </a:tr>
              <a:tr h="414679">
                <a:tc>
                  <a:txBody>
                    <a:bodyPr/>
                    <a:lstStyle/>
                    <a:p>
                      <a:pPr algn="l" fontAlgn="b">
                        <a:buNone/>
                      </a:pPr>
                      <a:r>
                        <a:rPr lang="en-GB" sz="1100" b="0" u="none" strike="noStrike" dirty="0">
                          <a:solidFill>
                            <a:schemeClr val="tx1"/>
                          </a:solidFill>
                          <a:effectLst/>
                          <a:latin typeface="+mn-lt"/>
                        </a:rPr>
                        <a:t>5 = Excellent</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20%</a:t>
                      </a:r>
                    </a:p>
                  </a:txBody>
                  <a:tcPr marL="9525" marR="9525" marT="9524" marB="0" anchor="b"/>
                </a:tc>
                <a:tc>
                  <a:txBody>
                    <a:bodyPr/>
                    <a:lstStyle/>
                    <a:p>
                      <a:pPr algn="l" fontAlgn="b">
                        <a:buNone/>
                      </a:pPr>
                      <a:r>
                        <a:rPr lang="en-GB" sz="1100" b="0" i="0" u="none" strike="noStrike" dirty="0">
                          <a:solidFill>
                            <a:schemeClr val="tx1"/>
                          </a:solidFill>
                          <a:effectLst/>
                          <a:latin typeface="+mn-lt"/>
                        </a:rPr>
                        <a:t>4</a:t>
                      </a:r>
                    </a:p>
                  </a:txBody>
                  <a:tcPr marL="9525" marR="9525" marT="9524" marB="0" anchor="b"/>
                </a:tc>
                <a:extLst>
                  <a:ext uri="{0D108BD9-81ED-4DB2-BD59-A6C34878D82A}">
                    <a16:rowId xmlns:a16="http://schemas.microsoft.com/office/drawing/2014/main" val="1795217099"/>
                  </a:ext>
                </a:extLst>
              </a:tr>
              <a:tr h="301150">
                <a:tc>
                  <a:txBody>
                    <a:bodyPr/>
                    <a:lstStyle/>
                    <a:p>
                      <a:pPr algn="l" fontAlgn="b">
                        <a:buNone/>
                      </a:pPr>
                      <a:r>
                        <a:rPr lang="en-GB" sz="1100" b="0" u="none" strike="noStrike" dirty="0">
                          <a:solidFill>
                            <a:schemeClr val="tx1"/>
                          </a:solidFill>
                          <a:effectLst/>
                          <a:latin typeface="+mn-lt"/>
                        </a:rPr>
                        <a:t>4 = Good</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55%</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11</a:t>
                      </a:r>
                    </a:p>
                  </a:txBody>
                  <a:tcPr marL="9525" marR="9525" marT="9524" marB="0" anchor="b"/>
                </a:tc>
                <a:extLst>
                  <a:ext uri="{0D108BD9-81ED-4DB2-BD59-A6C34878D82A}">
                    <a16:rowId xmlns:a16="http://schemas.microsoft.com/office/drawing/2014/main" val="513991187"/>
                  </a:ext>
                </a:extLst>
              </a:tr>
              <a:tr h="531638">
                <a:tc>
                  <a:txBody>
                    <a:bodyPr/>
                    <a:lstStyle/>
                    <a:p>
                      <a:pPr algn="l" fontAlgn="b">
                        <a:buNone/>
                      </a:pPr>
                      <a:r>
                        <a:rPr lang="en-GB" sz="1100" b="0" u="none" strike="noStrike" dirty="0">
                          <a:solidFill>
                            <a:schemeClr val="tx1"/>
                          </a:solidFill>
                          <a:effectLst/>
                          <a:latin typeface="+mn-lt"/>
                        </a:rPr>
                        <a:t>3 = Okay</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25%</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5</a:t>
                      </a:r>
                    </a:p>
                  </a:txBody>
                  <a:tcPr marL="9525" marR="9525" marT="9524" marB="0" anchor="b"/>
                </a:tc>
                <a:extLst>
                  <a:ext uri="{0D108BD9-81ED-4DB2-BD59-A6C34878D82A}">
                    <a16:rowId xmlns:a16="http://schemas.microsoft.com/office/drawing/2014/main" val="507352613"/>
                  </a:ext>
                </a:extLst>
              </a:tr>
              <a:tr h="276148">
                <a:tc>
                  <a:txBody>
                    <a:bodyPr/>
                    <a:lstStyle/>
                    <a:p>
                      <a:pPr algn="l" fontAlgn="b">
                        <a:buNone/>
                      </a:pPr>
                      <a:r>
                        <a:rPr lang="en-GB" sz="1100" b="0" u="none" strike="noStrike" dirty="0">
                          <a:solidFill>
                            <a:schemeClr val="tx1"/>
                          </a:solidFill>
                          <a:effectLst/>
                          <a:latin typeface="+mn-lt"/>
                        </a:rPr>
                        <a:t>2 = Poor</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0%</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0</a:t>
                      </a:r>
                    </a:p>
                  </a:txBody>
                  <a:tcPr marL="9525" marR="9525" marT="9524" marB="0" anchor="b"/>
                </a:tc>
                <a:extLst>
                  <a:ext uri="{0D108BD9-81ED-4DB2-BD59-A6C34878D82A}">
                    <a16:rowId xmlns:a16="http://schemas.microsoft.com/office/drawing/2014/main" val="2802222364"/>
                  </a:ext>
                </a:extLst>
              </a:tr>
              <a:tr h="450197">
                <a:tc>
                  <a:txBody>
                    <a:bodyPr/>
                    <a:lstStyle/>
                    <a:p>
                      <a:pPr algn="l" fontAlgn="b">
                        <a:buNone/>
                      </a:pPr>
                      <a:r>
                        <a:rPr lang="en-GB" sz="1100" b="0" u="none" strike="noStrike" dirty="0">
                          <a:solidFill>
                            <a:schemeClr val="tx1"/>
                          </a:solidFill>
                          <a:effectLst/>
                          <a:latin typeface="+mn-lt"/>
                        </a:rPr>
                        <a:t>1 = Terrible</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u="none" strike="noStrike" dirty="0">
                          <a:solidFill>
                            <a:schemeClr val="tx1"/>
                          </a:solidFill>
                          <a:effectLst/>
                          <a:latin typeface="+mn-lt"/>
                        </a:rPr>
                        <a:t>0%</a:t>
                      </a:r>
                      <a:endParaRPr lang="en-GB" sz="1100" b="0" i="0" u="none" strike="noStrike" dirty="0">
                        <a:solidFill>
                          <a:schemeClr val="tx1"/>
                        </a:solidFill>
                        <a:effectLst/>
                        <a:latin typeface="+mn-lt"/>
                      </a:endParaRPr>
                    </a:p>
                  </a:txBody>
                  <a:tcPr marL="9525" marR="9525" marT="9524" marB="0" anchor="b"/>
                </a:tc>
                <a:tc>
                  <a:txBody>
                    <a:bodyPr/>
                    <a:lstStyle/>
                    <a:p>
                      <a:pPr algn="l" fontAlgn="b">
                        <a:buNone/>
                      </a:pPr>
                      <a:r>
                        <a:rPr lang="en-GB" sz="1100" b="0" i="0" u="none" strike="noStrike" dirty="0">
                          <a:solidFill>
                            <a:schemeClr val="tx1"/>
                          </a:solidFill>
                          <a:effectLst/>
                          <a:latin typeface="+mn-lt"/>
                        </a:rPr>
                        <a:t>0</a:t>
                      </a:r>
                    </a:p>
                  </a:txBody>
                  <a:tcPr marL="9525" marR="9525" marT="9524" marB="0" anchor="b"/>
                </a:tc>
                <a:extLst>
                  <a:ext uri="{0D108BD9-81ED-4DB2-BD59-A6C34878D82A}">
                    <a16:rowId xmlns:a16="http://schemas.microsoft.com/office/drawing/2014/main" val="1707791164"/>
                  </a:ext>
                </a:extLst>
              </a:tr>
              <a:tr h="425568">
                <a:tc gridSpan="2">
                  <a:txBody>
                    <a:bodyPr/>
                    <a:lstStyle/>
                    <a:p>
                      <a:pPr algn="l"/>
                      <a:r>
                        <a:rPr lang="en-GB" sz="1100" dirty="0">
                          <a:solidFill>
                            <a:schemeClr val="tx1"/>
                          </a:solidFill>
                          <a:latin typeface="+mn-lt"/>
                        </a:rPr>
                        <a:t>Total</a:t>
                      </a:r>
                    </a:p>
                  </a:txBody>
                  <a:tcPr marL="9525" marR="9525" marT="9528"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l" fontAlgn="b">
                        <a:buNone/>
                      </a:pPr>
                      <a:r>
                        <a:rPr lang="en-GB" sz="1100" b="0" i="0" u="none" strike="noStrike" dirty="0">
                          <a:solidFill>
                            <a:schemeClr val="tx1"/>
                          </a:solidFill>
                          <a:effectLst/>
                          <a:latin typeface="+mn-lt"/>
                        </a:rPr>
                        <a:t>20</a:t>
                      </a:r>
                    </a:p>
                  </a:txBody>
                  <a:tcPr marL="9525" marR="9525" marT="9528" marB="0" anchor="b"/>
                </a:tc>
                <a:extLst>
                  <a:ext uri="{0D108BD9-81ED-4DB2-BD59-A6C34878D82A}">
                    <a16:rowId xmlns:a16="http://schemas.microsoft.com/office/drawing/2014/main" val="303242097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8">
            <a:extLst>
              <a:ext uri="{FF2B5EF4-FFF2-40B4-BE49-F238E27FC236}">
                <a16:creationId xmlns:a16="http://schemas.microsoft.com/office/drawing/2014/main" id="{0EEA039C-CED8-687D-8FFD-34F4EFC9F53C}"/>
              </a:ext>
            </a:extLst>
          </p:cNvPr>
          <p:cNvSpPr>
            <a:spLocks noGrp="1" noChangeArrowheads="1"/>
          </p:cNvSpPr>
          <p:nvPr>
            <p:ph type="title"/>
          </p:nvPr>
        </p:nvSpPr>
        <p:spPr>
          <a:xfrm>
            <a:off x="386955" y="835911"/>
            <a:ext cx="5976937" cy="631825"/>
          </a:xfrm>
        </p:spPr>
        <p:txBody>
          <a:bodyPr/>
          <a:lstStyle/>
          <a:p>
            <a:r>
              <a:rPr lang="en-GB" altLang="en-US" dirty="0"/>
              <a:t>Analysis of the top responses for questions 1-6</a:t>
            </a:r>
          </a:p>
        </p:txBody>
      </p:sp>
      <p:sp>
        <p:nvSpPr>
          <p:cNvPr id="88068" name="Text Placeholder 29">
            <a:extLst>
              <a:ext uri="{FF2B5EF4-FFF2-40B4-BE49-F238E27FC236}">
                <a16:creationId xmlns:a16="http://schemas.microsoft.com/office/drawing/2014/main" id="{6D0D3C9D-B620-3BE2-A9C2-F70E0A0C5A7C}"/>
              </a:ext>
            </a:extLst>
          </p:cNvPr>
          <p:cNvSpPr>
            <a:spLocks noGrp="1" noChangeArrowheads="1"/>
          </p:cNvSpPr>
          <p:nvPr>
            <p:ph type="body" sz="quarter" idx="22"/>
          </p:nvPr>
        </p:nvSpPr>
        <p:spPr>
          <a:xfrm>
            <a:off x="376633" y="1151824"/>
            <a:ext cx="6094412" cy="1223963"/>
          </a:xfrm>
        </p:spPr>
        <p:txBody>
          <a:bodyPr/>
          <a:lstStyle/>
          <a:p>
            <a:pPr lvl="1" algn="ctr">
              <a:defRPr/>
            </a:pPr>
            <a:endParaRPr lang="en-GB" altLang="en-US" dirty="0"/>
          </a:p>
          <a:p>
            <a:pPr lvl="1">
              <a:defRPr/>
            </a:pPr>
            <a:r>
              <a:rPr lang="en-GB" altLang="en-US" b="0" dirty="0"/>
              <a:t>To gain a greater understanding of patient’s experience at the dentist. It was decided to review the top response for each dentist regarding questions 1-6. The responses are given in percentages. </a:t>
            </a:r>
          </a:p>
          <a:p>
            <a:pPr lvl="1">
              <a:defRPr/>
            </a:pPr>
            <a:endParaRPr lang="en-GB" altLang="en-US" b="0" dirty="0"/>
          </a:p>
          <a:p>
            <a:pPr>
              <a:buNone/>
            </a:pPr>
            <a:r>
              <a:rPr lang="en-US" sz="1200" b="0" dirty="0">
                <a:solidFill>
                  <a:schemeClr val="tx1"/>
                </a:solidFill>
                <a:latin typeface="+mn-lt"/>
              </a:rPr>
              <a:t>Responses such as "very easy," "easy," "excellent," "good," "extremely clear," or "very clear" are classified as positive reviews. Responses like "okay," "somewhat clear," or "somewhat helpful" are considered neutral. Meanwhile, responses such as "very difficult," "difficult," "not so clear," "not at all clear," "not so helpful," or "not at all helpful" are classified as negative reviews.</a:t>
            </a:r>
          </a:p>
          <a:p>
            <a:pPr lvl="1">
              <a:defRPr/>
            </a:pPr>
            <a:endParaRPr lang="en-GB" altLang="en-US" sz="1100" dirty="0"/>
          </a:p>
          <a:p>
            <a:pPr lvl="1">
              <a:defRPr/>
            </a:pPr>
            <a:r>
              <a:rPr lang="en-GB" b="0" dirty="0"/>
              <a:t>Access questions have been </a:t>
            </a:r>
            <a:r>
              <a:rPr lang="en-GB" b="0" dirty="0">
                <a:solidFill>
                  <a:srgbClr val="002060"/>
                </a:solidFill>
              </a:rPr>
              <a:t>rated out of 4 (</a:t>
            </a:r>
            <a:r>
              <a:rPr lang="en-GB" dirty="0">
                <a:solidFill>
                  <a:schemeClr val="accent1"/>
                </a:solidFill>
              </a:rPr>
              <a:t>1 - Not at All Easy, 4 – Very Easy</a:t>
            </a:r>
            <a:r>
              <a:rPr lang="en-GB" b="0" dirty="0">
                <a:solidFill>
                  <a:srgbClr val="002060"/>
                </a:solidFill>
              </a:rPr>
              <a:t>) </a:t>
            </a:r>
            <a:r>
              <a:rPr lang="en-GB" b="0" dirty="0"/>
              <a:t>and Quality questions are out of 5</a:t>
            </a:r>
            <a:r>
              <a:rPr lang="en-GB" b="0" dirty="0">
                <a:solidFill>
                  <a:srgbClr val="002060"/>
                </a:solidFill>
              </a:rPr>
              <a:t> </a:t>
            </a:r>
            <a:r>
              <a:rPr lang="en-GB" dirty="0">
                <a:solidFill>
                  <a:schemeClr val="accent1"/>
                </a:solidFill>
              </a:rPr>
              <a:t>(1 – Terrible, 5 - Excellent</a:t>
            </a:r>
            <a:r>
              <a:rPr lang="en-GB" b="0" dirty="0">
                <a:solidFill>
                  <a:srgbClr val="002060"/>
                </a:solidFill>
              </a:rPr>
              <a:t>) .</a:t>
            </a:r>
            <a:r>
              <a:rPr lang="en-GB" b="0" dirty="0"/>
              <a:t>Each has been colour-coded to indicate positive </a:t>
            </a:r>
            <a:r>
              <a:rPr lang="en-GB" b="0" dirty="0">
                <a:solidFill>
                  <a:srgbClr val="002060"/>
                </a:solidFill>
              </a:rPr>
              <a:t>(</a:t>
            </a:r>
            <a:r>
              <a:rPr lang="en-GB" dirty="0">
                <a:solidFill>
                  <a:schemeClr val="accent2"/>
                </a:solidFill>
              </a:rPr>
              <a:t>green</a:t>
            </a:r>
            <a:r>
              <a:rPr lang="en-GB" b="0" dirty="0">
                <a:solidFill>
                  <a:srgbClr val="002060"/>
                </a:solidFill>
              </a:rPr>
              <a:t>), negative (</a:t>
            </a:r>
            <a:r>
              <a:rPr lang="en-GB" dirty="0">
                <a:solidFill>
                  <a:schemeClr val="accent1"/>
                </a:solidFill>
              </a:rPr>
              <a:t>pink</a:t>
            </a:r>
            <a:r>
              <a:rPr lang="en-GB" b="0" dirty="0">
                <a:solidFill>
                  <a:srgbClr val="002060"/>
                </a:solidFill>
              </a:rPr>
              <a:t>), or neutral (</a:t>
            </a:r>
            <a:r>
              <a:rPr lang="en-GB" dirty="0"/>
              <a:t>blue</a:t>
            </a:r>
            <a:r>
              <a:rPr lang="en-GB" b="0" dirty="0">
                <a:solidFill>
                  <a:srgbClr val="002060"/>
                </a:solidFill>
              </a:rPr>
              <a:t>).</a:t>
            </a:r>
            <a:endParaRPr lang="en-GB" altLang="en-US" dirty="0"/>
          </a:p>
        </p:txBody>
      </p:sp>
      <p:graphicFrame>
        <p:nvGraphicFramePr>
          <p:cNvPr id="8" name="Table 7">
            <a:extLst>
              <a:ext uri="{FF2B5EF4-FFF2-40B4-BE49-F238E27FC236}">
                <a16:creationId xmlns:a16="http://schemas.microsoft.com/office/drawing/2014/main" id="{63A15FB3-1BB1-8BFF-9783-D089BBDFC46E}"/>
              </a:ext>
            </a:extLst>
          </p:cNvPr>
          <p:cNvGraphicFramePr>
            <a:graphicFrameLocks noGrp="1"/>
          </p:cNvGraphicFramePr>
          <p:nvPr>
            <p:extLst>
              <p:ext uri="{D42A27DB-BD31-4B8C-83A1-F6EECF244321}">
                <p14:modId xmlns:p14="http://schemas.microsoft.com/office/powerpoint/2010/main" val="499265191"/>
              </p:ext>
            </p:extLst>
          </p:nvPr>
        </p:nvGraphicFramePr>
        <p:xfrm>
          <a:off x="386954" y="4484915"/>
          <a:ext cx="6084091" cy="1621266"/>
        </p:xfrm>
        <a:graphic>
          <a:graphicData uri="http://schemas.openxmlformats.org/drawingml/2006/table">
            <a:tbl>
              <a:tblPr/>
              <a:tblGrid>
                <a:gridCol w="847474">
                  <a:extLst>
                    <a:ext uri="{9D8B030D-6E8A-4147-A177-3AD203B41FA5}">
                      <a16:colId xmlns:a16="http://schemas.microsoft.com/office/drawing/2014/main" val="20000"/>
                    </a:ext>
                  </a:extLst>
                </a:gridCol>
                <a:gridCol w="1059343">
                  <a:extLst>
                    <a:ext uri="{9D8B030D-6E8A-4147-A177-3AD203B41FA5}">
                      <a16:colId xmlns:a16="http://schemas.microsoft.com/office/drawing/2014/main" val="20001"/>
                    </a:ext>
                  </a:extLst>
                </a:gridCol>
                <a:gridCol w="1056084">
                  <a:extLst>
                    <a:ext uri="{9D8B030D-6E8A-4147-A177-3AD203B41FA5}">
                      <a16:colId xmlns:a16="http://schemas.microsoft.com/office/drawing/2014/main" val="20002"/>
                    </a:ext>
                  </a:extLst>
                </a:gridCol>
                <a:gridCol w="930084">
                  <a:extLst>
                    <a:ext uri="{9D8B030D-6E8A-4147-A177-3AD203B41FA5}">
                      <a16:colId xmlns:a16="http://schemas.microsoft.com/office/drawing/2014/main" val="20003"/>
                    </a:ext>
                  </a:extLst>
                </a:gridCol>
                <a:gridCol w="725505">
                  <a:extLst>
                    <a:ext uri="{9D8B030D-6E8A-4147-A177-3AD203B41FA5}">
                      <a16:colId xmlns:a16="http://schemas.microsoft.com/office/drawing/2014/main" val="20004"/>
                    </a:ext>
                  </a:extLst>
                </a:gridCol>
                <a:gridCol w="733842">
                  <a:extLst>
                    <a:ext uri="{9D8B030D-6E8A-4147-A177-3AD203B41FA5}">
                      <a16:colId xmlns:a16="http://schemas.microsoft.com/office/drawing/2014/main" val="20005"/>
                    </a:ext>
                  </a:extLst>
                </a:gridCol>
                <a:gridCol w="731759">
                  <a:extLst>
                    <a:ext uri="{9D8B030D-6E8A-4147-A177-3AD203B41FA5}">
                      <a16:colId xmlns:a16="http://schemas.microsoft.com/office/drawing/2014/main" val="20006"/>
                    </a:ext>
                  </a:extLst>
                </a:gridCol>
              </a:tblGrid>
              <a:tr h="413350">
                <a:tc rowSpan="2">
                  <a:txBody>
                    <a:bodyPr/>
                    <a:lstStyle/>
                    <a:p>
                      <a:pPr lvl="0" algn="l" fontAlgn="t"/>
                      <a:endParaRPr lang="en-GB" sz="1400" b="1" i="0" u="none" strike="noStrike" dirty="0">
                        <a:solidFill>
                          <a:schemeClr val="tx1"/>
                        </a:solidFill>
                        <a:effectLst/>
                        <a:latin typeface="Poppins"/>
                      </a:endParaRPr>
                    </a:p>
                  </a:txBody>
                  <a:tcPr marL="6468" marR="6468" marT="64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gridSpan="2">
                  <a:txBody>
                    <a:bodyPr/>
                    <a:lstStyle/>
                    <a:p>
                      <a:pPr algn="ctr" fontAlgn="ctr"/>
                      <a:r>
                        <a:rPr lang="en-GB" sz="1200" b="1" i="0" u="none" strike="noStrike" dirty="0">
                          <a:solidFill>
                            <a:srgbClr val="003E54"/>
                          </a:solidFill>
                          <a:effectLst/>
                          <a:latin typeface="Poppins"/>
                        </a:rPr>
                        <a:t>QUALITY CONTROL QUESTIONS</a:t>
                      </a:r>
                    </a:p>
                  </a:txBody>
                  <a:tcPr marL="6468" marR="6468" marT="6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4">
                  <a:txBody>
                    <a:bodyPr/>
                    <a:lstStyle/>
                    <a:p>
                      <a:pPr algn="ctr" fontAlgn="ctr"/>
                      <a:r>
                        <a:rPr lang="en-GB" sz="1200" b="1" i="0" u="none" strike="noStrike" dirty="0">
                          <a:solidFill>
                            <a:srgbClr val="003E54"/>
                          </a:solidFill>
                          <a:effectLst/>
                          <a:latin typeface="Poppins"/>
                        </a:rPr>
                        <a:t>ACCESS QUESTIONS</a:t>
                      </a:r>
                    </a:p>
                  </a:txBody>
                  <a:tcPr marL="6468" marR="6468" marT="6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48738">
                <a:tc vMerge="1">
                  <a:txBody>
                    <a:bodyPr/>
                    <a:lstStyle/>
                    <a:p>
                      <a:endParaRPr lang="en-GB"/>
                    </a:p>
                  </a:txBody>
                  <a:tcPr/>
                </a:tc>
                <a:tc>
                  <a:txBody>
                    <a:bodyPr/>
                    <a:lstStyle/>
                    <a:p>
                      <a:pPr algn="ctr" fontAlgn="t"/>
                      <a:r>
                        <a:rPr lang="en-GB" sz="1000" b="1" i="0" u="none" strike="noStrike" dirty="0">
                          <a:solidFill>
                            <a:schemeClr val="bg2"/>
                          </a:solidFill>
                          <a:effectLst/>
                          <a:latin typeface="Poppins"/>
                        </a:rPr>
                        <a:t>Easy to register</a:t>
                      </a:r>
                    </a:p>
                  </a:txBody>
                  <a:tcPr marL="6468" marR="6468" marT="6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fontAlgn="t"/>
                      <a:r>
                        <a:rPr lang="en-GB" sz="1000" b="1" i="0" u="none" strike="noStrike" dirty="0">
                          <a:solidFill>
                            <a:schemeClr val="bg2"/>
                          </a:solidFill>
                          <a:effectLst/>
                          <a:latin typeface="Poppins"/>
                        </a:rPr>
                        <a:t>Getting an NHS appointment</a:t>
                      </a:r>
                    </a:p>
                  </a:txBody>
                  <a:tcPr marL="6468" marR="6468" marT="6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fontAlgn="t"/>
                      <a:r>
                        <a:rPr lang="en-GB" sz="1000" b="1" i="0" u="none" strike="noStrike" dirty="0">
                          <a:solidFill>
                            <a:schemeClr val="bg2"/>
                          </a:solidFill>
                          <a:effectLst/>
                          <a:latin typeface="Poppins"/>
                        </a:rPr>
                        <a:t>Paying  for NHS dental treatment</a:t>
                      </a:r>
                    </a:p>
                  </a:txBody>
                  <a:tcPr marL="6468" marR="6468" marT="6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fontAlgn="t"/>
                      <a:r>
                        <a:rPr lang="en-GB" sz="1000" b="1" i="0" u="none" strike="noStrike" dirty="0">
                          <a:solidFill>
                            <a:schemeClr val="bg2"/>
                          </a:solidFill>
                          <a:effectLst/>
                          <a:latin typeface="Poppins"/>
                        </a:rPr>
                        <a:t>Staff explaining dental treatment</a:t>
                      </a:r>
                    </a:p>
                  </a:txBody>
                  <a:tcPr marL="6468" marR="6468" marT="6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fontAlgn="t"/>
                      <a:r>
                        <a:rPr lang="en-GB" sz="1000" b="1" i="0" u="none" strike="noStrike" dirty="0">
                          <a:solidFill>
                            <a:schemeClr val="bg2"/>
                          </a:solidFill>
                          <a:effectLst/>
                          <a:latin typeface="Poppins"/>
                        </a:rPr>
                        <a:t>Attitude of Staff</a:t>
                      </a:r>
                    </a:p>
                  </a:txBody>
                  <a:tcPr marL="6468" marR="6468" marT="6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fontAlgn="t"/>
                      <a:r>
                        <a:rPr lang="en-GB" sz="1000" b="1" i="0" u="none" strike="noStrike" dirty="0">
                          <a:solidFill>
                            <a:schemeClr val="bg2"/>
                          </a:solidFill>
                          <a:effectLst/>
                          <a:latin typeface="Poppins"/>
                        </a:rPr>
                        <a:t>Overall experience</a:t>
                      </a:r>
                    </a:p>
                  </a:txBody>
                  <a:tcPr marL="6468" marR="6468" marT="6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0001"/>
                  </a:ext>
                </a:extLst>
              </a:tr>
              <a:tr h="591848">
                <a:tc>
                  <a:txBody>
                    <a:bodyPr/>
                    <a:lstStyle/>
                    <a:p>
                      <a:pPr lvl="0" algn="ctr" fontAlgn="t"/>
                      <a:r>
                        <a:rPr lang="en-GB" sz="1400" b="1" i="0" u="none" strike="noStrike" dirty="0">
                          <a:solidFill>
                            <a:schemeClr val="tx1"/>
                          </a:solidFill>
                          <a:effectLst/>
                          <a:latin typeface="Poppins"/>
                        </a:rPr>
                        <a:t>Dentists </a:t>
                      </a:r>
                    </a:p>
                  </a:txBody>
                  <a:tcPr marL="6468" marR="6468" marT="6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chemeClr val="bg1"/>
                    </a:solidFill>
                  </a:tcPr>
                </a:tc>
                <a:tc>
                  <a:txBody>
                    <a:bodyPr/>
                    <a:lstStyle/>
                    <a:p>
                      <a:pPr algn="ctr" fontAlgn="ctr"/>
                      <a:endParaRPr lang="en-GB" sz="1200" b="1" i="0" u="none" strike="noStrike" dirty="0">
                        <a:solidFill>
                          <a:schemeClr val="bg2"/>
                        </a:solidFill>
                        <a:effectLst/>
                        <a:latin typeface="+mn-lt"/>
                      </a:endParaRPr>
                    </a:p>
                  </a:txBody>
                  <a:tcPr marL="6468" marR="6468" marT="6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200" b="1" i="0" u="none" strike="noStrike" dirty="0">
                        <a:solidFill>
                          <a:schemeClr val="bg2"/>
                        </a:solidFill>
                        <a:effectLst/>
                        <a:latin typeface="+mn-lt"/>
                      </a:endParaRPr>
                    </a:p>
                  </a:txBody>
                  <a:tcPr marL="6468" marR="6468" marT="6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200" b="1" i="0" u="none" strike="noStrike" dirty="0">
                        <a:solidFill>
                          <a:schemeClr val="bg2"/>
                        </a:solidFill>
                        <a:effectLst/>
                        <a:latin typeface="+mn-lt"/>
                      </a:endParaRPr>
                    </a:p>
                  </a:txBody>
                  <a:tcPr marL="6468" marR="6468" marT="6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fontAlgn="ctr"/>
                      <a:endParaRPr lang="en-GB" sz="1200" b="1" i="0" u="none" strike="noStrike" dirty="0">
                        <a:solidFill>
                          <a:schemeClr val="bg2"/>
                        </a:solidFill>
                        <a:effectLst/>
                        <a:latin typeface="+mn-lt"/>
                      </a:endParaRPr>
                    </a:p>
                  </a:txBody>
                  <a:tcPr marL="6468" marR="6468" marT="6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200" b="1" i="0" u="none" strike="noStrike" dirty="0">
                        <a:solidFill>
                          <a:schemeClr val="bg2"/>
                        </a:solidFill>
                        <a:effectLst/>
                        <a:latin typeface="+mn-lt"/>
                      </a:endParaRPr>
                    </a:p>
                  </a:txBody>
                  <a:tcPr marL="6468" marR="6468" marT="6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GB" sz="1200" b="1" i="0" u="none" strike="noStrike" dirty="0">
                        <a:solidFill>
                          <a:schemeClr val="bg2"/>
                        </a:solidFill>
                        <a:effectLst/>
                        <a:latin typeface="+mn-lt"/>
                      </a:endParaRPr>
                    </a:p>
                  </a:txBody>
                  <a:tcPr marL="6468" marR="6468" marT="6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79926" name="Slide Number Placeholder 4">
            <a:extLst>
              <a:ext uri="{FF2B5EF4-FFF2-40B4-BE49-F238E27FC236}">
                <a16:creationId xmlns:a16="http://schemas.microsoft.com/office/drawing/2014/main" id="{F0451902-EBA3-F2D5-266B-1FA5A19193DF}"/>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6B6A625A-EDAE-4978-B1ED-A9394669005A}" type="slidenum">
              <a:rPr lang="en-GB" altLang="en-US" sz="2200" b="1">
                <a:solidFill>
                  <a:srgbClr val="7F7F7F"/>
                </a:solidFill>
              </a:rPr>
              <a:pPr algn="r" eaLnBrk="1" hangingPunct="1">
                <a:lnSpc>
                  <a:spcPct val="100000"/>
                </a:lnSpc>
                <a:spcAft>
                  <a:spcPct val="0"/>
                </a:spcAft>
                <a:buFontTx/>
                <a:buNone/>
              </a:pPr>
              <a:t>35</a:t>
            </a:fld>
            <a:endParaRPr lang="en-GB" altLang="en-US" sz="2200" b="1" dirty="0">
              <a:solidFill>
                <a:srgbClr val="7F7F7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37AB-FEB8-6EE2-812D-847743781F70}"/>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64B73DD0-29C2-236A-7AFD-0479E8486759}"/>
              </a:ext>
            </a:extLst>
          </p:cNvPr>
          <p:cNvSpPr>
            <a:spLocks noGrp="1"/>
          </p:cNvSpPr>
          <p:nvPr>
            <p:ph type="body" sz="quarter" idx="22"/>
          </p:nvPr>
        </p:nvSpPr>
        <p:spPr>
          <a:xfrm>
            <a:off x="441000" y="851415"/>
            <a:ext cx="5976000" cy="1065956"/>
          </a:xfrm>
        </p:spPr>
        <p:txBody>
          <a:bodyPr/>
          <a:lstStyle/>
          <a:p>
            <a:r>
              <a:rPr lang="en-GB" dirty="0"/>
              <a:t>Positive themes or ongoing issues</a:t>
            </a:r>
          </a:p>
        </p:txBody>
      </p:sp>
      <p:sp>
        <p:nvSpPr>
          <p:cNvPr id="2" name="Slide Number Placeholder 1">
            <a:extLst>
              <a:ext uri="{FF2B5EF4-FFF2-40B4-BE49-F238E27FC236}">
                <a16:creationId xmlns:a16="http://schemas.microsoft.com/office/drawing/2014/main" id="{57A75ABA-C4CD-527E-9EFA-D98D1EDED803}"/>
              </a:ext>
            </a:extLst>
          </p:cNvPr>
          <p:cNvSpPr>
            <a:spLocks noGrp="1"/>
          </p:cNvSpPr>
          <p:nvPr>
            <p:ph type="sldNum" sz="quarter" idx="12"/>
          </p:nvPr>
        </p:nvSpPr>
        <p:spPr>
          <a:xfrm>
            <a:off x="5826430" y="344528"/>
            <a:ext cx="581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0C2EDEF6-8235-B82C-656B-699CB2B6FD88}"/>
              </a:ext>
            </a:extLst>
          </p:cNvPr>
          <p:cNvSpPr txBox="1"/>
          <p:nvPr/>
        </p:nvSpPr>
        <p:spPr>
          <a:xfrm>
            <a:off x="356456" y="1147930"/>
            <a:ext cx="5976000"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6B"/>
                </a:solidFill>
                <a:effectLst/>
                <a:uLnTx/>
                <a:uFillTx/>
                <a:latin typeface="Poppins Light" panose="00000400000000000000" pitchFamily="2" charset="0"/>
                <a:ea typeface="+mn-ea"/>
                <a:cs typeface="+mn-cs"/>
              </a:rPr>
              <a:t>To gain a better understanding of patients' experiences at </a:t>
            </a:r>
            <a:r>
              <a:rPr lang="en-US" sz="1200" dirty="0">
                <a:solidFill>
                  <a:srgbClr val="004C6B"/>
                </a:solidFill>
              </a:rPr>
              <a:t>dentists</a:t>
            </a:r>
            <a:r>
              <a:rPr kumimoji="0" lang="en-US" sz="1200" b="0" i="0" u="none" strike="noStrike" kern="1200" cap="none" spc="0" normalizeH="0" baseline="0" noProof="0" dirty="0">
                <a:ln>
                  <a:noFill/>
                </a:ln>
                <a:solidFill>
                  <a:srgbClr val="004C6B"/>
                </a:solidFill>
                <a:effectLst/>
                <a:uLnTx/>
                <a:uFillTx/>
                <a:latin typeface="Poppins Light" panose="00000400000000000000" pitchFamily="2" charset="0"/>
                <a:ea typeface="+mn-ea"/>
                <a:cs typeface="+mn-cs"/>
              </a:rPr>
              <a:t>, we reviewed the top four positive themes and the top four ongoing issues across all responses. Each survey that was collected was reviewed, and four key themes were identified. These reflect the areas of service that are most important to patients, as shown below.</a:t>
            </a:r>
          </a:p>
        </p:txBody>
      </p:sp>
      <p:graphicFrame>
        <p:nvGraphicFramePr>
          <p:cNvPr id="9" name="Table 19">
            <a:extLst>
              <a:ext uri="{FF2B5EF4-FFF2-40B4-BE49-F238E27FC236}">
                <a16:creationId xmlns:a16="http://schemas.microsoft.com/office/drawing/2014/main" id="{0959197A-17BA-3A39-03F8-9018437CF4E9}"/>
              </a:ext>
            </a:extLst>
          </p:cNvPr>
          <p:cNvGraphicFramePr>
            <a:graphicFrameLocks noGrp="1"/>
          </p:cNvGraphicFramePr>
          <p:nvPr>
            <p:extLst>
              <p:ext uri="{D42A27DB-BD31-4B8C-83A1-F6EECF244321}">
                <p14:modId xmlns:p14="http://schemas.microsoft.com/office/powerpoint/2010/main" val="3655513430"/>
              </p:ext>
            </p:extLst>
          </p:nvPr>
        </p:nvGraphicFramePr>
        <p:xfrm>
          <a:off x="441000" y="2288332"/>
          <a:ext cx="2865749" cy="4064733"/>
        </p:xfrm>
        <a:graphic>
          <a:graphicData uri="http://schemas.openxmlformats.org/drawingml/2006/table">
            <a:tbl>
              <a:tblPr firstRow="1" bandRow="1">
                <a:tableStyleId>{21E4AEA4-8DFA-4A89-87EB-49C32662AFE0}</a:tableStyleId>
              </a:tblPr>
              <a:tblGrid>
                <a:gridCol w="1799064">
                  <a:extLst>
                    <a:ext uri="{9D8B030D-6E8A-4147-A177-3AD203B41FA5}">
                      <a16:colId xmlns:a16="http://schemas.microsoft.com/office/drawing/2014/main" val="3774026714"/>
                    </a:ext>
                  </a:extLst>
                </a:gridCol>
                <a:gridCol w="1066685">
                  <a:extLst>
                    <a:ext uri="{9D8B030D-6E8A-4147-A177-3AD203B41FA5}">
                      <a16:colId xmlns:a16="http://schemas.microsoft.com/office/drawing/2014/main" val="1004199080"/>
                    </a:ext>
                  </a:extLst>
                </a:gridCol>
              </a:tblGrid>
              <a:tr h="1005929">
                <a:tc>
                  <a:txBody>
                    <a:bodyPr/>
                    <a:lstStyle/>
                    <a:p>
                      <a:pPr algn="l"/>
                      <a:r>
                        <a:rPr lang="en-GB" sz="1200" dirty="0"/>
                        <a:t>Top 4 positive themes</a:t>
                      </a:r>
                    </a:p>
                  </a:txBody>
                  <a:tcPr marL="91456" marR="91456" marT="45694" marB="45694" anchor="ctr"/>
                </a:tc>
                <a:tc>
                  <a:txBody>
                    <a:bodyPr/>
                    <a:lstStyle/>
                    <a:p>
                      <a:pPr algn="l"/>
                      <a:r>
                        <a:rPr lang="en-GB" sz="1200" dirty="0"/>
                        <a:t>Total count and % of positive  reviews</a:t>
                      </a:r>
                    </a:p>
                  </a:txBody>
                  <a:tcPr marL="91456" marR="91456" marT="45694" marB="45694" anchor="ctr"/>
                </a:tc>
                <a:extLst>
                  <a:ext uri="{0D108BD9-81ED-4DB2-BD59-A6C34878D82A}">
                    <a16:rowId xmlns:a16="http://schemas.microsoft.com/office/drawing/2014/main" val="2938287008"/>
                  </a:ext>
                </a:extLst>
              </a:tr>
              <a:tr h="776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Appointment availability </a:t>
                      </a:r>
                    </a:p>
                  </a:txBody>
                  <a:tcPr marL="91395" marR="91395" marT="45722" marB="45722" anchor="ctr"/>
                </a:tc>
                <a:tc>
                  <a:txBody>
                    <a:bodyPr/>
                    <a:lstStyle/>
                    <a:p>
                      <a:pPr lvl="0" algn="ctr"/>
                      <a:r>
                        <a:rPr lang="en-GB" sz="1200" dirty="0"/>
                        <a:t>61%</a:t>
                      </a:r>
                    </a:p>
                  </a:txBody>
                  <a:tcPr marL="91395" marR="91395" marT="45722" marB="45722" anchor="ctr"/>
                </a:tc>
                <a:extLst>
                  <a:ext uri="{0D108BD9-81ED-4DB2-BD59-A6C34878D82A}">
                    <a16:rowId xmlns:a16="http://schemas.microsoft.com/office/drawing/2014/main" val="1394942737"/>
                  </a:ext>
                </a:extLst>
              </a:tr>
              <a:tr h="776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Staff attitudes </a:t>
                      </a:r>
                    </a:p>
                  </a:txBody>
                  <a:tcPr marL="91395" marR="91395" marT="45722" marB="45722" anchor="ctr"/>
                </a:tc>
                <a:tc>
                  <a:txBody>
                    <a:bodyPr/>
                    <a:lstStyle/>
                    <a:p>
                      <a:pPr lvl="0" algn="ctr"/>
                      <a:r>
                        <a:rPr lang="en-GB" sz="1200" dirty="0"/>
                        <a:t>23%</a:t>
                      </a:r>
                    </a:p>
                  </a:txBody>
                  <a:tcPr marL="91395" marR="91395" marT="45722" marB="45722" anchor="ctr"/>
                </a:tc>
                <a:extLst>
                  <a:ext uri="{0D108BD9-81ED-4DB2-BD59-A6C34878D82A}">
                    <a16:rowId xmlns:a16="http://schemas.microsoft.com/office/drawing/2014/main" val="903966664"/>
                  </a:ext>
                </a:extLst>
              </a:tr>
              <a:tr h="728239">
                <a:tc>
                  <a:txBody>
                    <a:bodyPr/>
                    <a:lstStyle/>
                    <a:p>
                      <a:r>
                        <a:rPr lang="en-GB" sz="1200" dirty="0"/>
                        <a:t>Delivery of service </a:t>
                      </a:r>
                    </a:p>
                  </a:txBody>
                  <a:tcPr marL="91395" marR="91395" marT="45722" marB="45722" anchor="ctr">
                    <a:solidFill>
                      <a:srgbClr val="D9E8CB"/>
                    </a:solidFill>
                  </a:tcPr>
                </a:tc>
                <a:tc>
                  <a:txBody>
                    <a:bodyPr/>
                    <a:lstStyle/>
                    <a:p>
                      <a:pPr lvl="0" algn="ctr"/>
                      <a:r>
                        <a:rPr lang="en-GB" sz="1200" dirty="0"/>
                        <a:t>8%</a:t>
                      </a:r>
                    </a:p>
                  </a:txBody>
                  <a:tcPr marL="91395" marR="91395" marT="45722" marB="45722" anchor="ctr"/>
                </a:tc>
                <a:extLst>
                  <a:ext uri="{0D108BD9-81ED-4DB2-BD59-A6C34878D82A}">
                    <a16:rowId xmlns:a16="http://schemas.microsoft.com/office/drawing/2014/main" val="3886334943"/>
                  </a:ext>
                </a:extLst>
              </a:tr>
              <a:tr h="776855">
                <a:tc>
                  <a:txBody>
                    <a:bodyPr/>
                    <a:lstStyle/>
                    <a:p>
                      <a:r>
                        <a:rPr lang="en-GB" sz="1200" dirty="0"/>
                        <a:t>Treatment </a:t>
                      </a:r>
                    </a:p>
                  </a:txBody>
                  <a:tcPr marL="91395" marR="91395" marT="45722" marB="45722" anchor="ctr"/>
                </a:tc>
                <a:tc>
                  <a:txBody>
                    <a:bodyPr/>
                    <a:lstStyle/>
                    <a:p>
                      <a:pPr lvl="0" algn="ctr"/>
                      <a:r>
                        <a:rPr lang="en-GB" sz="1200" dirty="0"/>
                        <a:t>8%</a:t>
                      </a:r>
                    </a:p>
                  </a:txBody>
                  <a:tcPr marL="91395" marR="91395" marT="45722" marB="45722" anchor="ctr"/>
                </a:tc>
                <a:extLst>
                  <a:ext uri="{0D108BD9-81ED-4DB2-BD59-A6C34878D82A}">
                    <a16:rowId xmlns:a16="http://schemas.microsoft.com/office/drawing/2014/main" val="3685888731"/>
                  </a:ext>
                </a:extLst>
              </a:tr>
            </a:tbl>
          </a:graphicData>
        </a:graphic>
      </p:graphicFrame>
      <p:graphicFrame>
        <p:nvGraphicFramePr>
          <p:cNvPr id="10" name="Table 9">
            <a:extLst>
              <a:ext uri="{FF2B5EF4-FFF2-40B4-BE49-F238E27FC236}">
                <a16:creationId xmlns:a16="http://schemas.microsoft.com/office/drawing/2014/main" id="{E2BC73A3-3CDD-9FD4-E18A-86B84169761C}"/>
              </a:ext>
            </a:extLst>
          </p:cNvPr>
          <p:cNvGraphicFramePr>
            <a:graphicFrameLocks noGrp="1"/>
          </p:cNvGraphicFramePr>
          <p:nvPr>
            <p:extLst>
              <p:ext uri="{D42A27DB-BD31-4B8C-83A1-F6EECF244321}">
                <p14:modId xmlns:p14="http://schemas.microsoft.com/office/powerpoint/2010/main" val="2091271452"/>
              </p:ext>
            </p:extLst>
          </p:nvPr>
        </p:nvGraphicFramePr>
        <p:xfrm>
          <a:off x="3343085" y="2288332"/>
          <a:ext cx="3073916" cy="4064734"/>
        </p:xfrm>
        <a:graphic>
          <a:graphicData uri="http://schemas.openxmlformats.org/drawingml/2006/table">
            <a:tbl>
              <a:tblPr firstRow="1" bandRow="1">
                <a:tableStyleId>{5C22544A-7EE6-4342-B048-85BDC9FD1C3A}</a:tableStyleId>
              </a:tblPr>
              <a:tblGrid>
                <a:gridCol w="1367438">
                  <a:extLst>
                    <a:ext uri="{9D8B030D-6E8A-4147-A177-3AD203B41FA5}">
                      <a16:colId xmlns:a16="http://schemas.microsoft.com/office/drawing/2014/main" val="3774026714"/>
                    </a:ext>
                  </a:extLst>
                </a:gridCol>
                <a:gridCol w="1706478">
                  <a:extLst>
                    <a:ext uri="{9D8B030D-6E8A-4147-A177-3AD203B41FA5}">
                      <a16:colId xmlns:a16="http://schemas.microsoft.com/office/drawing/2014/main" val="1004199080"/>
                    </a:ext>
                  </a:extLst>
                </a:gridCol>
              </a:tblGrid>
              <a:tr h="998284">
                <a:tc>
                  <a:txBody>
                    <a:bodyPr/>
                    <a:lstStyle/>
                    <a:p>
                      <a:r>
                        <a:rPr lang="en-GB" sz="1200" dirty="0"/>
                        <a:t>Top 4 ongoing issues</a:t>
                      </a:r>
                    </a:p>
                  </a:txBody>
                  <a:tcPr marL="91456" marR="91456" marT="45702" marB="45702" anchor="ctr"/>
                </a:tc>
                <a:tc>
                  <a:txBody>
                    <a:bodyPr/>
                    <a:lstStyle/>
                    <a:p>
                      <a:r>
                        <a:rPr lang="en-GB" sz="1200" dirty="0"/>
                        <a:t>Total count and % of emerging and ongoing issues</a:t>
                      </a:r>
                    </a:p>
                  </a:txBody>
                  <a:tcPr marL="91456" marR="91456" marT="45702" marB="45702" anchor="ctr"/>
                </a:tc>
                <a:extLst>
                  <a:ext uri="{0D108BD9-81ED-4DB2-BD59-A6C34878D82A}">
                    <a16:rowId xmlns:a16="http://schemas.microsoft.com/office/drawing/2014/main" val="2938287008"/>
                  </a:ext>
                </a:extLst>
              </a:tr>
              <a:tr h="686042">
                <a:tc>
                  <a:txBody>
                    <a:bodyPr/>
                    <a:lstStyle/>
                    <a:p>
                      <a:r>
                        <a:rPr lang="en-GB" sz="1200" dirty="0"/>
                        <a:t>Costs</a:t>
                      </a:r>
                    </a:p>
                  </a:txBody>
                  <a:tcPr marL="91414" marR="91414" marT="45722" marB="45722" anchor="ctr"/>
                </a:tc>
                <a:tc>
                  <a:txBody>
                    <a:bodyPr/>
                    <a:lstStyle/>
                    <a:p>
                      <a:pPr lvl="0" algn="ctr"/>
                      <a:r>
                        <a:rPr lang="en-GB" sz="1200" dirty="0"/>
                        <a:t>63%</a:t>
                      </a:r>
                    </a:p>
                  </a:txBody>
                  <a:tcPr marL="91414" marR="91414" marT="45722" marB="45722" anchor="ctr"/>
                </a:tc>
                <a:extLst>
                  <a:ext uri="{0D108BD9-81ED-4DB2-BD59-A6C34878D82A}">
                    <a16:rowId xmlns:a16="http://schemas.microsoft.com/office/drawing/2014/main" val="1394942737"/>
                  </a:ext>
                </a:extLst>
              </a:tr>
              <a:tr h="991390">
                <a:tc>
                  <a:txBody>
                    <a:bodyPr/>
                    <a:lstStyle/>
                    <a:p>
                      <a:r>
                        <a:rPr lang="en-GB" sz="1200" dirty="0"/>
                        <a:t>Access to NHS dentists </a:t>
                      </a:r>
                    </a:p>
                  </a:txBody>
                  <a:tcPr marL="91414" marR="91414" marT="45722" marB="45722" anchor="ctr"/>
                </a:tc>
                <a:tc>
                  <a:txBody>
                    <a:bodyPr/>
                    <a:lstStyle/>
                    <a:p>
                      <a:pPr lvl="0" algn="ctr"/>
                      <a:r>
                        <a:rPr lang="en-GB" sz="1200" dirty="0"/>
                        <a:t>14%</a:t>
                      </a:r>
                    </a:p>
                  </a:txBody>
                  <a:tcPr marL="91414" marR="91414" marT="45722" marB="45722" anchor="ctr"/>
                </a:tc>
                <a:extLst>
                  <a:ext uri="{0D108BD9-81ED-4DB2-BD59-A6C34878D82A}">
                    <a16:rowId xmlns:a16="http://schemas.microsoft.com/office/drawing/2014/main" val="903966664"/>
                  </a:ext>
                </a:extLst>
              </a:tr>
              <a:tr h="566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Appointment length</a:t>
                      </a:r>
                    </a:p>
                  </a:txBody>
                  <a:tcPr marL="91414" marR="91414" marT="45722" marB="45722" anchor="ctr"/>
                </a:tc>
                <a:tc>
                  <a:txBody>
                    <a:bodyPr/>
                    <a:lstStyle/>
                    <a:p>
                      <a:pPr lvl="0" algn="ctr"/>
                      <a:r>
                        <a:rPr lang="en-GB" sz="1200" dirty="0"/>
                        <a:t>13%</a:t>
                      </a:r>
                    </a:p>
                  </a:txBody>
                  <a:tcPr marL="91414" marR="91414" marT="45722" marB="45722" anchor="ctr"/>
                </a:tc>
                <a:extLst>
                  <a:ext uri="{0D108BD9-81ED-4DB2-BD59-A6C34878D82A}">
                    <a16:rowId xmlns:a16="http://schemas.microsoft.com/office/drawing/2014/main" val="3886334943"/>
                  </a:ext>
                </a:extLst>
              </a:tr>
              <a:tr h="704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Communication with other services and referrals</a:t>
                      </a:r>
                    </a:p>
                  </a:txBody>
                  <a:tcPr marL="91414" marR="91414" marT="45722" marB="45722" anchor="ctr">
                    <a:solidFill>
                      <a:srgbClr val="FAE8EF"/>
                    </a:solidFill>
                  </a:tcPr>
                </a:tc>
                <a:tc>
                  <a:txBody>
                    <a:bodyPr/>
                    <a:lstStyle/>
                    <a:p>
                      <a:pPr lvl="0" algn="ctr"/>
                      <a:r>
                        <a:rPr lang="en-GB" sz="1200" dirty="0"/>
                        <a:t>10%</a:t>
                      </a:r>
                    </a:p>
                  </a:txBody>
                  <a:tcPr marL="91414" marR="91414" marT="45722" marB="45722" anchor="ctr"/>
                </a:tc>
                <a:extLst>
                  <a:ext uri="{0D108BD9-81ED-4DB2-BD59-A6C34878D82A}">
                    <a16:rowId xmlns:a16="http://schemas.microsoft.com/office/drawing/2014/main" val="3685888731"/>
                  </a:ext>
                </a:extLst>
              </a:tr>
            </a:tbl>
          </a:graphicData>
        </a:graphic>
      </p:graphicFrame>
    </p:spTree>
    <p:extLst>
      <p:ext uri="{BB962C8B-B14F-4D97-AF65-F5344CB8AC3E}">
        <p14:creationId xmlns:p14="http://schemas.microsoft.com/office/powerpoint/2010/main" val="4262257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3A5B-E3BF-255F-98D1-7E2BF862AE9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13F0C6A-1DC7-C59B-92C3-98620915B14E}"/>
              </a:ext>
            </a:extLst>
          </p:cNvPr>
          <p:cNvSpPr txBox="1"/>
          <p:nvPr/>
        </p:nvSpPr>
        <p:spPr>
          <a:xfrm>
            <a:off x="342141" y="816335"/>
            <a:ext cx="616975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4C6B"/>
                </a:solidFill>
                <a:effectLst/>
                <a:uLnTx/>
                <a:uFillTx/>
                <a:latin typeface="Poppins"/>
                <a:ea typeface="+mn-ea"/>
                <a:cs typeface="+mn-cs"/>
              </a:rPr>
              <a:t>Recommendations</a:t>
            </a:r>
            <a:endParaRPr kumimoji="0" lang="en-GB" sz="1600" b="1" i="0" u="none" strike="noStrike" kern="1200" cap="none" spc="0" normalizeH="0" baseline="0" noProof="0" dirty="0">
              <a:ln>
                <a:noFill/>
              </a:ln>
              <a:solidFill>
                <a:srgbClr val="004C6B"/>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Below is a list of recommendations for Dental Practices in Hounslow based on the findings in this section.</a:t>
            </a:r>
          </a:p>
        </p:txBody>
      </p:sp>
      <p:sp>
        <p:nvSpPr>
          <p:cNvPr id="16" name="Rectangle 15">
            <a:extLst>
              <a:ext uri="{FF2B5EF4-FFF2-40B4-BE49-F238E27FC236}">
                <a16:creationId xmlns:a16="http://schemas.microsoft.com/office/drawing/2014/main" id="{4A1FCF79-8B76-FD90-2E9F-87DCCB77C45C}"/>
              </a:ext>
            </a:extLst>
          </p:cNvPr>
          <p:cNvSpPr/>
          <p:nvPr/>
        </p:nvSpPr>
        <p:spPr>
          <a:xfrm>
            <a:off x="380624" y="1959534"/>
            <a:ext cx="6092792" cy="2344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1" name="Rectangle 20">
            <a:extLst>
              <a:ext uri="{FF2B5EF4-FFF2-40B4-BE49-F238E27FC236}">
                <a16:creationId xmlns:a16="http://schemas.microsoft.com/office/drawing/2014/main" id="{D6BCA836-D0E7-48FD-36D9-811B347B4FB7}"/>
              </a:ext>
            </a:extLst>
          </p:cNvPr>
          <p:cNvSpPr/>
          <p:nvPr/>
        </p:nvSpPr>
        <p:spPr>
          <a:xfrm>
            <a:off x="341017" y="4468457"/>
            <a:ext cx="6130759" cy="21609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7" name="Slide Number Placeholder 4">
            <a:extLst>
              <a:ext uri="{FF2B5EF4-FFF2-40B4-BE49-F238E27FC236}">
                <a16:creationId xmlns:a16="http://schemas.microsoft.com/office/drawing/2014/main" id="{7583A98E-98C7-B6E3-32FA-5CF40B9514A9}"/>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17" name="TextBox 16">
            <a:extLst>
              <a:ext uri="{FF2B5EF4-FFF2-40B4-BE49-F238E27FC236}">
                <a16:creationId xmlns:a16="http://schemas.microsoft.com/office/drawing/2014/main" id="{B35FF1CE-A144-7A53-32CC-674AE273A274}"/>
              </a:ext>
            </a:extLst>
          </p:cNvPr>
          <p:cNvSpPr txBox="1"/>
          <p:nvPr/>
        </p:nvSpPr>
        <p:spPr>
          <a:xfrm>
            <a:off x="391494" y="4530572"/>
            <a:ext cx="5932880" cy="18204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dirty="0">
                <a:solidFill>
                  <a:srgbClr val="004C6B"/>
                </a:solidFill>
                <a:latin typeface="+mj-lt"/>
              </a:rPr>
              <a:t>Support with costs </a:t>
            </a:r>
            <a:endParaRPr kumimoji="0" lang="en-GB" sz="1600" b="1" i="0" u="none" strike="noStrike" kern="1200" cap="none" spc="0" normalizeH="0" baseline="0" noProof="0" dirty="0">
              <a:ln>
                <a:noFill/>
              </a:ln>
              <a:solidFill>
                <a:srgbClr val="004C6B"/>
              </a:solidFill>
              <a:effectLst/>
              <a:uLnTx/>
              <a:uFillTx/>
              <a:latin typeface="+mj-lt"/>
              <a:ea typeface="+mn-ea"/>
              <a:cs typeface="+mn-cs"/>
            </a:endParaRPr>
          </a:p>
          <a:p>
            <a:pPr marL="228600" marR="0" lvl="0" indent="-228600" algn="l" defTabSz="914400" rtl="0" eaLnBrk="1" fontAlgn="auto" latinLnBrk="0" hangingPunct="1">
              <a:lnSpc>
                <a:spcPct val="15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srgbClr val="004C6B"/>
                </a:solidFill>
                <a:effectLst/>
                <a:uLnTx/>
                <a:uFillTx/>
                <a:latin typeface="Poppins Light"/>
                <a:ea typeface="+mn-lt"/>
                <a:cs typeface="Poppins Light"/>
              </a:rPr>
              <a:t>Provide key information on the breakdown of NHS dentistry costs and ensure patients are supported in knowing what payment options are available.</a:t>
            </a:r>
          </a:p>
          <a:p>
            <a:pPr marL="228600" marR="0" lvl="0" indent="-228600" algn="l" defTabSz="914400" rtl="0" eaLnBrk="1" fontAlgn="auto" latinLnBrk="0" hangingPunct="1">
              <a:lnSpc>
                <a:spcPct val="15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srgbClr val="004C6B"/>
                </a:solidFill>
                <a:effectLst/>
                <a:uLnTx/>
                <a:uFillTx/>
                <a:latin typeface="Poppins Light"/>
                <a:ea typeface="+mn-lt"/>
                <a:cs typeface="Poppins Light"/>
              </a:rPr>
              <a:t>Ensure patients are aware of where to register with an NHS dentist accepting new patients.</a:t>
            </a:r>
          </a:p>
        </p:txBody>
      </p:sp>
      <p:sp>
        <p:nvSpPr>
          <p:cNvPr id="24" name="TextBox 23">
            <a:extLst>
              <a:ext uri="{FF2B5EF4-FFF2-40B4-BE49-F238E27FC236}">
                <a16:creationId xmlns:a16="http://schemas.microsoft.com/office/drawing/2014/main" id="{942CCBE5-6DBF-A896-CF97-39B1B6661E7C}"/>
              </a:ext>
            </a:extLst>
          </p:cNvPr>
          <p:cNvSpPr txBox="1"/>
          <p:nvPr/>
        </p:nvSpPr>
        <p:spPr>
          <a:xfrm>
            <a:off x="434767" y="1996237"/>
            <a:ext cx="5837678" cy="1165447"/>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004C6B"/>
                </a:solidFill>
                <a:effectLst/>
                <a:uLnTx/>
                <a:uFillTx/>
                <a:latin typeface="+mj-lt"/>
                <a:ea typeface="+mn-ea"/>
                <a:cs typeface="+mn-cs"/>
              </a:rPr>
              <a:t>Access to NHS dentists </a:t>
            </a:r>
          </a:p>
          <a:p>
            <a:pPr marL="0" marR="0" lvl="0" indent="0" algn="l" defTabSz="914400" rtl="0" eaLnBrk="1" fontAlgn="base" latinLnBrk="0" hangingPunct="1">
              <a:lnSpc>
                <a:spcPct val="150000"/>
              </a:lnSpc>
              <a:spcBef>
                <a:spcPct val="0"/>
              </a:spcBef>
              <a:spcAft>
                <a:spcPct val="0"/>
              </a:spcAft>
              <a:buClrTx/>
              <a:buSzTx/>
              <a:buFontTx/>
              <a:buNone/>
              <a:tabLst/>
              <a:defRPr/>
            </a:pPr>
            <a:endParaRPr lang="en-GB" altLang="en-US" sz="1600" b="1" dirty="0">
              <a:solidFill>
                <a:srgbClr val="004C6B"/>
              </a:solidFill>
              <a:latin typeface="+mj-lt"/>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srgbClr val="004C6B"/>
              </a:solidFill>
              <a:effectLst/>
              <a:uLnTx/>
              <a:uFillTx/>
              <a:latin typeface="+mj-lt"/>
              <a:ea typeface="+mn-ea"/>
              <a:cs typeface="+mn-cs"/>
            </a:endParaRPr>
          </a:p>
        </p:txBody>
      </p:sp>
      <p:sp>
        <p:nvSpPr>
          <p:cNvPr id="2" name="Rectangle 1">
            <a:extLst>
              <a:ext uri="{FF2B5EF4-FFF2-40B4-BE49-F238E27FC236}">
                <a16:creationId xmlns:a16="http://schemas.microsoft.com/office/drawing/2014/main" id="{B1E9D57B-6DD2-B03A-B772-3E6D179C3767}"/>
              </a:ext>
            </a:extLst>
          </p:cNvPr>
          <p:cNvSpPr/>
          <p:nvPr/>
        </p:nvSpPr>
        <p:spPr>
          <a:xfrm>
            <a:off x="341017" y="6801783"/>
            <a:ext cx="6092792" cy="19925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6" name="TextBox 5">
            <a:extLst>
              <a:ext uri="{FF2B5EF4-FFF2-40B4-BE49-F238E27FC236}">
                <a16:creationId xmlns:a16="http://schemas.microsoft.com/office/drawing/2014/main" id="{CE72D2F7-8EFC-7351-69BE-11714591E716}"/>
              </a:ext>
            </a:extLst>
          </p:cNvPr>
          <p:cNvSpPr txBox="1"/>
          <p:nvPr/>
        </p:nvSpPr>
        <p:spPr>
          <a:xfrm>
            <a:off x="402632" y="6886761"/>
            <a:ext cx="6048777" cy="179959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dirty="0">
                <a:solidFill>
                  <a:srgbClr val="004C6B"/>
                </a:solidFill>
                <a:latin typeface="+mj-lt"/>
              </a:rPr>
              <a:t>Appointment length</a:t>
            </a:r>
          </a:p>
          <a:p>
            <a:pPr marL="228600" marR="0" lvl="0" indent="-228600" algn="l" defTabSz="914400" rtl="0" eaLnBrk="1" fontAlgn="auto" latinLnBrk="0" hangingPunct="1">
              <a:lnSpc>
                <a:spcPct val="150000"/>
              </a:lnSpc>
              <a:spcBef>
                <a:spcPts val="0"/>
              </a:spcBef>
              <a:spcAft>
                <a:spcPts val="0"/>
              </a:spcAft>
              <a:buClrTx/>
              <a:buSzTx/>
              <a:buFontTx/>
              <a:buAutoNum type="arabicPeriod"/>
              <a:tabLst/>
              <a:defRPr/>
            </a:pPr>
            <a:r>
              <a:rPr lang="en-GB" sz="1200" dirty="0">
                <a:solidFill>
                  <a:srgbClr val="004C6B"/>
                </a:solidFill>
                <a:latin typeface="+mn-lt"/>
              </a:rPr>
              <a:t>Support patients to schedule procedures and provide transparency of how long each appointment will take.</a:t>
            </a:r>
          </a:p>
          <a:p>
            <a:pPr marL="228600" marR="0" lvl="0" indent="-228600" algn="l" defTabSz="914400" rtl="0" eaLnBrk="1" fontAlgn="auto" latinLnBrk="0" hangingPunct="1">
              <a:lnSpc>
                <a:spcPct val="150000"/>
              </a:lnSpc>
              <a:spcBef>
                <a:spcPts val="0"/>
              </a:spcBef>
              <a:spcAft>
                <a:spcPts val="0"/>
              </a:spcAft>
              <a:buClrTx/>
              <a:buSzTx/>
              <a:buFontTx/>
              <a:buAutoNum type="arabicPeriod"/>
              <a:tabLst/>
              <a:defRPr/>
            </a:pPr>
            <a:r>
              <a:rPr lang="en-GB" sz="1200" dirty="0">
                <a:solidFill>
                  <a:srgbClr val="004C6B"/>
                </a:solidFill>
                <a:latin typeface="+mn-lt"/>
              </a:rPr>
              <a:t>Communicate clearly with patients prior to booking appointments, to ensure they are aware and understand different appointment lengths.</a:t>
            </a:r>
          </a:p>
          <a:p>
            <a:pPr marR="0" lvl="0" algn="l" defTabSz="914400" rtl="0" eaLnBrk="1" fontAlgn="auto" latinLnBrk="0" hangingPunct="1">
              <a:lnSpc>
                <a:spcPct val="150000"/>
              </a:lnSpc>
              <a:spcBef>
                <a:spcPts val="0"/>
              </a:spcBef>
              <a:spcAft>
                <a:spcPts val="0"/>
              </a:spcAft>
              <a:buClrTx/>
              <a:buSzTx/>
              <a:tabLst/>
              <a:defRPr/>
            </a:pPr>
            <a:endParaRPr lang="en-GB" sz="1100" dirty="0">
              <a:solidFill>
                <a:srgbClr val="004C6B"/>
              </a:solidFill>
              <a:latin typeface="+mn-lt"/>
            </a:endParaRPr>
          </a:p>
        </p:txBody>
      </p:sp>
      <p:sp>
        <p:nvSpPr>
          <p:cNvPr id="4" name="Rectangle 2">
            <a:extLst>
              <a:ext uri="{FF2B5EF4-FFF2-40B4-BE49-F238E27FC236}">
                <a16:creationId xmlns:a16="http://schemas.microsoft.com/office/drawing/2014/main" id="{494A4894-D6C2-FF4E-8386-1DAD524D659E}"/>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59496C0E-9375-589B-A002-BC35D44D2346}"/>
              </a:ext>
            </a:extLst>
          </p:cNvPr>
          <p:cNvSpPr txBox="1"/>
          <p:nvPr/>
        </p:nvSpPr>
        <p:spPr>
          <a:xfrm>
            <a:off x="424191" y="2430152"/>
            <a:ext cx="5964712" cy="1728165"/>
          </a:xfrm>
          <a:prstGeom prst="rect">
            <a:avLst/>
          </a:prstGeom>
          <a:noFill/>
        </p:spPr>
        <p:txBody>
          <a:bodyPr wrap="square" rtlCol="0">
            <a:spAutoFit/>
          </a:bodyPr>
          <a:lstStyle/>
          <a:p>
            <a:pPr marL="228600" indent="-228600">
              <a:lnSpc>
                <a:spcPct val="150000"/>
              </a:lnSpc>
              <a:buFont typeface="+mj-lt"/>
              <a:buAutoNum type="arabicPeriod"/>
            </a:pPr>
            <a:r>
              <a:rPr lang="en-US" sz="1200" dirty="0"/>
              <a:t>Support patients in finding local NHS dentists, including clearer signposting from other services.</a:t>
            </a:r>
          </a:p>
          <a:p>
            <a:pPr marL="228600" indent="-228600">
              <a:lnSpc>
                <a:spcPct val="150000"/>
              </a:lnSpc>
              <a:buFont typeface="+mj-lt"/>
              <a:buAutoNum type="arabicPeriod"/>
            </a:pPr>
            <a:r>
              <a:rPr lang="en-US" sz="1200" dirty="0"/>
              <a:t>Ensure that all patients are aware of what NHS dental services are available to them.</a:t>
            </a:r>
          </a:p>
          <a:p>
            <a:pPr marL="228600" indent="-228600">
              <a:lnSpc>
                <a:spcPct val="150000"/>
              </a:lnSpc>
              <a:buFont typeface="+mj-lt"/>
              <a:buAutoNum type="arabicPeriod"/>
            </a:pPr>
            <a:r>
              <a:rPr lang="en-US" sz="1200" dirty="0"/>
              <a:t>Communicate clearly with patients about any delays in waiting lists to see an NHS dentist.</a:t>
            </a:r>
            <a:endParaRPr lang="en-GB" sz="1200" dirty="0"/>
          </a:p>
        </p:txBody>
      </p:sp>
    </p:spTree>
    <p:extLst>
      <p:ext uri="{BB962C8B-B14F-4D97-AF65-F5344CB8AC3E}">
        <p14:creationId xmlns:p14="http://schemas.microsoft.com/office/powerpoint/2010/main" val="1449208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83C8E"/>
        </a:solidFill>
        <a:effectLst/>
      </p:bgPr>
    </p:bg>
    <p:spTree>
      <p:nvGrpSpPr>
        <p:cNvPr id="1" name="">
          <a:extLst>
            <a:ext uri="{FF2B5EF4-FFF2-40B4-BE49-F238E27FC236}">
              <a16:creationId xmlns:a16="http://schemas.microsoft.com/office/drawing/2014/main" id="{5F96104A-8F64-D897-850F-B0D161D4B6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4B39AC-72D4-5DD3-DE61-0828D2F70140}"/>
              </a:ext>
            </a:extLst>
          </p:cNvPr>
          <p:cNvSpPr txBox="1"/>
          <p:nvPr/>
        </p:nvSpPr>
        <p:spPr>
          <a:xfrm>
            <a:off x="332656" y="769094"/>
            <a:ext cx="51125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a:ea typeface="+mn-ea"/>
                <a:cs typeface="+mn-cs"/>
              </a:rPr>
              <a:t>Equalities </a:t>
            </a:r>
            <a:r>
              <a:rPr lang="en-GB" sz="1600" b="1" dirty="0">
                <a:solidFill>
                  <a:prstClr val="white"/>
                </a:solidFill>
                <a:latin typeface="Poppins"/>
              </a:rPr>
              <a:t>s</a:t>
            </a:r>
            <a:r>
              <a:rPr kumimoji="0" lang="en-GB" sz="1600" b="1" i="0" u="none" strike="noStrike" kern="1200" cap="none" spc="0" normalizeH="0" baseline="0" noProof="0" dirty="0" err="1">
                <a:ln>
                  <a:noFill/>
                </a:ln>
                <a:solidFill>
                  <a:prstClr val="white"/>
                </a:solidFill>
                <a:effectLst/>
                <a:uLnTx/>
                <a:uFillTx/>
                <a:latin typeface="Poppins"/>
                <a:ea typeface="+mn-ea"/>
                <a:cs typeface="+mn-cs"/>
              </a:rPr>
              <a:t>napshot</a:t>
            </a:r>
            <a:endParaRPr kumimoji="0" lang="en-GB" sz="1600" b="1" i="0" u="none" strike="noStrike" kern="1200" cap="none" spc="0" normalizeH="0" baseline="0" noProof="0" dirty="0">
              <a:ln>
                <a:noFill/>
              </a:ln>
              <a:solidFill>
                <a:prstClr val="white"/>
              </a:solidFill>
              <a:effectLst/>
              <a:uLnTx/>
              <a:uFillTx/>
              <a:latin typeface="Poppins"/>
              <a:ea typeface="+mn-ea"/>
              <a:cs typeface="+mn-cs"/>
            </a:endParaRPr>
          </a:p>
        </p:txBody>
      </p:sp>
      <p:sp>
        <p:nvSpPr>
          <p:cNvPr id="3" name="Rectangle 2">
            <a:extLst>
              <a:ext uri="{FF2B5EF4-FFF2-40B4-BE49-F238E27FC236}">
                <a16:creationId xmlns:a16="http://schemas.microsoft.com/office/drawing/2014/main" id="{11B95665-765E-84EA-4D50-ABB831336D8A}"/>
              </a:ext>
            </a:extLst>
          </p:cNvPr>
          <p:cNvSpPr/>
          <p:nvPr/>
        </p:nvSpPr>
        <p:spPr>
          <a:xfrm>
            <a:off x="369532" y="2693387"/>
            <a:ext cx="6169536" cy="126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4" name="TextBox 13">
            <a:extLst>
              <a:ext uri="{FF2B5EF4-FFF2-40B4-BE49-F238E27FC236}">
                <a16:creationId xmlns:a16="http://schemas.microsoft.com/office/drawing/2014/main" id="{34747C1D-78CC-86FD-34C3-C39A8039BD8E}"/>
              </a:ext>
            </a:extLst>
          </p:cNvPr>
          <p:cNvSpPr txBox="1"/>
          <p:nvPr/>
        </p:nvSpPr>
        <p:spPr>
          <a:xfrm>
            <a:off x="1307614" y="2694365"/>
            <a:ext cx="49727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dirty="0">
                <a:ln>
                  <a:noFill/>
                </a:ln>
                <a:solidFill>
                  <a:srgbClr val="D83C8E"/>
                </a:solidFill>
                <a:effectLst/>
                <a:uLnTx/>
                <a:uFillTx/>
                <a:latin typeface="Poppins Medium" pitchFamily="2" charset="77"/>
                <a:cs typeface="Poppins Medium" pitchFamily="2" charset="77"/>
              </a:rPr>
              <a:t>Gender</a:t>
            </a:r>
          </a:p>
        </p:txBody>
      </p:sp>
      <p:sp>
        <p:nvSpPr>
          <p:cNvPr id="16" name="TextBox 15">
            <a:extLst>
              <a:ext uri="{FF2B5EF4-FFF2-40B4-BE49-F238E27FC236}">
                <a16:creationId xmlns:a16="http://schemas.microsoft.com/office/drawing/2014/main" id="{4783F647-63A7-6B18-7EBF-FEFB0FADA947}"/>
              </a:ext>
            </a:extLst>
          </p:cNvPr>
          <p:cNvSpPr txBox="1"/>
          <p:nvPr/>
        </p:nvSpPr>
        <p:spPr>
          <a:xfrm>
            <a:off x="332656" y="1064568"/>
            <a:ext cx="61926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During our engagement we also ask residents to voluntarily share with us information about themselves such as gender, age, ethnicity etc. This allows us to understand whether there are differences in experience based on personal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A full demographics breakdown can be found in the appendix.</a:t>
            </a:r>
          </a:p>
        </p:txBody>
      </p:sp>
      <p:sp>
        <p:nvSpPr>
          <p:cNvPr id="17" name="Rectangle 16">
            <a:extLst>
              <a:ext uri="{FF2B5EF4-FFF2-40B4-BE49-F238E27FC236}">
                <a16:creationId xmlns:a16="http://schemas.microsoft.com/office/drawing/2014/main" id="{C19F31D8-DDD3-6357-DC1F-73374F03F7B3}"/>
              </a:ext>
            </a:extLst>
          </p:cNvPr>
          <p:cNvSpPr/>
          <p:nvPr/>
        </p:nvSpPr>
        <p:spPr>
          <a:xfrm>
            <a:off x="394374" y="4183256"/>
            <a:ext cx="6118936" cy="146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9" name="TextBox 18">
            <a:extLst>
              <a:ext uri="{FF2B5EF4-FFF2-40B4-BE49-F238E27FC236}">
                <a16:creationId xmlns:a16="http://schemas.microsoft.com/office/drawing/2014/main" id="{E7CEE565-8557-2B32-EFD7-E6ACE306F10F}"/>
              </a:ext>
            </a:extLst>
          </p:cNvPr>
          <p:cNvSpPr txBox="1"/>
          <p:nvPr/>
        </p:nvSpPr>
        <p:spPr>
          <a:xfrm>
            <a:off x="1299229" y="4265532"/>
            <a:ext cx="49727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solidFill>
                  <a:srgbClr val="D83C8E"/>
                </a:solidFill>
                <a:effectLst/>
                <a:uLnTx/>
                <a:uFillTx/>
                <a:latin typeface="Poppins Medium" pitchFamily="2" charset="77"/>
                <a:cs typeface="Poppins Medium" pitchFamily="2" charset="77"/>
              </a:rPr>
              <a:t>Age</a:t>
            </a:r>
            <a:endParaRPr kumimoji="0" lang="en-GB" sz="1200" u="none" strike="noStrike" kern="1200" cap="none" spc="0" normalizeH="0" baseline="0" noProof="0" dirty="0">
              <a:ln>
                <a:noFill/>
              </a:ln>
              <a:solidFill>
                <a:srgbClr val="004C6B"/>
              </a:solidFill>
              <a:effectLst/>
              <a:uLnTx/>
              <a:uFillTx/>
              <a:latin typeface="Poppins Medium" pitchFamily="2" charset="77"/>
              <a:cs typeface="Poppins Medium" pitchFamily="2" charset="77"/>
            </a:endParaRPr>
          </a:p>
        </p:txBody>
      </p:sp>
      <p:sp>
        <p:nvSpPr>
          <p:cNvPr id="20" name="Rectangle 19">
            <a:extLst>
              <a:ext uri="{FF2B5EF4-FFF2-40B4-BE49-F238E27FC236}">
                <a16:creationId xmlns:a16="http://schemas.microsoft.com/office/drawing/2014/main" id="{E6742573-41FC-19F4-357F-71C3DAC7EE2C}"/>
              </a:ext>
            </a:extLst>
          </p:cNvPr>
          <p:cNvSpPr/>
          <p:nvPr/>
        </p:nvSpPr>
        <p:spPr>
          <a:xfrm>
            <a:off x="397051" y="5844126"/>
            <a:ext cx="6106236" cy="159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BC3036CE-0BAF-CE88-8E03-F52CAB4F7474}"/>
              </a:ext>
            </a:extLst>
          </p:cNvPr>
          <p:cNvSpPr txBox="1"/>
          <p:nvPr/>
        </p:nvSpPr>
        <p:spPr>
          <a:xfrm>
            <a:off x="1426556" y="5911990"/>
            <a:ext cx="48475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solidFill>
                  <a:srgbClr val="D83C8E"/>
                </a:solidFill>
                <a:effectLst/>
                <a:uLnTx/>
                <a:uFillTx/>
                <a:latin typeface="Poppins Medium" pitchFamily="2" charset="77"/>
                <a:cs typeface="Poppins Medium" pitchFamily="2" charset="77"/>
              </a:rPr>
              <a:t>Ethnicity</a:t>
            </a:r>
          </a:p>
        </p:txBody>
      </p:sp>
      <p:sp>
        <p:nvSpPr>
          <p:cNvPr id="23" name="Rectangle 22">
            <a:extLst>
              <a:ext uri="{FF2B5EF4-FFF2-40B4-BE49-F238E27FC236}">
                <a16:creationId xmlns:a16="http://schemas.microsoft.com/office/drawing/2014/main" id="{54FA6E3D-FA7C-4BA3-02F8-4F8673B67E44}"/>
              </a:ext>
            </a:extLst>
          </p:cNvPr>
          <p:cNvSpPr/>
          <p:nvPr/>
        </p:nvSpPr>
        <p:spPr>
          <a:xfrm>
            <a:off x="382411" y="7638078"/>
            <a:ext cx="6118936" cy="129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5" name="TextBox 24">
            <a:extLst>
              <a:ext uri="{FF2B5EF4-FFF2-40B4-BE49-F238E27FC236}">
                <a16:creationId xmlns:a16="http://schemas.microsoft.com/office/drawing/2014/main" id="{E51FD530-F61F-1C05-AC78-681D82278BE2}"/>
              </a:ext>
            </a:extLst>
          </p:cNvPr>
          <p:cNvSpPr txBox="1"/>
          <p:nvPr/>
        </p:nvSpPr>
        <p:spPr>
          <a:xfrm>
            <a:off x="1260426" y="7643325"/>
            <a:ext cx="51179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dirty="0">
                <a:ln>
                  <a:noFill/>
                </a:ln>
                <a:solidFill>
                  <a:srgbClr val="D83C8E"/>
                </a:solidFill>
                <a:effectLst/>
                <a:uLnTx/>
                <a:uFillTx/>
                <a:latin typeface="Poppins Medium" pitchFamily="2" charset="77"/>
                <a:cs typeface="Poppins Medium" pitchFamily="2" charset="77"/>
              </a:rPr>
              <a:t>Long-term Condition</a:t>
            </a:r>
            <a:r>
              <a:rPr lang="en-GB" sz="1400" b="1" dirty="0">
                <a:solidFill>
                  <a:srgbClr val="D83C8E"/>
                </a:solidFill>
                <a:latin typeface="Poppins Medium" pitchFamily="2" charset="77"/>
                <a:cs typeface="Poppins Medium" pitchFamily="2" charset="77"/>
              </a:rPr>
              <a:t>s</a:t>
            </a:r>
            <a:r>
              <a:rPr kumimoji="0" lang="en-GB" sz="1400" b="1" u="none" strike="noStrike" kern="1200" cap="none" spc="0" normalizeH="0" baseline="0" noProof="0" dirty="0">
                <a:ln>
                  <a:noFill/>
                </a:ln>
                <a:solidFill>
                  <a:srgbClr val="D83C8E"/>
                </a:solidFill>
                <a:effectLst/>
                <a:uLnTx/>
                <a:uFillTx/>
                <a:latin typeface="Poppins Medium" pitchFamily="2" charset="77"/>
                <a:cs typeface="Poppins Medium" pitchFamily="2" charset="77"/>
              </a:rPr>
              <a:t> and Disabilities </a:t>
            </a:r>
            <a:endParaRPr kumimoji="0" lang="en-GB" sz="1200" b="1" u="none" strike="noStrike" kern="1200" cap="none" spc="0" normalizeH="0" baseline="0" noProof="0" dirty="0">
              <a:ln>
                <a:noFill/>
              </a:ln>
              <a:solidFill>
                <a:srgbClr val="004C6B"/>
              </a:solidFill>
              <a:effectLst/>
              <a:uLnTx/>
              <a:uFillTx/>
              <a:latin typeface="Poppins Medium" pitchFamily="2" charset="77"/>
              <a:cs typeface="Poppins Medium" pitchFamily="2" charset="77"/>
            </a:endParaRPr>
          </a:p>
        </p:txBody>
      </p:sp>
      <p:pic>
        <p:nvPicPr>
          <p:cNvPr id="5" name="Picture 4" descr="Icon&#10;&#10;Description automatically generated">
            <a:extLst>
              <a:ext uri="{FF2B5EF4-FFF2-40B4-BE49-F238E27FC236}">
                <a16:creationId xmlns:a16="http://schemas.microsoft.com/office/drawing/2014/main" id="{D21ADEC0-E4E4-E599-DB01-9C64E89CD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11" y="7797214"/>
            <a:ext cx="925433" cy="925433"/>
          </a:xfrm>
          <a:prstGeom prst="rect">
            <a:avLst/>
          </a:prstGeom>
        </p:spPr>
      </p:pic>
      <p:pic>
        <p:nvPicPr>
          <p:cNvPr id="6" name="Picture 5" descr="Icon&#10;&#10;Description automatically generated">
            <a:extLst>
              <a:ext uri="{FF2B5EF4-FFF2-40B4-BE49-F238E27FC236}">
                <a16:creationId xmlns:a16="http://schemas.microsoft.com/office/drawing/2014/main" id="{257F99C2-6197-48DC-9F90-E62BA7EBE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243" y="2848158"/>
            <a:ext cx="861774" cy="861774"/>
          </a:xfrm>
          <a:prstGeom prst="rect">
            <a:avLst/>
          </a:prstGeom>
        </p:spPr>
      </p:pic>
      <p:pic>
        <p:nvPicPr>
          <p:cNvPr id="7" name="Picture 6" descr="Icon&#10;&#10;Description automatically generated">
            <a:extLst>
              <a:ext uri="{FF2B5EF4-FFF2-40B4-BE49-F238E27FC236}">
                <a16:creationId xmlns:a16="http://schemas.microsoft.com/office/drawing/2014/main" id="{DEAAD222-E751-8284-90B4-48D12F4C11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704" y="4432734"/>
            <a:ext cx="864096" cy="864096"/>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296CAFC-42D6-5D13-B5CB-676AB1DDB0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250" y="6091867"/>
            <a:ext cx="956601" cy="956601"/>
          </a:xfrm>
          <a:prstGeom prst="rect">
            <a:avLst/>
          </a:prstGeom>
        </p:spPr>
      </p:pic>
      <p:sp>
        <p:nvSpPr>
          <p:cNvPr id="9" name="Slide Number Placeholder 4">
            <a:extLst>
              <a:ext uri="{FF2B5EF4-FFF2-40B4-BE49-F238E27FC236}">
                <a16:creationId xmlns:a16="http://schemas.microsoft.com/office/drawing/2014/main" id="{98DFCB6B-EBB9-3A6E-E161-49338B10592D}"/>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22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TextBox 1">
            <a:extLst>
              <a:ext uri="{FF2B5EF4-FFF2-40B4-BE49-F238E27FC236}">
                <a16:creationId xmlns:a16="http://schemas.microsoft.com/office/drawing/2014/main" id="{166F6AF3-4C31-0158-5EF0-5B03179785C5}"/>
              </a:ext>
            </a:extLst>
          </p:cNvPr>
          <p:cNvSpPr txBox="1"/>
          <p:nvPr/>
        </p:nvSpPr>
        <p:spPr>
          <a:xfrm>
            <a:off x="1365687" y="3054486"/>
            <a:ext cx="5040746" cy="620170"/>
          </a:xfrm>
          <a:prstGeom prst="rect">
            <a:avLst/>
          </a:prstGeom>
          <a:noFill/>
        </p:spPr>
        <p:txBody>
          <a:bodyPr wrap="square" rtlCol="0">
            <a:spAutoFit/>
          </a:bodyPr>
          <a:lstStyle/>
          <a:p>
            <a:pPr>
              <a:lnSpc>
                <a:spcPct val="150000"/>
              </a:lnSpc>
            </a:pPr>
            <a:r>
              <a:rPr lang="en-US" sz="1200" dirty="0"/>
              <a:t>Women reported the highest positive experience at 73.3%, compared to 26.7% for men.</a:t>
            </a:r>
            <a:endParaRPr lang="en-GB" sz="1200" dirty="0"/>
          </a:p>
        </p:txBody>
      </p:sp>
      <p:sp>
        <p:nvSpPr>
          <p:cNvPr id="10" name="TextBox 9">
            <a:extLst>
              <a:ext uri="{FF2B5EF4-FFF2-40B4-BE49-F238E27FC236}">
                <a16:creationId xmlns:a16="http://schemas.microsoft.com/office/drawing/2014/main" id="{535D730A-2F7F-314A-CF37-14667AE94C28}"/>
              </a:ext>
            </a:extLst>
          </p:cNvPr>
          <p:cNvSpPr txBox="1"/>
          <p:nvPr/>
        </p:nvSpPr>
        <p:spPr>
          <a:xfrm>
            <a:off x="1281856" y="4645323"/>
            <a:ext cx="5040746" cy="620170"/>
          </a:xfrm>
          <a:prstGeom prst="rect">
            <a:avLst/>
          </a:prstGeom>
          <a:noFill/>
        </p:spPr>
        <p:txBody>
          <a:bodyPr wrap="square" rtlCol="0">
            <a:spAutoFit/>
          </a:bodyPr>
          <a:lstStyle/>
          <a:p>
            <a:pPr>
              <a:lnSpc>
                <a:spcPct val="150000"/>
              </a:lnSpc>
            </a:pPr>
            <a:r>
              <a:rPr lang="en-GB" sz="1200" dirty="0"/>
              <a:t>Adults aged 35-44 reported the most positive experiences at 53.3%, compared to those aged 75-84 at 5.0%.</a:t>
            </a:r>
          </a:p>
        </p:txBody>
      </p:sp>
      <p:sp>
        <p:nvSpPr>
          <p:cNvPr id="11" name="TextBox 10">
            <a:extLst>
              <a:ext uri="{FF2B5EF4-FFF2-40B4-BE49-F238E27FC236}">
                <a16:creationId xmlns:a16="http://schemas.microsoft.com/office/drawing/2014/main" id="{ACF60F9E-2257-740F-1DF5-3D3739FF3551}"/>
              </a:ext>
            </a:extLst>
          </p:cNvPr>
          <p:cNvSpPr txBox="1"/>
          <p:nvPr/>
        </p:nvSpPr>
        <p:spPr>
          <a:xfrm>
            <a:off x="1452444" y="6184018"/>
            <a:ext cx="5040746" cy="1174168"/>
          </a:xfrm>
          <a:prstGeom prst="rect">
            <a:avLst/>
          </a:prstGeom>
          <a:noFill/>
        </p:spPr>
        <p:txBody>
          <a:bodyPr wrap="square" rtlCol="0">
            <a:spAutoFit/>
          </a:bodyPr>
          <a:lstStyle/>
          <a:p>
            <a:pPr>
              <a:lnSpc>
                <a:spcPct val="150000"/>
              </a:lnSpc>
            </a:pPr>
            <a:r>
              <a:rPr lang="en-US" sz="1200" dirty="0"/>
              <a:t>Patients who identified as White English/Welsh/Scottish/Northern Irish/British reported the highest number of positive responses (25.0%). Positive experiences were reported across all ethnic groups.</a:t>
            </a:r>
            <a:endParaRPr lang="en-GB" sz="1200" dirty="0"/>
          </a:p>
        </p:txBody>
      </p:sp>
      <p:sp>
        <p:nvSpPr>
          <p:cNvPr id="12" name="TextBox 11">
            <a:extLst>
              <a:ext uri="{FF2B5EF4-FFF2-40B4-BE49-F238E27FC236}">
                <a16:creationId xmlns:a16="http://schemas.microsoft.com/office/drawing/2014/main" id="{D80E3CA0-4AB9-867A-4B4D-3F7473B1EFFA}"/>
              </a:ext>
            </a:extLst>
          </p:cNvPr>
          <p:cNvSpPr txBox="1"/>
          <p:nvPr/>
        </p:nvSpPr>
        <p:spPr>
          <a:xfrm>
            <a:off x="1262512" y="7831349"/>
            <a:ext cx="5040746" cy="1129092"/>
          </a:xfrm>
          <a:prstGeom prst="rect">
            <a:avLst/>
          </a:prstGeom>
          <a:noFill/>
        </p:spPr>
        <p:txBody>
          <a:bodyPr wrap="square" rtlCol="0">
            <a:spAutoFit/>
          </a:bodyPr>
          <a:lstStyle/>
          <a:p>
            <a:pPr>
              <a:lnSpc>
                <a:spcPct val="150000"/>
              </a:lnSpc>
            </a:pPr>
            <a:r>
              <a:rPr lang="en-US" sz="1150" dirty="0"/>
              <a:t>Patients who answered 'Yes' to having a long-term condition reported 20.0% of positive experiences. Similarly, patients who responded 'Yes' to having a disability reported at 15.0% as an overall positive experience.</a:t>
            </a:r>
            <a:endParaRPr lang="en-GB" sz="1150" dirty="0"/>
          </a:p>
        </p:txBody>
      </p:sp>
    </p:spTree>
    <p:extLst>
      <p:ext uri="{BB962C8B-B14F-4D97-AF65-F5344CB8AC3E}">
        <p14:creationId xmlns:p14="http://schemas.microsoft.com/office/powerpoint/2010/main" val="502969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Placeholder 13">
            <a:extLst>
              <a:ext uri="{FF2B5EF4-FFF2-40B4-BE49-F238E27FC236}">
                <a16:creationId xmlns:a16="http://schemas.microsoft.com/office/drawing/2014/main" id="{E21F653D-589C-5769-E5C3-B0E0B3CD3FB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090" r="14090"/>
          <a:stretch>
            <a:fillRect/>
          </a:stretch>
        </p:blipFill>
        <p:spPr>
          <a:xfrm>
            <a:off x="0" y="3440113"/>
            <a:ext cx="6858000" cy="6465887"/>
          </a:xfrm>
        </p:spPr>
      </p:pic>
      <p:pic>
        <p:nvPicPr>
          <p:cNvPr id="86019" name="Picture 6" descr="P8 Background shape.png">
            <a:extLst>
              <a:ext uri="{FF2B5EF4-FFF2-40B4-BE49-F238E27FC236}">
                <a16:creationId xmlns:a16="http://schemas.microsoft.com/office/drawing/2014/main" id="{D133D878-57BA-77C9-AD71-CD3A8AC89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314"/>
          <a:stretch>
            <a:fillRect/>
          </a:stretch>
        </p:blipFill>
        <p:spPr bwMode="auto">
          <a:xfrm>
            <a:off x="0" y="0"/>
            <a:ext cx="68580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1FB0036C-3A47-61DA-B847-E2A2409ACD5C}"/>
              </a:ext>
            </a:extLst>
          </p:cNvPr>
          <p:cNvSpPr>
            <a:spLocks noGrp="1"/>
          </p:cNvSpPr>
          <p:nvPr>
            <p:ph type="body" sz="quarter" idx="15"/>
          </p:nvPr>
        </p:nvSpPr>
        <p:spPr>
          <a:xfrm>
            <a:off x="427038" y="1012825"/>
            <a:ext cx="6072187" cy="928688"/>
          </a:xfrm>
        </p:spPr>
        <p:txBody>
          <a:bodyPr spcCol="360000" rtlCol="0">
            <a:noAutofit/>
          </a:bodyPr>
          <a:lstStyle/>
          <a:p>
            <a:pPr eaLnBrk="1" fontAlgn="auto" hangingPunct="1">
              <a:spcBef>
                <a:spcPts val="0"/>
              </a:spcBef>
              <a:defRPr/>
            </a:pPr>
            <a:r>
              <a:rPr lang="en-GB" dirty="0"/>
              <a:t>Experiences of ‘Other’ services</a:t>
            </a:r>
          </a:p>
        </p:txBody>
      </p:sp>
      <p:cxnSp>
        <p:nvCxnSpPr>
          <p:cNvPr id="9" name="Straight Connector 8">
            <a:extLst>
              <a:ext uri="{FF2B5EF4-FFF2-40B4-BE49-F238E27FC236}">
                <a16:creationId xmlns:a16="http://schemas.microsoft.com/office/drawing/2014/main" id="{01C121A9-B1EA-0335-DC81-0401EDF9370C}"/>
              </a:ext>
            </a:extLst>
          </p:cNvPr>
          <p:cNvCxnSpPr/>
          <p:nvPr/>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6022" name="Slide Number Placeholder 4">
            <a:extLst>
              <a:ext uri="{FF2B5EF4-FFF2-40B4-BE49-F238E27FC236}">
                <a16:creationId xmlns:a16="http://schemas.microsoft.com/office/drawing/2014/main" id="{B113FA78-7612-E215-CBC4-E0A56253165A}"/>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D9556892-B3D2-4D18-99BF-5E5D28924197}" type="slidenum">
              <a:rPr lang="en-GB" altLang="en-US" sz="2200" b="1">
                <a:solidFill>
                  <a:schemeClr val="bg1"/>
                </a:solidFill>
              </a:rPr>
              <a:pPr algn="r" eaLnBrk="1" hangingPunct="1">
                <a:lnSpc>
                  <a:spcPct val="100000"/>
                </a:lnSpc>
                <a:spcAft>
                  <a:spcPct val="0"/>
                </a:spcAft>
                <a:buFontTx/>
                <a:buNone/>
              </a:pPr>
              <a:t>39</a:t>
            </a:fld>
            <a:endParaRPr lang="en-GB" altLang="en-US" sz="22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9AD1-96C3-98C6-BD21-A6631D6D0D9C}"/>
              </a:ext>
            </a:extLst>
          </p:cNvPr>
          <p:cNvSpPr>
            <a:spLocks noGrp="1"/>
          </p:cNvSpPr>
          <p:nvPr>
            <p:ph type="title"/>
          </p:nvPr>
        </p:nvSpPr>
        <p:spPr>
          <a:xfrm>
            <a:off x="441000" y="660400"/>
            <a:ext cx="5976000" cy="612000"/>
          </a:xfrm>
        </p:spPr>
        <p:txBody>
          <a:bodyPr/>
          <a:lstStyle/>
          <a:p>
            <a:r>
              <a:rPr lang="en-GB" dirty="0"/>
              <a:t>Layout of the report</a:t>
            </a:r>
          </a:p>
        </p:txBody>
      </p:sp>
      <p:sp>
        <p:nvSpPr>
          <p:cNvPr id="3" name="Content Placeholder 2">
            <a:extLst>
              <a:ext uri="{FF2B5EF4-FFF2-40B4-BE49-F238E27FC236}">
                <a16:creationId xmlns:a16="http://schemas.microsoft.com/office/drawing/2014/main" id="{F41CCF1F-F337-8F4A-E25A-9A7BED347DEF}"/>
              </a:ext>
            </a:extLst>
          </p:cNvPr>
          <p:cNvSpPr>
            <a:spLocks noGrp="1"/>
          </p:cNvSpPr>
          <p:nvPr>
            <p:ph idx="1"/>
          </p:nvPr>
        </p:nvSpPr>
        <p:spPr>
          <a:xfrm>
            <a:off x="423000" y="1272400"/>
            <a:ext cx="6012000" cy="7683587"/>
          </a:xfrm>
        </p:spPr>
        <p:txBody>
          <a:bodyPr/>
          <a:lstStyle/>
          <a:p>
            <a:pPr eaLnBrk="1" fontAlgn="auto" hangingPunct="1">
              <a:spcBef>
                <a:spcPts val="0"/>
              </a:spcBef>
              <a:spcAft>
                <a:spcPts val="0"/>
              </a:spcAft>
              <a:defRPr/>
            </a:pPr>
            <a:endParaRPr lang="en-GB" sz="1200" b="1" dirty="0">
              <a:solidFill>
                <a:srgbClr val="D83C8E"/>
              </a:solidFill>
            </a:endParaRPr>
          </a:p>
          <a:p>
            <a:pPr eaLnBrk="1" fontAlgn="auto" hangingPunct="1">
              <a:spcBef>
                <a:spcPts val="0"/>
              </a:spcBef>
              <a:spcAft>
                <a:spcPts val="0"/>
              </a:spcAft>
              <a:defRPr/>
            </a:pPr>
            <a:r>
              <a:rPr lang="en-GB" sz="1200" dirty="0"/>
              <a:t>This report is broken down into six sections:</a:t>
            </a:r>
          </a:p>
          <a:p>
            <a:pPr eaLnBrk="1" fontAlgn="auto" hangingPunct="1">
              <a:spcBef>
                <a:spcPts val="0"/>
              </a:spcBef>
              <a:spcAft>
                <a:spcPts val="0"/>
              </a:spcAft>
              <a:defRPr/>
            </a:pPr>
            <a:endParaRPr lang="en-GB" sz="1200" dirty="0"/>
          </a:p>
          <a:p>
            <a:pPr marL="171450" indent="-171450" eaLnBrk="1" fontAlgn="auto" hangingPunct="1">
              <a:spcBef>
                <a:spcPts val="0"/>
              </a:spcBef>
              <a:spcAft>
                <a:spcPts val="0"/>
              </a:spcAft>
              <a:buFont typeface="Arial" panose="020B0604020202020204" pitchFamily="34" charset="0"/>
              <a:buChar char="•"/>
              <a:defRPr/>
            </a:pPr>
            <a:r>
              <a:rPr lang="en-GB" sz="1200" dirty="0">
                <a:solidFill>
                  <a:srgbClr val="D83C8E"/>
                </a:solidFill>
              </a:rPr>
              <a:t>Quarterly snapshot</a:t>
            </a:r>
          </a:p>
          <a:p>
            <a:pPr marL="171450" indent="-171450" eaLnBrk="1" fontAlgn="auto" hangingPunct="1">
              <a:spcBef>
                <a:spcPts val="0"/>
              </a:spcBef>
              <a:spcAft>
                <a:spcPts val="0"/>
              </a:spcAft>
              <a:buFont typeface="Arial" panose="020B0604020202020204" pitchFamily="34" charset="0"/>
              <a:buChar char="•"/>
              <a:defRPr/>
            </a:pPr>
            <a:r>
              <a:rPr lang="en-GB" sz="1200" dirty="0">
                <a:solidFill>
                  <a:srgbClr val="D83C8E"/>
                </a:solidFill>
              </a:rPr>
              <a:t>Experiences of GP Practices </a:t>
            </a:r>
          </a:p>
          <a:p>
            <a:pPr marL="171450" indent="-171450" eaLnBrk="1" fontAlgn="auto" hangingPunct="1">
              <a:spcBef>
                <a:spcPts val="0"/>
              </a:spcBef>
              <a:spcAft>
                <a:spcPts val="0"/>
              </a:spcAft>
              <a:buFont typeface="Arial" panose="020B0604020202020204" pitchFamily="34" charset="0"/>
              <a:buChar char="•"/>
              <a:defRPr/>
            </a:pPr>
            <a:r>
              <a:rPr lang="en-GB" sz="1200" dirty="0">
                <a:solidFill>
                  <a:srgbClr val="D83C8E"/>
                </a:solidFill>
              </a:rPr>
              <a:t>Experiences of Hospital Services</a:t>
            </a:r>
          </a:p>
          <a:p>
            <a:pPr marL="171450" indent="-171450" eaLnBrk="1" fontAlgn="auto" hangingPunct="1">
              <a:spcBef>
                <a:spcPts val="0"/>
              </a:spcBef>
              <a:spcAft>
                <a:spcPts val="0"/>
              </a:spcAft>
              <a:buFont typeface="Arial" panose="020B0604020202020204" pitchFamily="34" charset="0"/>
              <a:buChar char="•"/>
              <a:defRPr/>
            </a:pPr>
            <a:r>
              <a:rPr lang="en-GB" sz="1200" dirty="0">
                <a:solidFill>
                  <a:srgbClr val="D83C8E"/>
                </a:solidFill>
              </a:rPr>
              <a:t>Experiences of Dental Services</a:t>
            </a:r>
          </a:p>
          <a:p>
            <a:pPr marL="171450" indent="-171450" eaLnBrk="1" fontAlgn="auto" hangingPunct="1">
              <a:spcBef>
                <a:spcPts val="0"/>
              </a:spcBef>
              <a:spcAft>
                <a:spcPts val="0"/>
              </a:spcAft>
              <a:buFont typeface="Arial" panose="020B0604020202020204" pitchFamily="34" charset="0"/>
              <a:buChar char="•"/>
              <a:defRPr/>
            </a:pPr>
            <a:r>
              <a:rPr lang="en-GB" sz="1200" dirty="0">
                <a:solidFill>
                  <a:srgbClr val="D83C8E"/>
                </a:solidFill>
              </a:rPr>
              <a:t>Experiences of ‘Other’ Services</a:t>
            </a:r>
          </a:p>
          <a:p>
            <a:pPr eaLnBrk="1" fontAlgn="auto" hangingPunct="1">
              <a:spcBef>
                <a:spcPts val="0"/>
              </a:spcBef>
              <a:spcAft>
                <a:spcPts val="0"/>
              </a:spcAft>
              <a:defRPr/>
            </a:pPr>
            <a:endParaRPr lang="en-GB" sz="1200" dirty="0">
              <a:solidFill>
                <a:schemeClr val="accent1"/>
              </a:solidFill>
            </a:endParaRPr>
          </a:p>
          <a:p>
            <a:pPr marL="171450" indent="-171450" eaLnBrk="1" fontAlgn="auto" hangingPunct="1">
              <a:spcBef>
                <a:spcPts val="0"/>
              </a:spcBef>
              <a:spcAft>
                <a:spcPts val="0"/>
              </a:spcAft>
              <a:buFont typeface="Arial" panose="020B0604020202020204" pitchFamily="34" charset="0"/>
              <a:buChar char="•"/>
              <a:defRPr/>
            </a:pPr>
            <a:endParaRPr lang="en-GB" sz="1200" b="1" dirty="0">
              <a:solidFill>
                <a:schemeClr val="accent1"/>
              </a:solidFill>
              <a:latin typeface="+mj-lt"/>
            </a:endParaRPr>
          </a:p>
          <a:p>
            <a:pPr eaLnBrk="1" fontAlgn="auto" hangingPunct="1">
              <a:spcBef>
                <a:spcPts val="0"/>
              </a:spcBef>
              <a:spcAft>
                <a:spcPts val="0"/>
              </a:spcAft>
              <a:defRPr/>
            </a:pPr>
            <a:r>
              <a:rPr lang="en-GB" sz="1200" b="1" dirty="0">
                <a:solidFill>
                  <a:schemeClr val="accent1"/>
                </a:solidFill>
                <a:latin typeface="+mj-lt"/>
              </a:rPr>
              <a:t>The quarterly snapshots </a:t>
            </a:r>
          </a:p>
          <a:p>
            <a:pPr eaLnBrk="1" fontAlgn="auto" hangingPunct="1">
              <a:spcBef>
                <a:spcPts val="0"/>
              </a:spcBef>
              <a:spcAft>
                <a:spcPts val="0"/>
              </a:spcAft>
              <a:defRPr/>
            </a:pPr>
            <a:endParaRPr lang="en-GB" sz="1200" b="1" dirty="0">
              <a:solidFill>
                <a:schemeClr val="accent1"/>
              </a:solidFill>
            </a:endParaRPr>
          </a:p>
          <a:p>
            <a:pPr eaLnBrk="1" fontAlgn="auto" hangingPunct="1">
              <a:spcBef>
                <a:spcPts val="0"/>
              </a:spcBef>
              <a:spcAft>
                <a:spcPts val="0"/>
              </a:spcAft>
              <a:defRPr/>
            </a:pPr>
            <a:r>
              <a:rPr lang="en-GB" sz="1200" dirty="0">
                <a:solidFill>
                  <a:srgbClr val="004C6B"/>
                </a:solidFill>
              </a:rPr>
              <a:t>The quarterly snapshots highlight the number of reviews we have collected about our local services in the last three months, and how patients and residents rated their overall experiences.</a:t>
            </a:r>
          </a:p>
          <a:p>
            <a:pPr eaLnBrk="1" fontAlgn="auto" hangingPunct="1">
              <a:spcBef>
                <a:spcPts val="0"/>
              </a:spcBef>
              <a:spcAft>
                <a:spcPts val="0"/>
              </a:spcAft>
              <a:defRPr/>
            </a:pPr>
            <a:endParaRPr lang="en-GB" sz="1200" dirty="0">
              <a:solidFill>
                <a:srgbClr val="004C6B"/>
              </a:solidFill>
            </a:endParaRPr>
          </a:p>
          <a:p>
            <a:pPr eaLnBrk="1" fontAlgn="auto" hangingPunct="1">
              <a:spcBef>
                <a:spcPts val="0"/>
              </a:spcBef>
              <a:spcAft>
                <a:spcPts val="0"/>
              </a:spcAft>
              <a:defRPr/>
            </a:pPr>
            <a:endParaRPr lang="en-GB" sz="1200" dirty="0">
              <a:solidFill>
                <a:srgbClr val="004C6B"/>
              </a:solidFill>
            </a:endParaRPr>
          </a:p>
          <a:p>
            <a:pPr eaLnBrk="1" fontAlgn="auto" hangingPunct="1">
              <a:spcBef>
                <a:spcPts val="0"/>
              </a:spcBef>
              <a:spcAft>
                <a:spcPts val="0"/>
              </a:spcAft>
              <a:defRPr/>
            </a:pPr>
            <a:r>
              <a:rPr lang="en-GB" sz="1200" dirty="0">
                <a:solidFill>
                  <a:srgbClr val="004C6B"/>
                </a:solidFill>
              </a:rPr>
              <a:t>GPs, Hospitals, Dental and other services have been given dedicated sections, as we ask tailored questions about these services when carrying out engagement. These are the top services we receive most feedback about. Each of these sections highlight good practice, areas of improvement and recommendations. </a:t>
            </a:r>
          </a:p>
          <a:p>
            <a:pPr eaLnBrk="1" fontAlgn="auto" hangingPunct="1">
              <a:spcBef>
                <a:spcPts val="0"/>
              </a:spcBef>
              <a:spcAft>
                <a:spcPts val="0"/>
              </a:spcAft>
              <a:defRPr/>
            </a:pPr>
            <a:endParaRPr lang="en-GB" sz="1200" dirty="0">
              <a:solidFill>
                <a:srgbClr val="004C6B"/>
              </a:solidFill>
            </a:endParaRPr>
          </a:p>
          <a:p>
            <a:pPr eaLnBrk="1" fontAlgn="auto" hangingPunct="1">
              <a:spcBef>
                <a:spcPts val="0"/>
              </a:spcBef>
              <a:spcAft>
                <a:spcPts val="0"/>
              </a:spcAft>
              <a:defRPr/>
            </a:pPr>
            <a:endParaRPr lang="en-GB" sz="1200" b="1" dirty="0">
              <a:solidFill>
                <a:schemeClr val="accent1"/>
              </a:solidFill>
              <a:latin typeface="+mj-lt"/>
            </a:endParaRPr>
          </a:p>
          <a:p>
            <a:pPr eaLnBrk="1" fontAlgn="auto" hangingPunct="1">
              <a:spcBef>
                <a:spcPts val="0"/>
              </a:spcBef>
              <a:spcAft>
                <a:spcPts val="0"/>
              </a:spcAft>
              <a:defRPr/>
            </a:pPr>
            <a:r>
              <a:rPr lang="en-GB" sz="1200" b="1" dirty="0">
                <a:solidFill>
                  <a:schemeClr val="accent1"/>
                </a:solidFill>
                <a:latin typeface="+mj-lt"/>
              </a:rPr>
              <a:t>How we use our reports</a:t>
            </a:r>
          </a:p>
          <a:p>
            <a:pPr eaLnBrk="1" fontAlgn="auto" hangingPunct="1">
              <a:spcBef>
                <a:spcPts val="0"/>
              </a:spcBef>
              <a:spcAft>
                <a:spcPts val="0"/>
              </a:spcAft>
              <a:defRPr/>
            </a:pPr>
            <a:endParaRPr lang="en-GB" sz="1200" b="1" dirty="0">
              <a:solidFill>
                <a:schemeClr val="accent1"/>
              </a:solidFill>
            </a:endParaRPr>
          </a:p>
          <a:p>
            <a:pPr eaLnBrk="1" fontAlgn="auto" hangingPunct="1">
              <a:spcBef>
                <a:spcPts val="0"/>
              </a:spcBef>
              <a:spcAft>
                <a:spcPts val="0"/>
              </a:spcAft>
              <a:defRPr/>
            </a:pPr>
            <a:r>
              <a:rPr lang="en-GB" sz="1200" dirty="0"/>
              <a:t>Our Local Healthwatch has representation across various meetings, committees and boards across the borough, where we share findings of these reports.</a:t>
            </a:r>
          </a:p>
          <a:p>
            <a:pPr eaLnBrk="1" fontAlgn="auto" hangingPunct="1">
              <a:spcBef>
                <a:spcPts val="0"/>
              </a:spcBef>
              <a:spcAft>
                <a:spcPts val="0"/>
              </a:spcAft>
              <a:defRPr/>
            </a:pPr>
            <a:endParaRPr lang="en-GB" sz="1200" dirty="0"/>
          </a:p>
          <a:p>
            <a:pPr eaLnBrk="1" fontAlgn="auto" hangingPunct="1">
              <a:spcBef>
                <a:spcPts val="0"/>
              </a:spcBef>
              <a:spcAft>
                <a:spcPts val="0"/>
              </a:spcAft>
              <a:defRPr/>
            </a:pPr>
            <a:r>
              <a:rPr lang="en-GB" sz="1200" dirty="0"/>
              <a:t>We ask local partners to respond to the findings and recommendations in our report, and to outline what actions they will take to improve health and care services based on what people have told us. </a:t>
            </a:r>
          </a:p>
          <a:p>
            <a:pPr eaLnBrk="1" fontAlgn="auto" hangingPunct="1">
              <a:spcBef>
                <a:spcPts val="0"/>
              </a:spcBef>
              <a:spcAft>
                <a:spcPts val="0"/>
              </a:spcAft>
              <a:defRPr/>
            </a:pPr>
            <a:endParaRPr lang="en-GB" sz="1200" b="1" dirty="0">
              <a:solidFill>
                <a:schemeClr val="accent1"/>
              </a:solidFill>
            </a:endParaRPr>
          </a:p>
          <a:p>
            <a:pPr eaLnBrk="1" fontAlgn="auto" hangingPunct="1">
              <a:spcBef>
                <a:spcPts val="0"/>
              </a:spcBef>
              <a:spcAft>
                <a:spcPts val="0"/>
              </a:spcAft>
              <a:defRPr/>
            </a:pPr>
            <a:endParaRPr lang="en-GB" sz="1200" b="1" dirty="0">
              <a:solidFill>
                <a:schemeClr val="accent1"/>
              </a:solidFill>
              <a:latin typeface="+mj-lt"/>
            </a:endParaRPr>
          </a:p>
          <a:p>
            <a:pPr eaLnBrk="1" fontAlgn="auto" hangingPunct="1">
              <a:spcBef>
                <a:spcPts val="0"/>
              </a:spcBef>
              <a:spcAft>
                <a:spcPts val="0"/>
              </a:spcAft>
              <a:defRPr/>
            </a:pPr>
            <a:endParaRPr lang="en-GB" sz="1200" b="1" dirty="0">
              <a:solidFill>
                <a:schemeClr val="accent1"/>
              </a:solidFill>
              <a:latin typeface="+mj-lt"/>
            </a:endParaRPr>
          </a:p>
          <a:p>
            <a:pPr eaLnBrk="1" fontAlgn="auto" hangingPunct="1">
              <a:spcBef>
                <a:spcPts val="0"/>
              </a:spcBef>
              <a:spcAft>
                <a:spcPts val="0"/>
              </a:spcAft>
              <a:defRPr/>
            </a:pPr>
            <a:r>
              <a:rPr lang="en-GB" sz="1200" b="1" dirty="0">
                <a:solidFill>
                  <a:schemeClr val="accent1"/>
                </a:solidFill>
                <a:latin typeface="+mj-lt"/>
              </a:rPr>
              <a:t>Additional Information about the reports</a:t>
            </a:r>
          </a:p>
          <a:p>
            <a:pPr eaLnBrk="1" fontAlgn="auto" hangingPunct="1">
              <a:spcBef>
                <a:spcPts val="0"/>
              </a:spcBef>
              <a:spcAft>
                <a:spcPts val="0"/>
              </a:spcAft>
              <a:defRPr/>
            </a:pPr>
            <a:endParaRPr lang="en-GB" sz="1200" b="1" dirty="0">
              <a:solidFill>
                <a:schemeClr val="accent1"/>
              </a:solidFill>
            </a:endParaRPr>
          </a:p>
          <a:p>
            <a:pPr eaLnBrk="1" fontAlgn="auto" hangingPunct="1">
              <a:spcBef>
                <a:spcPts val="0"/>
              </a:spcBef>
              <a:spcAft>
                <a:spcPts val="0"/>
              </a:spcAft>
              <a:defRPr/>
            </a:pPr>
            <a:r>
              <a:rPr lang="en-GB" sz="1200" dirty="0">
                <a:solidFill>
                  <a:srgbClr val="004C6B"/>
                </a:solidFill>
              </a:rPr>
              <a:t>This report functions as a standardised general overview of what Hounslow residents have told us within the last three months. Additional deep aspects relating to the different sections can be requested, and are dependent on additional capacity and resource provision.</a:t>
            </a:r>
          </a:p>
          <a:p>
            <a:endParaRPr lang="en-GB" dirty="0"/>
          </a:p>
        </p:txBody>
      </p:sp>
      <p:sp>
        <p:nvSpPr>
          <p:cNvPr id="4" name="Slide Number Placeholder 3">
            <a:extLst>
              <a:ext uri="{FF2B5EF4-FFF2-40B4-BE49-F238E27FC236}">
                <a16:creationId xmlns:a16="http://schemas.microsoft.com/office/drawing/2014/main" id="{4C7300BC-11A1-0CDA-B269-DAEEB1CFA86C}"/>
              </a:ext>
            </a:extLst>
          </p:cNvPr>
          <p:cNvSpPr>
            <a:spLocks noGrp="1"/>
          </p:cNvSpPr>
          <p:nvPr>
            <p:ph type="sldNum" sz="quarter" idx="10"/>
          </p:nvPr>
        </p:nvSpPr>
        <p:spPr>
          <a:xfrm>
            <a:off x="5805525" y="338137"/>
            <a:ext cx="581025" cy="360363"/>
          </a:xfrm>
        </p:spPr>
        <p:txBody>
          <a:bodyPr/>
          <a:lstStyle/>
          <a:p>
            <a:pPr>
              <a:defRPr/>
            </a:pPr>
            <a:fld id="{3F6D556F-4C3B-44F9-9D9C-D33C66A2AEB1}" type="slidenum">
              <a:rPr lang="en-GB" smtClean="0"/>
              <a:pPr>
                <a:defRPr/>
              </a:pPr>
              <a:t>4</a:t>
            </a:fld>
            <a:endParaRPr lang="en-GB" dirty="0"/>
          </a:p>
        </p:txBody>
      </p:sp>
    </p:spTree>
    <p:extLst>
      <p:ext uri="{BB962C8B-B14F-4D97-AF65-F5344CB8AC3E}">
        <p14:creationId xmlns:p14="http://schemas.microsoft.com/office/powerpoint/2010/main" val="55407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TextBox 3">
            <a:extLst>
              <a:ext uri="{FF2B5EF4-FFF2-40B4-BE49-F238E27FC236}">
                <a16:creationId xmlns:a16="http://schemas.microsoft.com/office/drawing/2014/main" id="{FF282315-F0E9-BC9D-2558-AF22B9879330}"/>
              </a:ext>
            </a:extLst>
          </p:cNvPr>
          <p:cNvSpPr txBox="1">
            <a:spLocks noChangeArrowheads="1"/>
          </p:cNvSpPr>
          <p:nvPr/>
        </p:nvSpPr>
        <p:spPr bwMode="auto">
          <a:xfrm>
            <a:off x="343759" y="709856"/>
            <a:ext cx="63515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pPr eaLnBrk="1" hangingPunct="1"/>
            <a:r>
              <a:rPr lang="en-GB" altLang="en-US" sz="2400" b="1" dirty="0">
                <a:solidFill>
                  <a:srgbClr val="FFFFFF"/>
                </a:solidFill>
                <a:latin typeface="+mn-lt"/>
              </a:rPr>
              <a:t>What people told us about Other services</a:t>
            </a:r>
            <a:endParaRPr lang="en-GB" altLang="en-US" sz="2400" b="1" dirty="0">
              <a:solidFill>
                <a:srgbClr val="FFFFFF"/>
              </a:solidFill>
              <a:latin typeface="+mn-lt"/>
              <a:cs typeface="Poppins Light"/>
            </a:endParaRPr>
          </a:p>
        </p:txBody>
      </p:sp>
      <p:sp>
        <p:nvSpPr>
          <p:cNvPr id="5" name="Speech Bubble: Rectangle with Corners Rounded 4">
            <a:extLst>
              <a:ext uri="{FF2B5EF4-FFF2-40B4-BE49-F238E27FC236}">
                <a16:creationId xmlns:a16="http://schemas.microsoft.com/office/drawing/2014/main" id="{965C015C-E2EE-9685-D955-44A8164D0AA6}"/>
              </a:ext>
            </a:extLst>
          </p:cNvPr>
          <p:cNvSpPr/>
          <p:nvPr/>
        </p:nvSpPr>
        <p:spPr>
          <a:xfrm>
            <a:off x="343759" y="3579161"/>
            <a:ext cx="2733382" cy="1453477"/>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rPr>
              <a:t>“The staff carers take good care of my family, are very kind and do more than what is required from their job.”</a:t>
            </a:r>
          </a:p>
          <a:p>
            <a:pPr eaLnBrk="1" fontAlgn="auto" hangingPunct="1">
              <a:spcBef>
                <a:spcPts val="0"/>
              </a:spcBef>
              <a:spcAft>
                <a:spcPts val="0"/>
              </a:spcAft>
              <a:defRPr/>
            </a:pPr>
            <a:r>
              <a:rPr lang="en-US" sz="1200" b="1" dirty="0">
                <a:solidFill>
                  <a:schemeClr val="tx1"/>
                </a:solidFill>
                <a:latin typeface="+mj-lt"/>
              </a:rPr>
              <a:t>(Adult Social Care) </a:t>
            </a:r>
            <a:endParaRPr lang="en-US" sz="1200" b="1" dirty="0">
              <a:solidFill>
                <a:schemeClr val="tx1"/>
              </a:solidFill>
              <a:latin typeface="+mj-lt"/>
              <a:cs typeface="Poppins Light"/>
            </a:endParaRPr>
          </a:p>
        </p:txBody>
      </p:sp>
      <p:sp>
        <p:nvSpPr>
          <p:cNvPr id="8" name="Speech Bubble: Rectangle with Corners Rounded 7">
            <a:extLst>
              <a:ext uri="{FF2B5EF4-FFF2-40B4-BE49-F238E27FC236}">
                <a16:creationId xmlns:a16="http://schemas.microsoft.com/office/drawing/2014/main" id="{43CCBC1A-DB0C-4F38-EF9F-1D72E56ED3E7}"/>
              </a:ext>
            </a:extLst>
          </p:cNvPr>
          <p:cNvSpPr/>
          <p:nvPr/>
        </p:nvSpPr>
        <p:spPr>
          <a:xfrm>
            <a:off x="3429000" y="1941335"/>
            <a:ext cx="3023364" cy="904994"/>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latin typeface="+mj-lt"/>
                <a:cs typeface="Poppins Light"/>
              </a:rPr>
              <a:t>“</a:t>
            </a:r>
            <a:r>
              <a:rPr lang="en-US" sz="1200" dirty="0">
                <a:solidFill>
                  <a:schemeClr val="tx1"/>
                </a:solidFill>
                <a:cs typeface="Poppins Light"/>
              </a:rPr>
              <a:t>The referral waiting list is extremely long in my opinion.”</a:t>
            </a:r>
            <a:endParaRPr lang="en-US" sz="1200" b="1" dirty="0">
              <a:solidFill>
                <a:schemeClr val="tx1"/>
              </a:solidFill>
              <a:latin typeface="+mj-lt"/>
              <a:cs typeface="Poppins Light"/>
            </a:endParaRPr>
          </a:p>
          <a:p>
            <a:pPr eaLnBrk="1" fontAlgn="auto" hangingPunct="1">
              <a:spcBef>
                <a:spcPts val="0"/>
              </a:spcBef>
              <a:spcAft>
                <a:spcPts val="0"/>
              </a:spcAft>
              <a:defRPr/>
            </a:pPr>
            <a:r>
              <a:rPr lang="en-US" sz="1200" b="1" dirty="0">
                <a:solidFill>
                  <a:schemeClr val="tx1"/>
                </a:solidFill>
                <a:latin typeface="+mj-lt"/>
                <a:cs typeface="Poppins Light"/>
              </a:rPr>
              <a:t>(Physiotherapy)</a:t>
            </a:r>
          </a:p>
        </p:txBody>
      </p:sp>
      <p:sp>
        <p:nvSpPr>
          <p:cNvPr id="9" name="Speech Bubble: Rectangle with Corners Rounded 8">
            <a:extLst>
              <a:ext uri="{FF2B5EF4-FFF2-40B4-BE49-F238E27FC236}">
                <a16:creationId xmlns:a16="http://schemas.microsoft.com/office/drawing/2014/main" id="{A9823350-22A5-A424-2495-0FF576895885}"/>
              </a:ext>
            </a:extLst>
          </p:cNvPr>
          <p:cNvSpPr/>
          <p:nvPr/>
        </p:nvSpPr>
        <p:spPr>
          <a:xfrm>
            <a:off x="405636" y="1928916"/>
            <a:ext cx="2604264" cy="120604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cs typeface="Poppins Light"/>
              </a:rPr>
              <a:t>“My prescriptions are ready on time. It is local to me, and I can ask my pharmacist questions. They work well with my GP.” </a:t>
            </a:r>
            <a:r>
              <a:rPr lang="en-GB" sz="1200" b="1" dirty="0">
                <a:solidFill>
                  <a:schemeClr val="tx1"/>
                </a:solidFill>
                <a:latin typeface="Poppins" pitchFamily="2" charset="77"/>
                <a:cs typeface="Poppins" pitchFamily="2" charset="77"/>
              </a:rPr>
              <a:t>(Pharmacy) </a:t>
            </a:r>
          </a:p>
        </p:txBody>
      </p:sp>
      <p:sp>
        <p:nvSpPr>
          <p:cNvPr id="12" name="Speech Bubble: Rectangle with Corners Rounded 11">
            <a:extLst>
              <a:ext uri="{FF2B5EF4-FFF2-40B4-BE49-F238E27FC236}">
                <a16:creationId xmlns:a16="http://schemas.microsoft.com/office/drawing/2014/main" id="{AF4BC8BA-5ADD-D677-79DD-A2BA6CADDFC6}"/>
              </a:ext>
            </a:extLst>
          </p:cNvPr>
          <p:cNvSpPr/>
          <p:nvPr/>
        </p:nvSpPr>
        <p:spPr>
          <a:xfrm>
            <a:off x="3237739" y="6032719"/>
            <a:ext cx="3214626" cy="1392486"/>
          </a:xfrm>
          <a:prstGeom prst="wedgeRoundRectCallout">
            <a:avLst>
              <a:gd name="adj1" fmla="val -19872"/>
              <a:gd name="adj2" fmla="val 65769"/>
              <a:gd name="adj3" fmla="val 16667"/>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eaLnBrk="0" fontAlgn="base" hangingPunct="0">
              <a:spcBef>
                <a:spcPct val="0"/>
              </a:spcBef>
              <a:spcAft>
                <a:spcPct val="0"/>
              </a:spcAft>
              <a:defRPr>
                <a:solidFill>
                  <a:schemeClr val="tx1"/>
                </a:solidFill>
                <a:latin typeface="Poppins Light" panose="00000400000000000000" pitchFamily="2" charset="0"/>
              </a:defRPr>
            </a:lvl6pPr>
            <a:lvl7pPr marL="2971800" indent="-228600" eaLnBrk="0" fontAlgn="base" hangingPunct="0">
              <a:spcBef>
                <a:spcPct val="0"/>
              </a:spcBef>
              <a:spcAft>
                <a:spcPct val="0"/>
              </a:spcAft>
              <a:defRPr>
                <a:solidFill>
                  <a:schemeClr val="tx1"/>
                </a:solidFill>
                <a:latin typeface="Poppins Light" panose="00000400000000000000" pitchFamily="2" charset="0"/>
              </a:defRPr>
            </a:lvl7pPr>
            <a:lvl8pPr marL="3429000" indent="-228600" eaLnBrk="0" fontAlgn="base" hangingPunct="0">
              <a:spcBef>
                <a:spcPct val="0"/>
              </a:spcBef>
              <a:spcAft>
                <a:spcPct val="0"/>
              </a:spcAft>
              <a:defRPr>
                <a:solidFill>
                  <a:schemeClr val="tx1"/>
                </a:solidFill>
                <a:latin typeface="Poppins Light" panose="00000400000000000000" pitchFamily="2" charset="0"/>
              </a:defRPr>
            </a:lvl8pPr>
            <a:lvl9pPr marL="3886200" indent="-228600" eaLnBrk="0" fontAlgn="base" hangingPunct="0">
              <a:spcBef>
                <a:spcPct val="0"/>
              </a:spcBef>
              <a:spcAft>
                <a:spcPct val="0"/>
              </a:spcAft>
              <a:defRPr>
                <a:solidFill>
                  <a:schemeClr val="tx1"/>
                </a:solidFill>
                <a:latin typeface="Poppins Light" panose="00000400000000000000" pitchFamily="2" charset="0"/>
              </a:defRPr>
            </a:lvl9pPr>
          </a:lstStyle>
          <a:p>
            <a:r>
              <a:rPr lang="en-US" sz="1200" dirty="0"/>
              <a:t>“Show medical stock to the public so we know where to find things, like when you go shopping you can view the stock online.”</a:t>
            </a:r>
          </a:p>
          <a:p>
            <a:r>
              <a:rPr lang="en-US" sz="1200" b="1" dirty="0">
                <a:latin typeface="+mj-lt"/>
              </a:rPr>
              <a:t>(</a:t>
            </a:r>
            <a:r>
              <a:rPr lang="en-US" sz="1200" b="1" dirty="0">
                <a:latin typeface="+mj-lt"/>
                <a:cs typeface="Poppins" panose="00000500000000000000" pitchFamily="2" charset="0"/>
              </a:rPr>
              <a:t>Pharmacy)</a:t>
            </a:r>
          </a:p>
        </p:txBody>
      </p:sp>
      <p:sp>
        <p:nvSpPr>
          <p:cNvPr id="88074" name="Slide Number Placeholder 4">
            <a:extLst>
              <a:ext uri="{FF2B5EF4-FFF2-40B4-BE49-F238E27FC236}">
                <a16:creationId xmlns:a16="http://schemas.microsoft.com/office/drawing/2014/main" id="{C3CF6ED1-07B8-E719-1913-BACDB5B911D3}"/>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37BFF261-2F37-48AA-8686-F3BA0574DDB0}" type="slidenum">
              <a:rPr lang="en-GB" altLang="en-US" sz="2200" b="1">
                <a:solidFill>
                  <a:srgbClr val="FFFFFF"/>
                </a:solidFill>
              </a:rPr>
              <a:pPr algn="r" eaLnBrk="1" hangingPunct="1">
                <a:lnSpc>
                  <a:spcPct val="100000"/>
                </a:lnSpc>
                <a:spcAft>
                  <a:spcPct val="0"/>
                </a:spcAft>
                <a:buFontTx/>
                <a:buNone/>
              </a:pPr>
              <a:t>40</a:t>
            </a:fld>
            <a:endParaRPr lang="en-GB" altLang="en-US" sz="2200" b="1" dirty="0">
              <a:solidFill>
                <a:srgbClr val="FFFFFF"/>
              </a:solidFill>
            </a:endParaRPr>
          </a:p>
        </p:txBody>
      </p:sp>
      <p:sp>
        <p:nvSpPr>
          <p:cNvPr id="2" name="Speech Bubble: Rectangle with Corners Rounded 1">
            <a:extLst>
              <a:ext uri="{FF2B5EF4-FFF2-40B4-BE49-F238E27FC236}">
                <a16:creationId xmlns:a16="http://schemas.microsoft.com/office/drawing/2014/main" id="{BD323796-8BF3-2493-9D78-537E3C4D81B8}"/>
              </a:ext>
            </a:extLst>
          </p:cNvPr>
          <p:cNvSpPr/>
          <p:nvPr/>
        </p:nvSpPr>
        <p:spPr>
          <a:xfrm>
            <a:off x="3395012" y="3579161"/>
            <a:ext cx="3057352" cy="1453477"/>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rPr>
              <a:t>“After a while things tend to slow down, so the main suggestion I would give would be to follow up patients and see if things have changed.”</a:t>
            </a:r>
          </a:p>
          <a:p>
            <a:pPr eaLnBrk="1" fontAlgn="auto" hangingPunct="1">
              <a:spcBef>
                <a:spcPts val="0"/>
              </a:spcBef>
              <a:spcAft>
                <a:spcPts val="0"/>
              </a:spcAft>
              <a:defRPr/>
            </a:pPr>
            <a:r>
              <a:rPr lang="en-US" sz="1200" b="1" dirty="0">
                <a:solidFill>
                  <a:schemeClr val="tx1"/>
                </a:solidFill>
                <a:latin typeface="+mj-lt"/>
              </a:rPr>
              <a:t>(Stop Smoking Services)</a:t>
            </a:r>
            <a:endParaRPr lang="en-GB" sz="1200" b="1" dirty="0">
              <a:solidFill>
                <a:schemeClr val="tx1"/>
              </a:solidFill>
              <a:latin typeface="+mj-lt"/>
              <a:cs typeface="Poppins Light"/>
            </a:endParaRPr>
          </a:p>
        </p:txBody>
      </p:sp>
      <p:sp>
        <p:nvSpPr>
          <p:cNvPr id="3" name="Speech Bubble: Rectangle with Corners Rounded 2">
            <a:extLst>
              <a:ext uri="{FF2B5EF4-FFF2-40B4-BE49-F238E27FC236}">
                <a16:creationId xmlns:a16="http://schemas.microsoft.com/office/drawing/2014/main" id="{FAA5AA94-D07E-63DC-FAD5-1D94E1A668AE}"/>
              </a:ext>
            </a:extLst>
          </p:cNvPr>
          <p:cNvSpPr/>
          <p:nvPr/>
        </p:nvSpPr>
        <p:spPr>
          <a:xfrm>
            <a:off x="343758" y="6030036"/>
            <a:ext cx="2666141" cy="139516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solidFill>
                  <a:schemeClr val="tx1"/>
                </a:solidFill>
                <a:cs typeface="Poppins Light"/>
              </a:rPr>
              <a:t>“They checked on my son very regularly to make sure he was feeding properly.”</a:t>
            </a:r>
            <a:endParaRPr lang="en-US" sz="1200" b="1" dirty="0">
              <a:solidFill>
                <a:schemeClr val="tx1"/>
              </a:solidFill>
              <a:latin typeface="+mj-lt"/>
              <a:cs typeface="Poppins Light"/>
            </a:endParaRPr>
          </a:p>
          <a:p>
            <a:pPr eaLnBrk="1" fontAlgn="auto" hangingPunct="1">
              <a:spcBef>
                <a:spcPts val="0"/>
              </a:spcBef>
              <a:spcAft>
                <a:spcPts val="0"/>
              </a:spcAft>
              <a:defRPr/>
            </a:pPr>
            <a:r>
              <a:rPr lang="en-US" sz="1200" b="1" dirty="0">
                <a:solidFill>
                  <a:schemeClr val="tx1"/>
                </a:solidFill>
                <a:latin typeface="+mj-lt"/>
                <a:cs typeface="Poppins Light"/>
              </a:rPr>
              <a:t>(Health Visitor) </a:t>
            </a:r>
            <a:endParaRPr lang="en-GB" sz="1200" b="1" dirty="0">
              <a:solidFill>
                <a:schemeClr val="tx1"/>
              </a:solidFill>
              <a:latin typeface="+mj-lt"/>
              <a:cs typeface="Poppins Light"/>
            </a:endParaRPr>
          </a:p>
        </p:txBody>
      </p:sp>
      <p:sp>
        <p:nvSpPr>
          <p:cNvPr id="4" name="TextBox 3">
            <a:extLst>
              <a:ext uri="{FF2B5EF4-FFF2-40B4-BE49-F238E27FC236}">
                <a16:creationId xmlns:a16="http://schemas.microsoft.com/office/drawing/2014/main" id="{3C92A93B-E429-18A9-8E4D-7A6A34196966}"/>
              </a:ext>
            </a:extLst>
          </p:cNvPr>
          <p:cNvSpPr txBox="1"/>
          <p:nvPr/>
        </p:nvSpPr>
        <p:spPr>
          <a:xfrm>
            <a:off x="467139" y="1591704"/>
            <a:ext cx="2482316"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SERVICE DELIVERY</a:t>
            </a:r>
          </a:p>
        </p:txBody>
      </p:sp>
      <p:sp>
        <p:nvSpPr>
          <p:cNvPr id="14" name="TextBox 13">
            <a:extLst>
              <a:ext uri="{FF2B5EF4-FFF2-40B4-BE49-F238E27FC236}">
                <a16:creationId xmlns:a16="http://schemas.microsoft.com/office/drawing/2014/main" id="{BF4A5052-88CF-E6C4-A7A1-405CE1802597}"/>
              </a:ext>
            </a:extLst>
          </p:cNvPr>
          <p:cNvSpPr txBox="1"/>
          <p:nvPr/>
        </p:nvSpPr>
        <p:spPr>
          <a:xfrm>
            <a:off x="343758" y="5688358"/>
            <a:ext cx="2666141"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TREATMENT</a:t>
            </a:r>
          </a:p>
        </p:txBody>
      </p:sp>
      <p:sp>
        <p:nvSpPr>
          <p:cNvPr id="29" name="TextBox 28">
            <a:extLst>
              <a:ext uri="{FF2B5EF4-FFF2-40B4-BE49-F238E27FC236}">
                <a16:creationId xmlns:a16="http://schemas.microsoft.com/office/drawing/2014/main" id="{4DE8701E-0B61-4785-A0E5-F2831E1A9166}"/>
              </a:ext>
            </a:extLst>
          </p:cNvPr>
          <p:cNvSpPr txBox="1"/>
          <p:nvPr/>
        </p:nvSpPr>
        <p:spPr>
          <a:xfrm>
            <a:off x="3237737" y="5690450"/>
            <a:ext cx="3194493" cy="307777"/>
          </a:xfrm>
          <a:prstGeom prst="rect">
            <a:avLst/>
          </a:prstGeom>
          <a:noFill/>
        </p:spPr>
        <p:txBody>
          <a:bodyPr wrap="square">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COMMUNICATION WITH PATIENTS </a:t>
            </a:r>
          </a:p>
        </p:txBody>
      </p:sp>
      <p:sp>
        <p:nvSpPr>
          <p:cNvPr id="15" name="TextBox 14">
            <a:extLst>
              <a:ext uri="{FF2B5EF4-FFF2-40B4-BE49-F238E27FC236}">
                <a16:creationId xmlns:a16="http://schemas.microsoft.com/office/drawing/2014/main" id="{5EABEA4A-48CF-4B70-F500-9165EFE4CF51}"/>
              </a:ext>
            </a:extLst>
          </p:cNvPr>
          <p:cNvSpPr txBox="1"/>
          <p:nvPr/>
        </p:nvSpPr>
        <p:spPr>
          <a:xfrm>
            <a:off x="3429001" y="1607395"/>
            <a:ext cx="3023364" cy="307777"/>
          </a:xfrm>
          <a:prstGeom prst="rect">
            <a:avLst/>
          </a:prstGeom>
          <a:noFill/>
        </p:spPr>
        <p:txBody>
          <a:bodyPr wrap="square" rtlCol="0">
            <a:spAutoFit/>
          </a:bodyPr>
          <a:lstStyle/>
          <a:p>
            <a:pPr algn="ctr" eaLnBrk="1" fontAlgn="auto" hangingPunct="1">
              <a:spcBef>
                <a:spcPts val="0"/>
              </a:spcBef>
              <a:spcAft>
                <a:spcPts val="0"/>
              </a:spcAft>
              <a:defRPr/>
            </a:pPr>
            <a:r>
              <a:rPr lang="en-GB" sz="1400" b="1" dirty="0">
                <a:solidFill>
                  <a:schemeClr val="bg1"/>
                </a:solidFill>
                <a:latin typeface="Poppins" panose="00000500000000000000" pitchFamily="2" charset="0"/>
                <a:cs typeface="Poppins" panose="00000500000000000000" pitchFamily="2" charset="0"/>
              </a:rPr>
              <a:t>WAITING TIMES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9">
            <a:extLst>
              <a:ext uri="{FF2B5EF4-FFF2-40B4-BE49-F238E27FC236}">
                <a16:creationId xmlns:a16="http://schemas.microsoft.com/office/drawing/2014/main" id="{9A4D567D-B257-188A-7EC1-43DE69EA303A}"/>
              </a:ext>
            </a:extLst>
          </p:cNvPr>
          <p:cNvSpPr>
            <a:spLocks noGrp="1" noChangeArrowheads="1"/>
          </p:cNvSpPr>
          <p:nvPr>
            <p:ph type="title"/>
          </p:nvPr>
        </p:nvSpPr>
        <p:spPr>
          <a:xfrm>
            <a:off x="384456" y="776288"/>
            <a:ext cx="6186487" cy="431800"/>
          </a:xfrm>
        </p:spPr>
        <p:txBody>
          <a:bodyPr/>
          <a:lstStyle/>
          <a:p>
            <a:pPr eaLnBrk="1" hangingPunct="1"/>
            <a:r>
              <a:rPr lang="en-GB" altLang="en-US" sz="2400" dirty="0"/>
              <a:t>Experiences of ‘Other’ services</a:t>
            </a:r>
            <a:br>
              <a:rPr lang="en-GB" altLang="en-US" sz="2400" dirty="0"/>
            </a:br>
            <a:endParaRPr lang="en-GB" altLang="en-US" sz="2400" dirty="0">
              <a:cs typeface="Poppins"/>
            </a:endParaRPr>
          </a:p>
        </p:txBody>
      </p:sp>
      <p:sp>
        <p:nvSpPr>
          <p:cNvPr id="87076" name="Slide Number Placeholder 4">
            <a:extLst>
              <a:ext uri="{FF2B5EF4-FFF2-40B4-BE49-F238E27FC236}">
                <a16:creationId xmlns:a16="http://schemas.microsoft.com/office/drawing/2014/main" id="{40E966C1-B038-92B9-164B-C1B98D82827F}"/>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DF3E4445-8E07-4955-9766-033ADD324FDE}" type="slidenum">
              <a:rPr lang="en-GB" altLang="en-US" sz="2200" b="1">
                <a:solidFill>
                  <a:srgbClr val="7F7F7F"/>
                </a:solidFill>
              </a:rPr>
              <a:pPr algn="r" eaLnBrk="1" hangingPunct="1">
                <a:lnSpc>
                  <a:spcPct val="100000"/>
                </a:lnSpc>
                <a:spcAft>
                  <a:spcPct val="0"/>
                </a:spcAft>
                <a:buFontTx/>
                <a:buNone/>
              </a:pPr>
              <a:t>41</a:t>
            </a:fld>
            <a:endParaRPr lang="en-GB" altLang="en-US" sz="2200" b="1" dirty="0">
              <a:solidFill>
                <a:srgbClr val="7F7F7F"/>
              </a:solidFill>
            </a:endParaRPr>
          </a:p>
        </p:txBody>
      </p:sp>
      <p:graphicFrame>
        <p:nvGraphicFramePr>
          <p:cNvPr id="2" name="Chart 1">
            <a:extLst>
              <a:ext uri="{FF2B5EF4-FFF2-40B4-BE49-F238E27FC236}">
                <a16:creationId xmlns:a16="http://schemas.microsoft.com/office/drawing/2014/main" id="{7425BB3A-785E-649C-1B60-809690FD75E7}"/>
              </a:ext>
            </a:extLst>
          </p:cNvPr>
          <p:cNvGraphicFramePr>
            <a:graphicFrameLocks/>
          </p:cNvGraphicFramePr>
          <p:nvPr>
            <p:extLst>
              <p:ext uri="{D42A27DB-BD31-4B8C-83A1-F6EECF244321}">
                <p14:modId xmlns:p14="http://schemas.microsoft.com/office/powerpoint/2010/main" val="4182249919"/>
              </p:ext>
            </p:extLst>
          </p:nvPr>
        </p:nvGraphicFramePr>
        <p:xfrm>
          <a:off x="384456" y="5110480"/>
          <a:ext cx="3099172" cy="380329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70555E6-69A2-CE3A-088A-BC7D9211CFA4}"/>
              </a:ext>
            </a:extLst>
          </p:cNvPr>
          <p:cNvSpPr txBox="1"/>
          <p:nvPr/>
        </p:nvSpPr>
        <p:spPr>
          <a:xfrm>
            <a:off x="301398" y="1208088"/>
            <a:ext cx="6083300" cy="1569660"/>
          </a:xfrm>
          <a:prstGeom prst="rect">
            <a:avLst/>
          </a:prstGeom>
          <a:noFill/>
        </p:spPr>
        <p:txBody>
          <a:bodyPr wrap="square">
            <a:spAutoFit/>
          </a:bodyPr>
          <a:lstStyle/>
          <a:p>
            <a:pPr eaLnBrk="1" hangingPunct="1">
              <a:defRPr/>
            </a:pPr>
            <a:r>
              <a:rPr lang="en-GB" altLang="en-US" sz="1200" b="0" dirty="0">
                <a:solidFill>
                  <a:schemeClr val="tx1"/>
                </a:solidFill>
              </a:rPr>
              <a:t>In addition to asking specifically about GPs, Hospitals and Dentists we also gave the opportunity for people to share experiences about any other health services, social care and community services, asking them what is working well and what could be improved. </a:t>
            </a:r>
          </a:p>
          <a:p>
            <a:pPr eaLnBrk="1" hangingPunct="1">
              <a:defRPr/>
            </a:pPr>
            <a:endParaRPr lang="en-GB" altLang="en-US" sz="1200" dirty="0"/>
          </a:p>
          <a:p>
            <a:pPr eaLnBrk="1" hangingPunct="1">
              <a:defRPr/>
            </a:pPr>
            <a:endParaRPr lang="en-GB" altLang="en-US" sz="1200" b="0" dirty="0">
              <a:solidFill>
                <a:schemeClr val="tx1"/>
              </a:solidFill>
            </a:endParaRPr>
          </a:p>
          <a:p>
            <a:pPr eaLnBrk="1" hangingPunct="1">
              <a:defRPr/>
            </a:pPr>
            <a:r>
              <a:rPr lang="en-GB" altLang="en-US" sz="1200" b="0" dirty="0">
                <a:solidFill>
                  <a:schemeClr val="tx1"/>
                </a:solidFill>
              </a:rPr>
              <a:t>This section provides </a:t>
            </a:r>
            <a:r>
              <a:rPr lang="en-GB" altLang="en-US" sz="1200" dirty="0"/>
              <a:t>an overview of reviews from different communities or “Other” Services.</a:t>
            </a:r>
            <a:endParaRPr lang="en-GB" altLang="en-US" sz="1200" b="0" dirty="0">
              <a:solidFill>
                <a:schemeClr val="tx1"/>
              </a:solidFill>
            </a:endParaRPr>
          </a:p>
        </p:txBody>
      </p:sp>
      <p:graphicFrame>
        <p:nvGraphicFramePr>
          <p:cNvPr id="7" name="Table 6">
            <a:extLst>
              <a:ext uri="{FF2B5EF4-FFF2-40B4-BE49-F238E27FC236}">
                <a16:creationId xmlns:a16="http://schemas.microsoft.com/office/drawing/2014/main" id="{CE7366BE-AC63-7E14-538C-019F4710B8CC}"/>
              </a:ext>
            </a:extLst>
          </p:cNvPr>
          <p:cNvGraphicFramePr>
            <a:graphicFrameLocks noGrp="1"/>
          </p:cNvGraphicFramePr>
          <p:nvPr>
            <p:extLst>
              <p:ext uri="{D42A27DB-BD31-4B8C-83A1-F6EECF244321}">
                <p14:modId xmlns:p14="http://schemas.microsoft.com/office/powerpoint/2010/main" val="1122317070"/>
              </p:ext>
            </p:extLst>
          </p:nvPr>
        </p:nvGraphicFramePr>
        <p:xfrm>
          <a:off x="3593981" y="5110480"/>
          <a:ext cx="2745354" cy="3855720"/>
        </p:xfrm>
        <a:graphic>
          <a:graphicData uri="http://schemas.openxmlformats.org/drawingml/2006/table">
            <a:tbl>
              <a:tblPr firstRow="1" bandRow="1">
                <a:tableStyleId>{5C22544A-7EE6-4342-B048-85BDC9FD1C3A}</a:tableStyleId>
              </a:tblPr>
              <a:tblGrid>
                <a:gridCol w="1326005">
                  <a:extLst>
                    <a:ext uri="{9D8B030D-6E8A-4147-A177-3AD203B41FA5}">
                      <a16:colId xmlns:a16="http://schemas.microsoft.com/office/drawing/2014/main" val="3774026714"/>
                    </a:ext>
                  </a:extLst>
                </a:gridCol>
                <a:gridCol w="1419349">
                  <a:extLst>
                    <a:ext uri="{9D8B030D-6E8A-4147-A177-3AD203B41FA5}">
                      <a16:colId xmlns:a16="http://schemas.microsoft.com/office/drawing/2014/main" val="1004199080"/>
                    </a:ext>
                  </a:extLst>
                </a:gridCol>
              </a:tblGrid>
              <a:tr h="587527">
                <a:tc>
                  <a:txBody>
                    <a:bodyPr/>
                    <a:lstStyle/>
                    <a:p>
                      <a:r>
                        <a:rPr lang="en-GB" sz="1200" dirty="0"/>
                        <a:t>Service type</a:t>
                      </a:r>
                    </a:p>
                  </a:txBody>
                  <a:tcPr marL="91456" marR="91456" marT="45702" marB="45702" anchor="ctr"/>
                </a:tc>
                <a:tc>
                  <a:txBody>
                    <a:bodyPr/>
                    <a:lstStyle/>
                    <a:p>
                      <a:r>
                        <a:rPr lang="en-GB" sz="1200" dirty="0"/>
                        <a:t>No. of reviews </a:t>
                      </a:r>
                    </a:p>
                  </a:txBody>
                  <a:tcPr marL="91456" marR="91456" marT="45702" marB="45702" anchor="ctr"/>
                </a:tc>
                <a:extLst>
                  <a:ext uri="{0D108BD9-81ED-4DB2-BD59-A6C34878D82A}">
                    <a16:rowId xmlns:a16="http://schemas.microsoft.com/office/drawing/2014/main" val="2938287008"/>
                  </a:ext>
                </a:extLst>
              </a:tr>
              <a:tr h="403762">
                <a:tc>
                  <a:txBody>
                    <a:bodyPr/>
                    <a:lstStyle/>
                    <a:p>
                      <a:pPr algn="l" fontAlgn="b">
                        <a:buNone/>
                      </a:pPr>
                      <a:r>
                        <a:rPr lang="en-GB" sz="1200" b="0" u="none" strike="noStrike" dirty="0">
                          <a:solidFill>
                            <a:schemeClr val="tx1"/>
                          </a:solidFill>
                          <a:effectLst/>
                        </a:rPr>
                        <a:t>Pharmacy</a:t>
                      </a:r>
                      <a:endParaRPr lang="en-GB" sz="1200" b="0" i="0" u="none" strike="noStrike" dirty="0">
                        <a:solidFill>
                          <a:schemeClr val="tx1"/>
                        </a:solidFill>
                        <a:effectLst/>
                        <a:latin typeface="Aptos Narrow" panose="020B0004020202020204" pitchFamily="34" charset="0"/>
                      </a:endParaRPr>
                    </a:p>
                  </a:txBody>
                  <a:tcPr marL="9524" marR="9524" marT="9525" marB="0" anchor="b"/>
                </a:tc>
                <a:tc>
                  <a:txBody>
                    <a:bodyPr/>
                    <a:lstStyle/>
                    <a:p>
                      <a:pPr algn="ctr"/>
                      <a:r>
                        <a:rPr lang="en-GB" sz="1200" b="0" dirty="0">
                          <a:solidFill>
                            <a:schemeClr val="tx1"/>
                          </a:solidFill>
                        </a:rPr>
                        <a:t>8</a:t>
                      </a:r>
                    </a:p>
                  </a:txBody>
                  <a:tcPr marL="91414" marR="91414" marT="45721" marB="45721" anchor="ctr"/>
                </a:tc>
                <a:extLst>
                  <a:ext uri="{0D108BD9-81ED-4DB2-BD59-A6C34878D82A}">
                    <a16:rowId xmlns:a16="http://schemas.microsoft.com/office/drawing/2014/main" val="1394942737"/>
                  </a:ext>
                </a:extLst>
              </a:tr>
              <a:tr h="899524">
                <a:tc>
                  <a:txBody>
                    <a:bodyPr/>
                    <a:lstStyle/>
                    <a:p>
                      <a:pPr algn="l" fontAlgn="b">
                        <a:buNone/>
                      </a:pPr>
                      <a:r>
                        <a:rPr lang="en-GB" sz="1200" b="0" u="none" strike="noStrike" dirty="0">
                          <a:solidFill>
                            <a:schemeClr val="tx1"/>
                          </a:solidFill>
                          <a:effectLst/>
                        </a:rPr>
                        <a:t>Physiotherapy</a:t>
                      </a:r>
                      <a:endParaRPr lang="en-GB" sz="1200" b="0" i="0" u="none" strike="noStrike" dirty="0">
                        <a:solidFill>
                          <a:schemeClr val="tx1"/>
                        </a:solidFill>
                        <a:effectLst/>
                        <a:latin typeface="Aptos Narrow" panose="020B0004020202020204" pitchFamily="34" charset="0"/>
                      </a:endParaRPr>
                    </a:p>
                  </a:txBody>
                  <a:tcPr marL="9524" marR="9524" marT="9525" marB="0" anchor="b"/>
                </a:tc>
                <a:tc>
                  <a:txBody>
                    <a:bodyPr/>
                    <a:lstStyle/>
                    <a:p>
                      <a:pPr algn="ctr"/>
                      <a:r>
                        <a:rPr lang="en-GB" sz="1200" b="0" dirty="0">
                          <a:solidFill>
                            <a:schemeClr val="tx1"/>
                          </a:solidFill>
                        </a:rPr>
                        <a:t>3</a:t>
                      </a:r>
                    </a:p>
                  </a:txBody>
                  <a:tcPr marL="91414" marR="91414" marT="45721" marB="45721" anchor="ctr"/>
                </a:tc>
                <a:extLst>
                  <a:ext uri="{0D108BD9-81ED-4DB2-BD59-A6C34878D82A}">
                    <a16:rowId xmlns:a16="http://schemas.microsoft.com/office/drawing/2014/main" val="903966664"/>
                  </a:ext>
                </a:extLst>
              </a:tr>
              <a:tr h="603084">
                <a:tc>
                  <a:txBody>
                    <a:bodyPr/>
                    <a:lstStyle/>
                    <a:p>
                      <a:pPr algn="l" fontAlgn="b">
                        <a:buNone/>
                      </a:pPr>
                      <a:r>
                        <a:rPr lang="en-GB" sz="1200" b="0" u="none" strike="noStrike" dirty="0">
                          <a:solidFill>
                            <a:schemeClr val="tx1"/>
                          </a:solidFill>
                          <a:effectLst/>
                        </a:rPr>
                        <a:t>Adult Social Care </a:t>
                      </a:r>
                      <a:endParaRPr lang="en-GB" sz="1200" b="0" i="0" u="none" strike="noStrike" dirty="0">
                        <a:solidFill>
                          <a:schemeClr val="tx1"/>
                        </a:solidFill>
                        <a:effectLst/>
                        <a:latin typeface="Aptos Narrow" panose="020B0004020202020204" pitchFamily="34" charset="0"/>
                      </a:endParaRPr>
                    </a:p>
                  </a:txBody>
                  <a:tcPr marL="9524" marR="9524" marT="9525" marB="0" anchor="b"/>
                </a:tc>
                <a:tc>
                  <a:txBody>
                    <a:bodyPr/>
                    <a:lstStyle/>
                    <a:p>
                      <a:pPr algn="ctr"/>
                      <a:r>
                        <a:rPr lang="en-GB" sz="1200" b="0" dirty="0">
                          <a:solidFill>
                            <a:schemeClr val="tx1"/>
                          </a:solidFill>
                        </a:rPr>
                        <a:t>4</a:t>
                      </a:r>
                    </a:p>
                  </a:txBody>
                  <a:tcPr marL="91414" marR="91414" marT="45721" marB="45721" anchor="ctr"/>
                </a:tc>
                <a:extLst>
                  <a:ext uri="{0D108BD9-81ED-4DB2-BD59-A6C34878D82A}">
                    <a16:rowId xmlns:a16="http://schemas.microsoft.com/office/drawing/2014/main" val="3886334943"/>
                  </a:ext>
                </a:extLst>
              </a:tr>
              <a:tr h="457814">
                <a:tc>
                  <a:txBody>
                    <a:bodyPr/>
                    <a:lstStyle/>
                    <a:p>
                      <a:pPr algn="l" fontAlgn="b">
                        <a:buNone/>
                      </a:pPr>
                      <a:r>
                        <a:rPr lang="en-GB" sz="1200" b="0" u="none" strike="noStrike" dirty="0">
                          <a:solidFill>
                            <a:schemeClr val="tx1"/>
                          </a:solidFill>
                          <a:effectLst/>
                        </a:rPr>
                        <a:t>Mental Health Services </a:t>
                      </a:r>
                      <a:endParaRPr lang="en-GB" sz="1200" b="0" i="0" u="none" strike="noStrike" dirty="0">
                        <a:solidFill>
                          <a:schemeClr val="tx1"/>
                        </a:solidFill>
                        <a:effectLst/>
                        <a:latin typeface="Aptos Narrow" panose="020B0004020202020204" pitchFamily="34" charset="0"/>
                      </a:endParaRPr>
                    </a:p>
                  </a:txBody>
                  <a:tcPr marL="9524" marR="9524" marT="9525" marB="0" anchor="b">
                    <a:solidFill>
                      <a:srgbClr val="FAE8EF"/>
                    </a:solidFill>
                  </a:tcPr>
                </a:tc>
                <a:tc>
                  <a:txBody>
                    <a:bodyPr/>
                    <a:lstStyle/>
                    <a:p>
                      <a:pPr algn="ctr"/>
                      <a:r>
                        <a:rPr lang="en-GB" sz="1200" b="0" dirty="0">
                          <a:solidFill>
                            <a:schemeClr val="tx1"/>
                          </a:solidFill>
                        </a:rPr>
                        <a:t>3</a:t>
                      </a:r>
                    </a:p>
                  </a:txBody>
                  <a:tcPr marL="91414" marR="91414" marT="45721" marB="45721" anchor="ctr"/>
                </a:tc>
                <a:extLst>
                  <a:ext uri="{0D108BD9-81ED-4DB2-BD59-A6C34878D82A}">
                    <a16:rowId xmlns:a16="http://schemas.microsoft.com/office/drawing/2014/main" val="3685888731"/>
                  </a:ext>
                </a:extLst>
              </a:tr>
              <a:tr h="904009">
                <a:tc>
                  <a:txBody>
                    <a:bodyPr/>
                    <a:lstStyle/>
                    <a:p>
                      <a:pPr algn="l" fontAlgn="b">
                        <a:buNone/>
                      </a:pPr>
                      <a:r>
                        <a:rPr lang="en-GB" sz="1200" b="0" i="0" u="none" strike="noStrike" dirty="0">
                          <a:solidFill>
                            <a:schemeClr val="tx1"/>
                          </a:solidFill>
                          <a:effectLst/>
                          <a:latin typeface="+mn-lt"/>
                        </a:rPr>
                        <a:t>Community Health( Diabetes, Stop Smoking, Health Visitor) </a:t>
                      </a:r>
                    </a:p>
                  </a:txBody>
                  <a:tcPr marL="9524" marR="9524" marT="9525" marB="0" anchor="b">
                    <a:solidFill>
                      <a:srgbClr val="FAE8EF"/>
                    </a:solidFill>
                  </a:tcPr>
                </a:tc>
                <a:tc>
                  <a:txBody>
                    <a:bodyPr/>
                    <a:lstStyle/>
                    <a:p>
                      <a:pPr algn="ctr"/>
                      <a:r>
                        <a:rPr lang="en-GB" sz="1200" b="0" dirty="0">
                          <a:solidFill>
                            <a:schemeClr val="tx1"/>
                          </a:solidFill>
                          <a:latin typeface="+mn-lt"/>
                        </a:rPr>
                        <a:t>14</a:t>
                      </a:r>
                    </a:p>
                  </a:txBody>
                  <a:tcPr marL="91414" marR="91414" marT="45721" marB="45721" anchor="ctr"/>
                </a:tc>
                <a:extLst>
                  <a:ext uri="{0D108BD9-81ED-4DB2-BD59-A6C34878D82A}">
                    <a16:rowId xmlns:a16="http://schemas.microsoft.com/office/drawing/2014/main" val="289538043"/>
                  </a:ext>
                </a:extLst>
              </a:tr>
            </a:tbl>
          </a:graphicData>
        </a:graphic>
      </p:graphicFrame>
      <p:graphicFrame>
        <p:nvGraphicFramePr>
          <p:cNvPr id="4" name="Table 14">
            <a:extLst>
              <a:ext uri="{FF2B5EF4-FFF2-40B4-BE49-F238E27FC236}">
                <a16:creationId xmlns:a16="http://schemas.microsoft.com/office/drawing/2014/main" id="{C393F6AC-BABC-5D20-10F5-95ECE90EF30E}"/>
              </a:ext>
            </a:extLst>
          </p:cNvPr>
          <p:cNvGraphicFramePr>
            <a:graphicFrameLocks noGrp="1"/>
          </p:cNvGraphicFramePr>
          <p:nvPr>
            <p:extLst>
              <p:ext uri="{D42A27DB-BD31-4B8C-83A1-F6EECF244321}">
                <p14:modId xmlns:p14="http://schemas.microsoft.com/office/powerpoint/2010/main" val="2570830525"/>
              </p:ext>
            </p:extLst>
          </p:nvPr>
        </p:nvGraphicFramePr>
        <p:xfrm>
          <a:off x="364596" y="2980747"/>
          <a:ext cx="6015080" cy="1447800"/>
        </p:xfrm>
        <a:graphic>
          <a:graphicData uri="http://schemas.openxmlformats.org/drawingml/2006/table">
            <a:tbl>
              <a:tblPr firstRow="1" bandRow="1">
                <a:tableStyleId>{5C22544A-7EE6-4342-B048-85BDC9FD1C3A}</a:tableStyleId>
              </a:tblPr>
              <a:tblGrid>
                <a:gridCol w="3007540">
                  <a:extLst>
                    <a:ext uri="{9D8B030D-6E8A-4147-A177-3AD203B41FA5}">
                      <a16:colId xmlns:a16="http://schemas.microsoft.com/office/drawing/2014/main" val="115435326"/>
                    </a:ext>
                  </a:extLst>
                </a:gridCol>
                <a:gridCol w="3007540">
                  <a:extLst>
                    <a:ext uri="{9D8B030D-6E8A-4147-A177-3AD203B41FA5}">
                      <a16:colId xmlns:a16="http://schemas.microsoft.com/office/drawing/2014/main" val="1618553360"/>
                    </a:ext>
                  </a:extLst>
                </a:gridCol>
              </a:tblGrid>
              <a:tr h="370840">
                <a:tc>
                  <a:txBody>
                    <a:bodyPr/>
                    <a:lstStyle/>
                    <a:p>
                      <a:r>
                        <a:rPr lang="en-GB" sz="1800" dirty="0"/>
                        <a:t>No. of reviews</a:t>
                      </a:r>
                    </a:p>
                  </a:txBody>
                  <a:tcPr/>
                </a:tc>
                <a:tc>
                  <a:txBody>
                    <a:bodyPr/>
                    <a:lstStyle/>
                    <a:p>
                      <a:r>
                        <a:rPr lang="en-GB" sz="1800" dirty="0"/>
                        <a:t>32 reviews </a:t>
                      </a:r>
                    </a:p>
                  </a:txBody>
                  <a:tcPr/>
                </a:tc>
                <a:extLst>
                  <a:ext uri="{0D108BD9-81ED-4DB2-BD59-A6C34878D82A}">
                    <a16:rowId xmlns:a16="http://schemas.microsoft.com/office/drawing/2014/main" val="479496430"/>
                  </a:ext>
                </a:extLst>
              </a:tr>
              <a:tr h="370840">
                <a:tc>
                  <a:txBody>
                    <a:bodyPr/>
                    <a:lstStyle/>
                    <a:p>
                      <a:r>
                        <a:rPr lang="en-GB" sz="1600" dirty="0"/>
                        <a:t>Positive</a:t>
                      </a:r>
                    </a:p>
                  </a:txBody>
                  <a:tcPr>
                    <a:solidFill>
                      <a:schemeClr val="accent2">
                        <a:lumMod val="60000"/>
                        <a:lumOff val="40000"/>
                      </a:schemeClr>
                    </a:solidFill>
                  </a:tcPr>
                </a:tc>
                <a:tc>
                  <a:txBody>
                    <a:bodyPr/>
                    <a:lstStyle/>
                    <a:p>
                      <a:r>
                        <a:rPr lang="en-GB" sz="1600" dirty="0"/>
                        <a:t>69% (22)</a:t>
                      </a:r>
                    </a:p>
                  </a:txBody>
                  <a:tcPr marL="91439" marR="91439" marT="45705" marB="45705">
                    <a:solidFill>
                      <a:schemeClr val="accent2">
                        <a:lumMod val="60000"/>
                        <a:lumOff val="40000"/>
                      </a:schemeClr>
                    </a:solidFill>
                  </a:tcPr>
                </a:tc>
                <a:extLst>
                  <a:ext uri="{0D108BD9-81ED-4DB2-BD59-A6C34878D82A}">
                    <a16:rowId xmlns:a16="http://schemas.microsoft.com/office/drawing/2014/main" val="2996589540"/>
                  </a:ext>
                </a:extLst>
              </a:tr>
              <a:tr h="370840">
                <a:tc>
                  <a:txBody>
                    <a:bodyPr/>
                    <a:lstStyle/>
                    <a:p>
                      <a:r>
                        <a:rPr lang="en-GB" sz="1600" dirty="0"/>
                        <a:t>Negative</a:t>
                      </a:r>
                    </a:p>
                  </a:txBody>
                  <a:tcPr>
                    <a:solidFill>
                      <a:schemeClr val="accent1">
                        <a:lumMod val="60000"/>
                        <a:lumOff val="40000"/>
                      </a:schemeClr>
                    </a:solidFill>
                  </a:tcPr>
                </a:tc>
                <a:tc>
                  <a:txBody>
                    <a:bodyPr/>
                    <a:lstStyle/>
                    <a:p>
                      <a:r>
                        <a:rPr lang="en-GB" sz="1600" dirty="0"/>
                        <a:t>13% (4)</a:t>
                      </a:r>
                    </a:p>
                  </a:txBody>
                  <a:tcPr marL="91439" marR="91439" marT="45705" marB="45705">
                    <a:solidFill>
                      <a:schemeClr val="accent1">
                        <a:lumMod val="60000"/>
                        <a:lumOff val="40000"/>
                      </a:schemeClr>
                    </a:solidFill>
                  </a:tcPr>
                </a:tc>
                <a:extLst>
                  <a:ext uri="{0D108BD9-81ED-4DB2-BD59-A6C34878D82A}">
                    <a16:rowId xmlns:a16="http://schemas.microsoft.com/office/drawing/2014/main" val="307744977"/>
                  </a:ext>
                </a:extLst>
              </a:tr>
              <a:tr h="0">
                <a:tc>
                  <a:txBody>
                    <a:bodyPr/>
                    <a:lstStyle/>
                    <a:p>
                      <a:r>
                        <a:rPr lang="en-GB" sz="1600" dirty="0"/>
                        <a:t>Neutral</a:t>
                      </a:r>
                    </a:p>
                  </a:txBody>
                  <a:tcPr>
                    <a:solidFill>
                      <a:schemeClr val="tx1">
                        <a:lumMod val="20000"/>
                        <a:lumOff val="80000"/>
                      </a:schemeClr>
                    </a:solidFill>
                  </a:tcPr>
                </a:tc>
                <a:tc>
                  <a:txBody>
                    <a:bodyPr/>
                    <a:lstStyle/>
                    <a:p>
                      <a:r>
                        <a:rPr lang="en-GB" sz="1600" dirty="0"/>
                        <a:t>19% (6)</a:t>
                      </a:r>
                    </a:p>
                  </a:txBody>
                  <a:tcPr marL="91439" marR="91439" marT="45705" marB="45705">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36F7D35F-0751-D009-E137-4EBB27D184C9}"/>
              </a:ext>
            </a:extLst>
          </p:cNvPr>
          <p:cNvSpPr>
            <a:spLocks noGrp="1" noChangeArrowheads="1"/>
          </p:cNvSpPr>
          <p:nvPr>
            <p:ph type="title"/>
          </p:nvPr>
        </p:nvSpPr>
        <p:spPr>
          <a:xfrm>
            <a:off x="408767" y="537100"/>
            <a:ext cx="5975351" cy="612775"/>
          </a:xfrm>
        </p:spPr>
        <p:txBody>
          <a:bodyPr/>
          <a:lstStyle/>
          <a:p>
            <a:r>
              <a:rPr lang="en-GB" altLang="en-US" sz="1800" dirty="0"/>
              <a:t>Thematic analysis of open-ended responses</a:t>
            </a:r>
          </a:p>
        </p:txBody>
      </p:sp>
      <p:sp>
        <p:nvSpPr>
          <p:cNvPr id="4" name="Slide Number Placeholder 3">
            <a:extLst>
              <a:ext uri="{FF2B5EF4-FFF2-40B4-BE49-F238E27FC236}">
                <a16:creationId xmlns:a16="http://schemas.microsoft.com/office/drawing/2014/main" id="{CA3248F9-3BC6-13A5-B351-1F49F9F90FFA}"/>
              </a:ext>
            </a:extLst>
          </p:cNvPr>
          <p:cNvSpPr>
            <a:spLocks noGrp="1"/>
          </p:cNvSpPr>
          <p:nvPr>
            <p:ph type="sldNum" sz="quarter" idx="10"/>
          </p:nvPr>
        </p:nvSpPr>
        <p:spPr>
          <a:xfrm>
            <a:off x="5888833" y="356918"/>
            <a:ext cx="495286" cy="360363"/>
          </a:xfrm>
        </p:spPr>
        <p:txBody>
          <a:bodyPr/>
          <a:lstStyle/>
          <a:p>
            <a:pPr>
              <a:defRPr/>
            </a:pPr>
            <a:fld id="{83B6A1D2-37C3-42AB-A10F-C20F736AB6CF}" type="slidenum">
              <a:rPr lang="en-GB" smtClean="0"/>
              <a:pPr>
                <a:defRPr/>
              </a:pPr>
              <a:t>42</a:t>
            </a:fld>
            <a:endParaRPr lang="en-GB" dirty="0"/>
          </a:p>
        </p:txBody>
      </p:sp>
      <p:graphicFrame>
        <p:nvGraphicFramePr>
          <p:cNvPr id="7" name="Table 6">
            <a:extLst>
              <a:ext uri="{FF2B5EF4-FFF2-40B4-BE49-F238E27FC236}">
                <a16:creationId xmlns:a16="http://schemas.microsoft.com/office/drawing/2014/main" id="{148C0784-A86A-0F9A-4979-95344C35BA0D}"/>
              </a:ext>
            </a:extLst>
          </p:cNvPr>
          <p:cNvGraphicFramePr>
            <a:graphicFrameLocks noGrp="1"/>
          </p:cNvGraphicFramePr>
          <p:nvPr>
            <p:extLst>
              <p:ext uri="{D42A27DB-BD31-4B8C-83A1-F6EECF244321}">
                <p14:modId xmlns:p14="http://schemas.microsoft.com/office/powerpoint/2010/main" val="2579166086"/>
              </p:ext>
            </p:extLst>
          </p:nvPr>
        </p:nvGraphicFramePr>
        <p:xfrm>
          <a:off x="408767" y="2443735"/>
          <a:ext cx="6061089" cy="5328666"/>
        </p:xfrm>
        <a:graphic>
          <a:graphicData uri="http://schemas.openxmlformats.org/drawingml/2006/table">
            <a:tbl>
              <a:tblPr firstRow="1" bandRow="1">
                <a:tableStyleId>{7E9639D4-E3E2-4D34-9284-5A2195B3D0D7}</a:tableStyleId>
              </a:tblPr>
              <a:tblGrid>
                <a:gridCol w="1270432">
                  <a:extLst>
                    <a:ext uri="{9D8B030D-6E8A-4147-A177-3AD203B41FA5}">
                      <a16:colId xmlns:a16="http://schemas.microsoft.com/office/drawing/2014/main" val="20000"/>
                    </a:ext>
                  </a:extLst>
                </a:gridCol>
                <a:gridCol w="2374343">
                  <a:extLst>
                    <a:ext uri="{9D8B030D-6E8A-4147-A177-3AD203B41FA5}">
                      <a16:colId xmlns:a16="http://schemas.microsoft.com/office/drawing/2014/main" val="20001"/>
                    </a:ext>
                  </a:extLst>
                </a:gridCol>
                <a:gridCol w="2416314">
                  <a:extLst>
                    <a:ext uri="{9D8B030D-6E8A-4147-A177-3AD203B41FA5}">
                      <a16:colId xmlns:a16="http://schemas.microsoft.com/office/drawing/2014/main" val="20002"/>
                    </a:ext>
                  </a:extLst>
                </a:gridCol>
              </a:tblGrid>
              <a:tr h="503518">
                <a:tc>
                  <a:txBody>
                    <a:bodyPr/>
                    <a:lstStyle/>
                    <a:p>
                      <a:r>
                        <a:rPr lang="en-GB" sz="1200" dirty="0">
                          <a:solidFill>
                            <a:schemeClr val="bg2"/>
                          </a:solidFill>
                          <a:latin typeface="+mj-lt"/>
                        </a:rPr>
                        <a:t>Type of service</a:t>
                      </a:r>
                    </a:p>
                  </a:txBody>
                  <a:tcPr marL="91450" marR="91450" marT="45738" marB="457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200" dirty="0">
                          <a:solidFill>
                            <a:schemeClr val="bg2"/>
                          </a:solidFill>
                          <a:latin typeface="+mj-lt"/>
                        </a:rPr>
                        <a:t>Positive outcomes</a:t>
                      </a:r>
                    </a:p>
                  </a:txBody>
                  <a:tcPr marL="91450" marR="91450" marT="45738" marB="457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200" dirty="0">
                          <a:solidFill>
                            <a:schemeClr val="bg2"/>
                          </a:solidFill>
                          <a:latin typeface="+mj-lt"/>
                        </a:rPr>
                        <a:t>Ongoing/emerging  issues</a:t>
                      </a:r>
                    </a:p>
                  </a:txBody>
                  <a:tcPr marL="91450" marR="91450" marT="45738" marB="457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932439">
                <a:tc>
                  <a:txBody>
                    <a:bodyPr/>
                    <a:lstStyle/>
                    <a:p>
                      <a:pPr algn="l" rtl="0" fontAlgn="b">
                        <a:buNone/>
                      </a:pPr>
                      <a:r>
                        <a:rPr lang="en-GB" sz="1200" b="1" u="none" strike="noStrike" dirty="0">
                          <a:solidFill>
                            <a:schemeClr val="bg1"/>
                          </a:solidFill>
                          <a:effectLst/>
                          <a:latin typeface="+mj-lt"/>
                        </a:rPr>
                        <a:t> Pharmacy</a:t>
                      </a:r>
                    </a:p>
                    <a:p>
                      <a:pPr algn="l" rtl="0" fontAlgn="b">
                        <a:buNone/>
                      </a:pPr>
                      <a:endParaRPr lang="en-GB" sz="1200" b="1" i="0" u="none" strike="noStrike" dirty="0">
                        <a:solidFill>
                          <a:schemeClr val="bg1"/>
                        </a:solidFill>
                        <a:effectLst/>
                        <a:latin typeface="+mj-lt"/>
                      </a:endParaRPr>
                    </a:p>
                    <a:p>
                      <a:pPr algn="l" rtl="0" fontAlgn="b">
                        <a:buNone/>
                      </a:pPr>
                      <a:endParaRPr lang="en-GB" sz="1200" b="1" i="0" u="none" strike="noStrike" dirty="0">
                        <a:solidFill>
                          <a:schemeClr val="bg1"/>
                        </a:solidFill>
                        <a:effectLst/>
                        <a:latin typeface="+mj-lt"/>
                      </a:endParaRPr>
                    </a:p>
                    <a:p>
                      <a:pPr algn="l" rtl="0" fontAlgn="b">
                        <a:buNone/>
                      </a:pPr>
                      <a:endParaRPr lang="en-GB" sz="1200" b="1" i="0" u="none" strike="noStrike" dirty="0">
                        <a:solidFill>
                          <a:schemeClr val="bg1"/>
                        </a:solidFill>
                        <a:effectLst/>
                        <a:latin typeface="+mj-lt"/>
                      </a:endParaRPr>
                    </a:p>
                  </a:txBody>
                  <a:tcPr marL="9526" marR="9526" marT="95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228600" indent="-228600">
                        <a:buAutoNum type="arabicPeriod"/>
                      </a:pPr>
                      <a:r>
                        <a:rPr lang="en-GB" sz="1200" b="0" dirty="0">
                          <a:solidFill>
                            <a:schemeClr val="tx1">
                              <a:lumMod val="75000"/>
                            </a:schemeClr>
                          </a:solidFill>
                          <a:latin typeface="+mn-lt"/>
                          <a:cs typeface="Poppins" panose="00000500000000000000" pitchFamily="2" charset="0"/>
                        </a:rPr>
                        <a:t>Access to prescriptions (50%) </a:t>
                      </a:r>
                    </a:p>
                    <a:p>
                      <a:pPr marL="228600" indent="-228600">
                        <a:buAutoNum type="arabicPeriod"/>
                      </a:pPr>
                      <a:r>
                        <a:rPr lang="en-GB" sz="1200" b="0" dirty="0">
                          <a:solidFill>
                            <a:schemeClr val="tx1">
                              <a:lumMod val="75000"/>
                            </a:schemeClr>
                          </a:solidFill>
                          <a:latin typeface="+mn-lt"/>
                          <a:cs typeface="Poppins" panose="00000500000000000000" pitchFamily="2" charset="0"/>
                        </a:rPr>
                        <a:t>Staff attitudes (38%) </a:t>
                      </a:r>
                    </a:p>
                  </a:txBody>
                  <a:tcPr marL="91450" marR="91450" marT="45738" marB="4573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28600" indent="-228600">
                        <a:buAutoNum type="arabicPeriod"/>
                      </a:pPr>
                      <a:r>
                        <a:rPr lang="en-GB" sz="1200" b="0" dirty="0">
                          <a:solidFill>
                            <a:schemeClr val="tx1">
                              <a:lumMod val="75000"/>
                            </a:schemeClr>
                          </a:solidFill>
                          <a:latin typeface="+mn-lt"/>
                          <a:cs typeface="Poppins" panose="00000500000000000000" pitchFamily="2" charset="0"/>
                        </a:rPr>
                        <a:t>Communication with GP services (38%) </a:t>
                      </a:r>
                    </a:p>
                    <a:p>
                      <a:pPr marL="228600" indent="-228600">
                        <a:buAutoNum type="arabicPeriod"/>
                      </a:pPr>
                      <a:r>
                        <a:rPr lang="en-GB" sz="1200" b="0" dirty="0">
                          <a:solidFill>
                            <a:schemeClr val="tx1">
                              <a:lumMod val="75000"/>
                            </a:schemeClr>
                          </a:solidFill>
                          <a:latin typeface="+mn-lt"/>
                          <a:cs typeface="Poppins" panose="00000500000000000000" pitchFamily="2" charset="0"/>
                        </a:rPr>
                        <a:t>Online access for repeat prescriptions (25%)</a:t>
                      </a:r>
                    </a:p>
                  </a:txBody>
                  <a:tcPr marL="91450" marR="91450"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76525">
                <a:tc>
                  <a:txBody>
                    <a:bodyPr/>
                    <a:lstStyle/>
                    <a:p>
                      <a:pPr algn="l" fontAlgn="b">
                        <a:buNone/>
                      </a:pPr>
                      <a:r>
                        <a:rPr lang="en-GB" sz="1200" b="1" u="none" strike="noStrike" dirty="0">
                          <a:solidFill>
                            <a:schemeClr val="bg1"/>
                          </a:solidFill>
                          <a:effectLst/>
                          <a:latin typeface="+mj-lt"/>
                        </a:rPr>
                        <a:t> Physiotherapy</a:t>
                      </a:r>
                    </a:p>
                    <a:p>
                      <a:pPr algn="l" fontAlgn="b">
                        <a:buNone/>
                      </a:pPr>
                      <a:endParaRPr lang="en-GB" sz="1200" b="1" i="0" u="none" strike="noStrike" dirty="0">
                        <a:solidFill>
                          <a:schemeClr val="bg1"/>
                        </a:solidFill>
                        <a:effectLst/>
                        <a:latin typeface="+mj-lt"/>
                      </a:endParaRPr>
                    </a:p>
                  </a:txBody>
                  <a:tcPr marL="9524" marR="9524"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228600" indent="-228600">
                        <a:buAutoNum type="arabicPeriod"/>
                      </a:pPr>
                      <a:r>
                        <a:rPr lang="en-GB" sz="1200" b="0" dirty="0">
                          <a:solidFill>
                            <a:schemeClr val="tx1">
                              <a:lumMod val="75000"/>
                            </a:schemeClr>
                          </a:solidFill>
                          <a:latin typeface="+mn-lt"/>
                          <a:cs typeface="Poppins" panose="00000500000000000000" pitchFamily="2" charset="0"/>
                        </a:rPr>
                        <a:t>Staff attitudes (67%)</a:t>
                      </a:r>
                    </a:p>
                    <a:p>
                      <a:pPr marL="228600" indent="-228600">
                        <a:buAutoNum type="arabicPeriod"/>
                      </a:pPr>
                      <a:r>
                        <a:rPr lang="en-GB" sz="1200" b="0" dirty="0">
                          <a:solidFill>
                            <a:schemeClr val="tx1">
                              <a:lumMod val="75000"/>
                            </a:schemeClr>
                          </a:solidFill>
                          <a:latin typeface="+mn-lt"/>
                          <a:cs typeface="Poppins" panose="00000500000000000000" pitchFamily="2" charset="0"/>
                        </a:rPr>
                        <a:t>Referrals by GPs (33%)</a:t>
                      </a:r>
                    </a:p>
                  </a:txBody>
                  <a:tcPr marL="91450" marR="91450" marT="45738" marB="4573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200" b="0" dirty="0">
                          <a:solidFill>
                            <a:schemeClr val="tx1">
                              <a:lumMod val="75000"/>
                            </a:schemeClr>
                          </a:solidFill>
                          <a:latin typeface="+mn-lt"/>
                          <a:cs typeface="Poppins" panose="00000500000000000000" pitchFamily="2" charset="0"/>
                        </a:rPr>
                        <a:t>1.   Appointment length (33%)</a:t>
                      </a:r>
                    </a:p>
                    <a:p>
                      <a:r>
                        <a:rPr lang="en-GB" sz="1200" b="0" dirty="0">
                          <a:solidFill>
                            <a:schemeClr val="tx1">
                              <a:lumMod val="75000"/>
                            </a:schemeClr>
                          </a:solidFill>
                          <a:latin typeface="+mn-lt"/>
                          <a:cs typeface="Poppins" panose="00000500000000000000" pitchFamily="2" charset="0"/>
                        </a:rPr>
                        <a:t>2.  Wait times (33%)</a:t>
                      </a:r>
                    </a:p>
                  </a:txBody>
                  <a:tcPr marL="91450" marR="91450"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33832">
                <a:tc>
                  <a:txBody>
                    <a:bodyPr/>
                    <a:lstStyle/>
                    <a:p>
                      <a:pPr algn="l" fontAlgn="b">
                        <a:buNone/>
                      </a:pPr>
                      <a:r>
                        <a:rPr lang="en-GB" sz="1200" b="1" u="none" strike="noStrike" dirty="0">
                          <a:solidFill>
                            <a:schemeClr val="bg1"/>
                          </a:solidFill>
                          <a:effectLst/>
                          <a:latin typeface="+mj-lt"/>
                        </a:rPr>
                        <a:t> Adult Social  </a:t>
                      </a:r>
                    </a:p>
                    <a:p>
                      <a:pPr algn="l" fontAlgn="b">
                        <a:buNone/>
                      </a:pPr>
                      <a:r>
                        <a:rPr lang="en-GB" sz="1200" b="1" u="none" strike="noStrike" dirty="0">
                          <a:solidFill>
                            <a:schemeClr val="bg1"/>
                          </a:solidFill>
                          <a:effectLst/>
                          <a:latin typeface="+mj-lt"/>
                        </a:rPr>
                        <a:t> Care </a:t>
                      </a:r>
                    </a:p>
                    <a:p>
                      <a:pPr algn="l" fontAlgn="b">
                        <a:buNone/>
                      </a:pPr>
                      <a:endParaRPr lang="en-GB" sz="1200" b="1" i="0" u="none" strike="noStrike" dirty="0">
                        <a:solidFill>
                          <a:schemeClr val="bg1"/>
                        </a:solidFill>
                        <a:effectLst/>
                        <a:latin typeface="+mj-lt"/>
                      </a:endParaRPr>
                    </a:p>
                  </a:txBody>
                  <a:tcPr marL="9524" marR="9524"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chemeClr val="tx1">
                              <a:lumMod val="75000"/>
                            </a:schemeClr>
                          </a:solidFill>
                          <a:latin typeface="+mn-lt"/>
                          <a:cs typeface="Poppins" panose="00000500000000000000" pitchFamily="2" charset="0"/>
                        </a:rPr>
                        <a:t>Staff attitudes (67%)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chemeClr val="tx1">
                              <a:lumMod val="75000"/>
                            </a:schemeClr>
                          </a:solidFill>
                          <a:latin typeface="+mn-lt"/>
                          <a:cs typeface="Poppins" panose="00000500000000000000" pitchFamily="2" charset="0"/>
                        </a:rPr>
                        <a:t>Trust in services (33%)</a:t>
                      </a:r>
                    </a:p>
                  </a:txBody>
                  <a:tcPr marL="91450" marR="91450" marT="45738" marB="4573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28600" indent="-228600">
                        <a:buAutoNum type="arabicPeriod"/>
                      </a:pPr>
                      <a:r>
                        <a:rPr lang="en-GB" sz="1200" b="0" dirty="0">
                          <a:solidFill>
                            <a:schemeClr val="tx1">
                              <a:lumMod val="75000"/>
                            </a:schemeClr>
                          </a:solidFill>
                          <a:latin typeface="+mn-lt"/>
                          <a:cs typeface="Poppins" panose="00000500000000000000" pitchFamily="2" charset="0"/>
                        </a:rPr>
                        <a:t>Extended visiting hours (50%)</a:t>
                      </a:r>
                    </a:p>
                    <a:p>
                      <a:pPr marL="228600" indent="-228600">
                        <a:buAutoNum type="arabicPeriod"/>
                      </a:pPr>
                      <a:r>
                        <a:rPr lang="en-GB" sz="1200" b="0" dirty="0">
                          <a:solidFill>
                            <a:schemeClr val="tx1">
                              <a:lumMod val="75000"/>
                            </a:schemeClr>
                          </a:solidFill>
                          <a:latin typeface="+mn-lt"/>
                          <a:cs typeface="Poppins" panose="00000500000000000000" pitchFamily="2" charset="0"/>
                        </a:rPr>
                        <a:t>Support for carers (25%)</a:t>
                      </a:r>
                    </a:p>
                  </a:txBody>
                  <a:tcPr marL="91450" marR="91450"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789688">
                <a:tc>
                  <a:txBody>
                    <a:bodyPr/>
                    <a:lstStyle/>
                    <a:p>
                      <a:pPr algn="l" fontAlgn="b">
                        <a:buNone/>
                      </a:pPr>
                      <a:r>
                        <a:rPr lang="en-GB" sz="1200" b="1" u="none" strike="noStrike" dirty="0">
                          <a:solidFill>
                            <a:schemeClr val="bg1"/>
                          </a:solidFill>
                          <a:effectLst/>
                          <a:latin typeface="+mj-lt"/>
                        </a:rPr>
                        <a:t> Mental Health </a:t>
                      </a:r>
                    </a:p>
                    <a:p>
                      <a:pPr algn="l" fontAlgn="b">
                        <a:buNone/>
                      </a:pPr>
                      <a:r>
                        <a:rPr lang="en-GB" sz="1200" b="1" u="none" strike="noStrike" dirty="0">
                          <a:solidFill>
                            <a:schemeClr val="bg1"/>
                          </a:solidFill>
                          <a:effectLst/>
                          <a:latin typeface="+mj-lt"/>
                        </a:rPr>
                        <a:t> Services </a:t>
                      </a:r>
                    </a:p>
                    <a:p>
                      <a:pPr algn="l" fontAlgn="b">
                        <a:buNone/>
                      </a:pPr>
                      <a:endParaRPr lang="en-GB" sz="1200" b="1" i="0" u="none" strike="noStrike" dirty="0">
                        <a:solidFill>
                          <a:schemeClr val="bg1"/>
                        </a:solidFill>
                        <a:effectLst/>
                        <a:latin typeface="+mj-lt"/>
                      </a:endParaRPr>
                    </a:p>
                  </a:txBody>
                  <a:tcPr marL="9524" marR="9524"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228600" indent="-228600">
                        <a:buAutoNum type="arabicPeriod"/>
                      </a:pPr>
                      <a:r>
                        <a:rPr lang="en-GB" sz="1200" b="0" dirty="0">
                          <a:solidFill>
                            <a:schemeClr val="tx1">
                              <a:lumMod val="75000"/>
                            </a:schemeClr>
                          </a:solidFill>
                          <a:latin typeface="+mn-lt"/>
                          <a:cs typeface="Poppins" panose="00000500000000000000" pitchFamily="2" charset="0"/>
                        </a:rPr>
                        <a:t>Treatment (33%)</a:t>
                      </a:r>
                    </a:p>
                    <a:p>
                      <a:pPr marL="228600" indent="-228600">
                        <a:buAutoNum type="arabicPeriod"/>
                      </a:pPr>
                      <a:r>
                        <a:rPr lang="en-GB" sz="1200" b="0" dirty="0">
                          <a:solidFill>
                            <a:schemeClr val="tx1">
                              <a:lumMod val="75000"/>
                            </a:schemeClr>
                          </a:solidFill>
                          <a:latin typeface="+mn-lt"/>
                          <a:cs typeface="Poppins" panose="00000500000000000000" pitchFamily="2" charset="0"/>
                        </a:rPr>
                        <a:t>Referral wait times (33%)</a:t>
                      </a:r>
                    </a:p>
                  </a:txBody>
                  <a:tcPr marL="91450" marR="91450" marT="45738" marB="4573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28600" indent="-228600">
                        <a:buAutoNum type="arabicPeriod"/>
                      </a:pPr>
                      <a:r>
                        <a:rPr lang="en-GB" sz="1200" b="0" dirty="0">
                          <a:solidFill>
                            <a:schemeClr val="tx1">
                              <a:lumMod val="75000"/>
                            </a:schemeClr>
                          </a:solidFill>
                          <a:latin typeface="+mn-lt"/>
                          <a:cs typeface="Poppins" panose="00000500000000000000" pitchFamily="2" charset="0"/>
                        </a:rPr>
                        <a:t>Discharge and aftercare (67%)</a:t>
                      </a:r>
                    </a:p>
                  </a:txBody>
                  <a:tcPr marL="91450" marR="91450"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392664">
                <a:tc>
                  <a:txBody>
                    <a:bodyPr/>
                    <a:lstStyle/>
                    <a:p>
                      <a:pPr algn="l" fontAlgn="b">
                        <a:buNone/>
                      </a:pPr>
                      <a:r>
                        <a:rPr lang="en-GB" sz="1200" b="1" i="0" u="none" strike="noStrike" dirty="0">
                          <a:solidFill>
                            <a:schemeClr val="bg1"/>
                          </a:solidFill>
                          <a:effectLst/>
                          <a:latin typeface="+mj-lt"/>
                        </a:rPr>
                        <a:t> Community</a:t>
                      </a:r>
                    </a:p>
                    <a:p>
                      <a:pPr algn="l" fontAlgn="b">
                        <a:buNone/>
                      </a:pPr>
                      <a:r>
                        <a:rPr lang="en-GB" sz="1200" b="1" i="0" u="none" strike="noStrike" dirty="0">
                          <a:solidFill>
                            <a:schemeClr val="bg1"/>
                          </a:solidFill>
                          <a:effectLst/>
                          <a:latin typeface="+mj-lt"/>
                        </a:rPr>
                        <a:t> Health </a:t>
                      </a:r>
                    </a:p>
                    <a:p>
                      <a:pPr algn="l" fontAlgn="b">
                        <a:buNone/>
                      </a:pPr>
                      <a:r>
                        <a:rPr lang="en-GB" sz="1200" b="1" i="0" u="none" strike="noStrike" dirty="0">
                          <a:solidFill>
                            <a:schemeClr val="bg1"/>
                          </a:solidFill>
                          <a:effectLst/>
                          <a:latin typeface="+mj-lt"/>
                        </a:rPr>
                        <a:t> (Diabetes, Stop</a:t>
                      </a:r>
                    </a:p>
                    <a:p>
                      <a:pPr algn="l" fontAlgn="b">
                        <a:buNone/>
                      </a:pPr>
                      <a:r>
                        <a:rPr lang="en-GB" sz="1200" b="1" i="0" u="none" strike="noStrike" dirty="0">
                          <a:solidFill>
                            <a:schemeClr val="bg1"/>
                          </a:solidFill>
                          <a:effectLst/>
                          <a:latin typeface="+mj-lt"/>
                        </a:rPr>
                        <a:t> Smoking,</a:t>
                      </a:r>
                    </a:p>
                    <a:p>
                      <a:pPr algn="l" fontAlgn="b">
                        <a:buNone/>
                      </a:pPr>
                      <a:r>
                        <a:rPr lang="en-GB" sz="1200" b="1" i="0" u="none" strike="noStrike" dirty="0">
                          <a:solidFill>
                            <a:schemeClr val="bg1"/>
                          </a:solidFill>
                          <a:effectLst/>
                          <a:latin typeface="+mj-lt"/>
                        </a:rPr>
                        <a:t> Health Visitor) </a:t>
                      </a:r>
                    </a:p>
                    <a:p>
                      <a:pPr algn="l" fontAlgn="b">
                        <a:buNone/>
                      </a:pPr>
                      <a:endParaRPr lang="en-GB" sz="1200" b="1" i="0" u="none" strike="noStrike" dirty="0">
                        <a:solidFill>
                          <a:schemeClr val="bg1"/>
                        </a:solidFill>
                        <a:effectLst/>
                        <a:latin typeface="+mj-lt"/>
                      </a:endParaRPr>
                    </a:p>
                  </a:txBody>
                  <a:tcPr marL="9524" marR="9524"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75000"/>
                            </a:schemeClr>
                          </a:solidFill>
                          <a:latin typeface="+mn-lt"/>
                          <a:cs typeface="Poppins" panose="00000500000000000000" pitchFamily="2" charset="0"/>
                        </a:rPr>
                        <a:t>1. Treatment and care (57%)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75000"/>
                            </a:schemeClr>
                          </a:solidFill>
                          <a:latin typeface="+mn-lt"/>
                          <a:cs typeface="Poppins" panose="00000500000000000000" pitchFamily="2" charset="0"/>
                        </a:rPr>
                        <a:t>2. Staff attitudes (36%)</a:t>
                      </a:r>
                    </a:p>
                  </a:txBody>
                  <a:tcPr marL="91450" marR="91450" marT="45738" marB="4573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28600" indent="-228600">
                        <a:buAutoNum type="arabicPeriod"/>
                      </a:pPr>
                      <a:r>
                        <a:rPr lang="en-GB" sz="1200" b="0" dirty="0">
                          <a:solidFill>
                            <a:schemeClr val="tx1">
                              <a:lumMod val="75000"/>
                            </a:schemeClr>
                          </a:solidFill>
                          <a:latin typeface="+mn-lt"/>
                          <a:cs typeface="Poppins" panose="00000500000000000000" pitchFamily="2" charset="0"/>
                        </a:rPr>
                        <a:t>Travel distance to services (39%)</a:t>
                      </a:r>
                    </a:p>
                    <a:p>
                      <a:pPr marL="228600" indent="-228600">
                        <a:buAutoNum type="arabicPeriod" startAt="2"/>
                      </a:pPr>
                      <a:r>
                        <a:rPr lang="en-GB" sz="1200" b="0" dirty="0">
                          <a:solidFill>
                            <a:schemeClr val="tx1">
                              <a:lumMod val="75000"/>
                            </a:schemeClr>
                          </a:solidFill>
                          <a:latin typeface="+mn-lt"/>
                          <a:cs typeface="Poppins" panose="00000500000000000000" pitchFamily="2" charset="0"/>
                        </a:rPr>
                        <a:t>Follow-up and contact</a:t>
                      </a:r>
                    </a:p>
                    <a:p>
                      <a:pPr marL="0" indent="0">
                        <a:buNone/>
                      </a:pPr>
                      <a:r>
                        <a:rPr lang="en-GB" sz="1200" b="0" dirty="0">
                          <a:solidFill>
                            <a:schemeClr val="tx1">
                              <a:lumMod val="75000"/>
                            </a:schemeClr>
                          </a:solidFill>
                          <a:latin typeface="+mn-lt"/>
                          <a:cs typeface="Poppins" panose="00000500000000000000" pitchFamily="2" charset="0"/>
                        </a:rPr>
                        <a:t>     with patients (14%)</a:t>
                      </a:r>
                    </a:p>
                  </a:txBody>
                  <a:tcPr marL="91450" marR="91450"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BF096F7D-5031-8A2D-F8D5-CD93E15DD5DD}"/>
              </a:ext>
            </a:extLst>
          </p:cNvPr>
          <p:cNvSpPr txBox="1"/>
          <p:nvPr/>
        </p:nvSpPr>
        <p:spPr>
          <a:xfrm>
            <a:off x="347381" y="1427473"/>
            <a:ext cx="5894667" cy="461665"/>
          </a:xfrm>
          <a:prstGeom prst="rect">
            <a:avLst/>
          </a:prstGeom>
          <a:noFill/>
        </p:spPr>
        <p:txBody>
          <a:bodyPr wrap="square">
            <a:spAutoFit/>
          </a:bodyPr>
          <a:lstStyle/>
          <a:p>
            <a:pPr defTabSz="1079500"/>
            <a:r>
              <a:rPr lang="en-GB" altLang="en-US" sz="1200" dirty="0"/>
              <a:t>To gain a better understand of ‘Other services’  we have collated the positive and ongoing themes for each of these types of services.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D18D444-6CA8-349C-97F2-2F8F639D343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23" r="14023"/>
          <a:stretch/>
        </p:blipFill>
        <p:spPr/>
      </p:pic>
      <p:pic>
        <p:nvPicPr>
          <p:cNvPr id="7" name="Picture 6" descr="P8 Background shape.png"/>
          <p:cNvPicPr>
            <a:picLocks noChangeAspect="1"/>
          </p:cNvPicPr>
          <p:nvPr/>
        </p:nvPicPr>
        <p:blipFill>
          <a:blip r:embed="rId3" cstate="print"/>
          <a:srcRect b="42314"/>
          <a:stretch>
            <a:fillRect/>
          </a:stretch>
        </p:blipFill>
        <p:spPr>
          <a:xfrm>
            <a:off x="0" y="0"/>
            <a:ext cx="6858000" cy="5595942"/>
          </a:xfrm>
          <a:prstGeom prst="rect">
            <a:avLst/>
          </a:prstGeom>
        </p:spPr>
      </p:pic>
      <p:sp>
        <p:nvSpPr>
          <p:cNvPr id="5" name="Text Placeholder 4"/>
          <p:cNvSpPr>
            <a:spLocks noGrp="1"/>
          </p:cNvSpPr>
          <p:nvPr>
            <p:ph type="body" sz="quarter" idx="15"/>
          </p:nvPr>
        </p:nvSpPr>
        <p:spPr>
          <a:xfrm>
            <a:off x="426651" y="1013032"/>
            <a:ext cx="6072187" cy="928688"/>
          </a:xfrm>
        </p:spPr>
        <p:txBody>
          <a:bodyPr/>
          <a:lstStyle/>
          <a:p>
            <a:r>
              <a:rPr lang="en-GB" dirty="0"/>
              <a:t>Appendix</a:t>
            </a:r>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4">
            <a:extLst>
              <a:ext uri="{FF2B5EF4-FFF2-40B4-BE49-F238E27FC236}">
                <a16:creationId xmlns:a16="http://schemas.microsoft.com/office/drawing/2014/main" id="{959C1525-781D-1104-5EA1-E0EA46348F70}"/>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95DF58-4118-4551-8C61-1A7ED177FA2D}" type="slidenum">
              <a:rPr lang="en-GB" smtClean="0">
                <a:solidFill>
                  <a:schemeClr val="bg1"/>
                </a:solidFill>
              </a:rPr>
              <a:pPr/>
              <a:t>43</a:t>
            </a:fld>
            <a:endParaRPr lang="en-GB" dirty="0">
              <a:solidFill>
                <a:schemeClr val="bg1"/>
              </a:solidFill>
            </a:endParaRPr>
          </a:p>
        </p:txBody>
      </p:sp>
    </p:spTree>
    <p:extLst>
      <p:ext uri="{BB962C8B-B14F-4D97-AF65-F5344CB8AC3E}">
        <p14:creationId xmlns:p14="http://schemas.microsoft.com/office/powerpoint/2010/main" val="3300052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FE8F-61A0-9508-71FA-D3D454DEE9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14EFE1-C5F1-04E4-7C59-C9D20506AF28}"/>
              </a:ext>
            </a:extLst>
          </p:cNvPr>
          <p:cNvSpPr>
            <a:spLocks noGrp="1"/>
          </p:cNvSpPr>
          <p:nvPr>
            <p:ph type="title"/>
          </p:nvPr>
        </p:nvSpPr>
        <p:spPr>
          <a:xfrm>
            <a:off x="421420" y="550015"/>
            <a:ext cx="5976000" cy="556890"/>
          </a:xfrm>
        </p:spPr>
        <p:txBody>
          <a:bodyPr/>
          <a:lstStyle/>
          <a:p>
            <a:r>
              <a:rPr lang="en-GB" sz="2400" dirty="0">
                <a:solidFill>
                  <a:schemeClr val="accent1"/>
                </a:solidFill>
              </a:rPr>
              <a:t>Demographics</a:t>
            </a:r>
          </a:p>
        </p:txBody>
      </p:sp>
      <p:graphicFrame>
        <p:nvGraphicFramePr>
          <p:cNvPr id="2" name="Table 4">
            <a:extLst>
              <a:ext uri="{FF2B5EF4-FFF2-40B4-BE49-F238E27FC236}">
                <a16:creationId xmlns:a16="http://schemas.microsoft.com/office/drawing/2014/main" id="{F732A5E5-91B3-2649-400D-A53373D478EE}"/>
              </a:ext>
            </a:extLst>
          </p:cNvPr>
          <p:cNvGraphicFramePr>
            <a:graphicFrameLocks noGrp="1"/>
          </p:cNvGraphicFramePr>
          <p:nvPr>
            <p:extLst>
              <p:ext uri="{D42A27DB-BD31-4B8C-83A1-F6EECF244321}">
                <p14:modId xmlns:p14="http://schemas.microsoft.com/office/powerpoint/2010/main" val="165349090"/>
              </p:ext>
            </p:extLst>
          </p:nvPr>
        </p:nvGraphicFramePr>
        <p:xfrm>
          <a:off x="417742" y="1375614"/>
          <a:ext cx="2595463" cy="1969799"/>
        </p:xfrm>
        <a:graphic>
          <a:graphicData uri="http://schemas.openxmlformats.org/drawingml/2006/table">
            <a:tbl>
              <a:tblPr firstRow="1" bandRow="1">
                <a:tableStyleId>{5940675A-B579-460E-94D1-54222C63F5DA}</a:tableStyleId>
              </a:tblPr>
              <a:tblGrid>
                <a:gridCol w="961891">
                  <a:extLst>
                    <a:ext uri="{9D8B030D-6E8A-4147-A177-3AD203B41FA5}">
                      <a16:colId xmlns:a16="http://schemas.microsoft.com/office/drawing/2014/main" val="1875536826"/>
                    </a:ext>
                  </a:extLst>
                </a:gridCol>
                <a:gridCol w="918277">
                  <a:extLst>
                    <a:ext uri="{9D8B030D-6E8A-4147-A177-3AD203B41FA5}">
                      <a16:colId xmlns:a16="http://schemas.microsoft.com/office/drawing/2014/main" val="3661947517"/>
                    </a:ext>
                  </a:extLst>
                </a:gridCol>
                <a:gridCol w="715295">
                  <a:extLst>
                    <a:ext uri="{9D8B030D-6E8A-4147-A177-3AD203B41FA5}">
                      <a16:colId xmlns:a16="http://schemas.microsoft.com/office/drawing/2014/main" val="836332897"/>
                    </a:ext>
                  </a:extLst>
                </a:gridCol>
              </a:tblGrid>
              <a:tr h="306929">
                <a:tc>
                  <a:txBody>
                    <a:bodyPr/>
                    <a:lstStyle/>
                    <a:p>
                      <a:r>
                        <a:rPr lang="en-GB" sz="700" b="1" dirty="0">
                          <a:solidFill>
                            <a:schemeClr val="bg1"/>
                          </a:solidFill>
                        </a:rPr>
                        <a:t>GENDER</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700" b="1" dirty="0">
                          <a:solidFill>
                            <a:schemeClr val="tx1"/>
                          </a:solidFill>
                        </a:rPr>
                        <a:t>Percentage %</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00" b="1" dirty="0">
                          <a:solidFill>
                            <a:schemeClr val="tx1"/>
                          </a:solidFill>
                        </a:rPr>
                        <a:t>No. of reviews</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306929">
                <a:tc>
                  <a:txBody>
                    <a:bodyPr/>
                    <a:lstStyle/>
                    <a:p>
                      <a:r>
                        <a:rPr lang="en-GB" sz="700" dirty="0"/>
                        <a:t>Man (including trans man)</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700" dirty="0">
                          <a:solidFill>
                            <a:schemeClr val="tx1"/>
                          </a:solidFill>
                          <a:effectLst/>
                          <a:latin typeface="+mn-lt"/>
                        </a:rPr>
                        <a:t>36.1%</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132</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420162">
                <a:tc>
                  <a:txBody>
                    <a:bodyPr/>
                    <a:lstStyle/>
                    <a:p>
                      <a:r>
                        <a:rPr lang="en-GB" sz="700" dirty="0"/>
                        <a:t>Woman (including trans woman</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62.3%</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228</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7361">
                <a:tc>
                  <a:txBody>
                    <a:bodyPr/>
                    <a:lstStyle/>
                    <a:p>
                      <a:r>
                        <a:rPr lang="en-GB" sz="700" dirty="0"/>
                        <a:t>Non- binary</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0.0%</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0</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7361">
                <a:tc>
                  <a:txBody>
                    <a:bodyPr/>
                    <a:lstStyle/>
                    <a:p>
                      <a:r>
                        <a:rPr lang="en-GB" sz="700" dirty="0"/>
                        <a:t>Other</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rPr>
                        <a:t> 6%</a:t>
                      </a:r>
                      <a:endParaRPr lang="en-GB" sz="700" dirty="0">
                        <a:solidFill>
                          <a:schemeClr val="tx1"/>
                        </a:solidFill>
                        <a:effectLst/>
                        <a:latin typeface="+mn-lt"/>
                      </a:endParaRP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6</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7361">
                <a:tc>
                  <a:txBody>
                    <a:bodyPr/>
                    <a:lstStyle/>
                    <a:p>
                      <a:r>
                        <a:rPr lang="en-GB" sz="700" dirty="0"/>
                        <a:t>Prefer not to say</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rPr>
                        <a:t>0%</a:t>
                      </a:r>
                      <a:endParaRPr lang="en-GB" sz="700" dirty="0">
                        <a:solidFill>
                          <a:schemeClr val="tx1"/>
                        </a:solidFill>
                        <a:effectLst/>
                        <a:latin typeface="+mn-lt"/>
                      </a:endParaRP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0</a:t>
                      </a:r>
                    </a:p>
                  </a:txBody>
                  <a:tcPr marL="134138" marR="134138" marT="67064" marB="6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193696">
                <a:tc gridSpan="2">
                  <a:txBody>
                    <a:bodyPr/>
                    <a:lstStyle/>
                    <a:p>
                      <a:pPr algn="l"/>
                      <a:r>
                        <a:rPr lang="en-GB" sz="700" b="1" dirty="0">
                          <a:solidFill>
                            <a:schemeClr val="bg1"/>
                          </a:solidFill>
                        </a:rPr>
                        <a:t>Tota</a:t>
                      </a:r>
                      <a:r>
                        <a:rPr lang="en-GB" sz="700" dirty="0">
                          <a:solidFill>
                            <a:schemeClr val="bg1"/>
                          </a:solidFill>
                        </a:rPr>
                        <a:t>l</a:t>
                      </a:r>
                    </a:p>
                  </a:txBody>
                  <a:tcPr marL="84925" marR="84925" marT="42462" marB="42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hMerge="1">
                  <a:txBody>
                    <a:bodyPr/>
                    <a:lstStyle/>
                    <a:p>
                      <a:pPr algn="ctr"/>
                      <a:endParaRPr lang="en-GB"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700" dirty="0"/>
                        <a:t>366</a:t>
                      </a:r>
                    </a:p>
                  </a:txBody>
                  <a:tcPr marL="80464" marR="80464" marT="40231" marB="40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621757"/>
                  </a:ext>
                </a:extLst>
              </a:tr>
            </a:tbl>
          </a:graphicData>
        </a:graphic>
      </p:graphicFrame>
      <p:graphicFrame>
        <p:nvGraphicFramePr>
          <p:cNvPr id="7" name="Table 4">
            <a:extLst>
              <a:ext uri="{FF2B5EF4-FFF2-40B4-BE49-F238E27FC236}">
                <a16:creationId xmlns:a16="http://schemas.microsoft.com/office/drawing/2014/main" id="{179AE9F5-0603-6F9A-6C3B-2636EC160D93}"/>
              </a:ext>
            </a:extLst>
          </p:cNvPr>
          <p:cNvGraphicFramePr>
            <a:graphicFrameLocks noGrp="1"/>
          </p:cNvGraphicFramePr>
          <p:nvPr>
            <p:extLst>
              <p:ext uri="{D42A27DB-BD31-4B8C-83A1-F6EECF244321}">
                <p14:modId xmlns:p14="http://schemas.microsoft.com/office/powerpoint/2010/main" val="301330552"/>
              </p:ext>
            </p:extLst>
          </p:nvPr>
        </p:nvGraphicFramePr>
        <p:xfrm>
          <a:off x="417740" y="3494158"/>
          <a:ext cx="2595463" cy="2673094"/>
        </p:xfrm>
        <a:graphic>
          <a:graphicData uri="http://schemas.openxmlformats.org/drawingml/2006/table">
            <a:tbl>
              <a:tblPr firstRow="1" bandRow="1">
                <a:tableStyleId>{5940675A-B579-460E-94D1-54222C63F5DA}</a:tableStyleId>
              </a:tblPr>
              <a:tblGrid>
                <a:gridCol w="1101208">
                  <a:extLst>
                    <a:ext uri="{9D8B030D-6E8A-4147-A177-3AD203B41FA5}">
                      <a16:colId xmlns:a16="http://schemas.microsoft.com/office/drawing/2014/main" val="1875536826"/>
                    </a:ext>
                  </a:extLst>
                </a:gridCol>
                <a:gridCol w="804735">
                  <a:extLst>
                    <a:ext uri="{9D8B030D-6E8A-4147-A177-3AD203B41FA5}">
                      <a16:colId xmlns:a16="http://schemas.microsoft.com/office/drawing/2014/main" val="3661947517"/>
                    </a:ext>
                  </a:extLst>
                </a:gridCol>
                <a:gridCol w="689520">
                  <a:extLst>
                    <a:ext uri="{9D8B030D-6E8A-4147-A177-3AD203B41FA5}">
                      <a16:colId xmlns:a16="http://schemas.microsoft.com/office/drawing/2014/main" val="836332897"/>
                    </a:ext>
                  </a:extLst>
                </a:gridCol>
              </a:tblGrid>
              <a:tr h="306930">
                <a:tc>
                  <a:txBody>
                    <a:bodyPr/>
                    <a:lstStyle/>
                    <a:p>
                      <a:r>
                        <a:rPr lang="en-GB" sz="700" b="1" dirty="0">
                          <a:solidFill>
                            <a:schemeClr val="bg1"/>
                          </a:solidFill>
                        </a:rPr>
                        <a:t>AGE</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700" b="1" dirty="0">
                          <a:solidFill>
                            <a:schemeClr val="tx1"/>
                          </a:solidFill>
                        </a:rPr>
                        <a:t>Percentage</a:t>
                      </a:r>
                    </a:p>
                    <a:p>
                      <a:r>
                        <a:rPr lang="en-GB" sz="700" b="1" dirty="0">
                          <a:solidFill>
                            <a:schemeClr val="tx1"/>
                          </a:solidFill>
                        </a:rPr>
                        <a:t>%</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00" b="1" dirty="0">
                          <a:solidFill>
                            <a:schemeClr val="tx1"/>
                          </a:solidFill>
                        </a:rPr>
                        <a:t>No .of reviews</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7346">
                <a:tc>
                  <a:txBody>
                    <a:bodyPr/>
                    <a:lstStyle/>
                    <a:p>
                      <a:r>
                        <a:rPr lang="en-GB" sz="700" dirty="0"/>
                        <a:t>18-24</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 6.3%</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25</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7346">
                <a:tc>
                  <a:txBody>
                    <a:bodyPr/>
                    <a:lstStyle/>
                    <a:p>
                      <a:r>
                        <a:rPr lang="en-GB" sz="700" dirty="0"/>
                        <a:t>25-34</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 20.0%</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73</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7346">
                <a:tc>
                  <a:txBody>
                    <a:bodyPr/>
                    <a:lstStyle/>
                    <a:p>
                      <a:r>
                        <a:rPr lang="en-GB" sz="700" dirty="0"/>
                        <a:t>35-44</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27.9%</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102</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7346">
                <a:tc>
                  <a:txBody>
                    <a:bodyPr/>
                    <a:lstStyle/>
                    <a:p>
                      <a:r>
                        <a:rPr lang="en-GB" sz="700" dirty="0"/>
                        <a:t>45-54</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20.8%</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76</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247346">
                <a:tc>
                  <a:txBody>
                    <a:bodyPr/>
                    <a:lstStyle/>
                    <a:p>
                      <a:r>
                        <a:rPr lang="en-GB" sz="700" dirty="0"/>
                        <a:t>55-64</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  10.1%</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37</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096482"/>
                  </a:ext>
                </a:extLst>
              </a:tr>
              <a:tr h="247346">
                <a:tc>
                  <a:txBody>
                    <a:bodyPr/>
                    <a:lstStyle/>
                    <a:p>
                      <a:r>
                        <a:rPr lang="en-GB" sz="700" dirty="0"/>
                        <a:t>65-74</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7.4%</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27</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02909"/>
                  </a:ext>
                </a:extLst>
              </a:tr>
              <a:tr h="247346">
                <a:tc>
                  <a:txBody>
                    <a:bodyPr/>
                    <a:lstStyle/>
                    <a:p>
                      <a:r>
                        <a:rPr lang="en-GB" sz="700" dirty="0"/>
                        <a:t>75-84</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6.3%</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23</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430202"/>
                  </a:ext>
                </a:extLst>
              </a:tr>
              <a:tr h="247346">
                <a:tc>
                  <a:txBody>
                    <a:bodyPr/>
                    <a:lstStyle/>
                    <a:p>
                      <a:r>
                        <a:rPr lang="en-GB" sz="700" dirty="0"/>
                        <a:t>85+</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rgbClr val="333E48"/>
                          </a:solidFill>
                          <a:effectLst/>
                          <a:latin typeface="+mn-lt"/>
                        </a:rPr>
                        <a:t>0.6%</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rgbClr val="333E48"/>
                          </a:solidFill>
                          <a:effectLst/>
                          <a:latin typeface="+mn-lt"/>
                        </a:rPr>
                        <a:t> 2</a:t>
                      </a:r>
                    </a:p>
                  </a:txBody>
                  <a:tcPr marL="134092" marR="134092" marT="67056" marB="67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6315157"/>
                  </a:ext>
                </a:extLst>
              </a:tr>
              <a:tr h="193698">
                <a:tc>
                  <a:txBody>
                    <a:bodyPr/>
                    <a:lstStyle/>
                    <a:p>
                      <a:r>
                        <a:rPr lang="en-GB" sz="700" dirty="0"/>
                        <a:t>Prefer not to say</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700" b="0" i="0" u="none" strike="noStrike" kern="1200" cap="none" spc="0" normalizeH="0" baseline="0" noProof="0" dirty="0">
                          <a:ln>
                            <a:noFill/>
                          </a:ln>
                          <a:solidFill>
                            <a:srgbClr val="004C6B"/>
                          </a:solidFill>
                          <a:effectLst/>
                          <a:uLnTx/>
                          <a:uFillTx/>
                          <a:latin typeface="+mn-lt"/>
                          <a:ea typeface="+mn-ea"/>
                          <a:cs typeface="+mn-cs"/>
                        </a:rPr>
                        <a:t>0.3%</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700" dirty="0">
                          <a:latin typeface="+mn-lt"/>
                        </a:rPr>
                        <a:t>   1</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669288"/>
                  </a:ext>
                </a:extLst>
              </a:tr>
              <a:tr h="193698">
                <a:tc gridSpan="2">
                  <a:txBody>
                    <a:bodyPr/>
                    <a:lstStyle/>
                    <a:p>
                      <a:r>
                        <a:rPr lang="en-GB" sz="700" b="1" dirty="0">
                          <a:solidFill>
                            <a:schemeClr val="bg1"/>
                          </a:solidFill>
                        </a:rPr>
                        <a:t>Tota</a:t>
                      </a:r>
                      <a:r>
                        <a:rPr lang="en-GB" sz="700" dirty="0">
                          <a:solidFill>
                            <a:schemeClr val="bg1"/>
                          </a:solidFill>
                        </a:rPr>
                        <a:t>l</a:t>
                      </a:r>
                    </a:p>
                  </a:txBody>
                  <a:tcPr marL="84925" marR="84925" marT="42462" marB="42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hMerge="1">
                  <a:txBody>
                    <a:bodyPr/>
                    <a:lstStyle/>
                    <a:p>
                      <a:pPr algn="ctr"/>
                      <a:endParaRPr lang="en-GB"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700" dirty="0"/>
                        <a:t>366</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621757"/>
                  </a:ext>
                </a:extLst>
              </a:tr>
            </a:tbl>
          </a:graphicData>
        </a:graphic>
      </p:graphicFrame>
      <p:graphicFrame>
        <p:nvGraphicFramePr>
          <p:cNvPr id="8" name="Table 4">
            <a:extLst>
              <a:ext uri="{FF2B5EF4-FFF2-40B4-BE49-F238E27FC236}">
                <a16:creationId xmlns:a16="http://schemas.microsoft.com/office/drawing/2014/main" id="{797E146C-2AAE-0BD3-07EC-BB229A44711A}"/>
              </a:ext>
            </a:extLst>
          </p:cNvPr>
          <p:cNvGraphicFramePr>
            <a:graphicFrameLocks noGrp="1"/>
          </p:cNvGraphicFramePr>
          <p:nvPr>
            <p:extLst>
              <p:ext uri="{D42A27DB-BD31-4B8C-83A1-F6EECF244321}">
                <p14:modId xmlns:p14="http://schemas.microsoft.com/office/powerpoint/2010/main" val="1671325675"/>
              </p:ext>
            </p:extLst>
          </p:nvPr>
        </p:nvGraphicFramePr>
        <p:xfrm>
          <a:off x="417740" y="6310917"/>
          <a:ext cx="2595464" cy="1603370"/>
        </p:xfrm>
        <a:graphic>
          <a:graphicData uri="http://schemas.openxmlformats.org/drawingml/2006/table">
            <a:tbl>
              <a:tblPr firstRow="1" bandRow="1">
                <a:tableStyleId>{5940675A-B579-460E-94D1-54222C63F5DA}</a:tableStyleId>
              </a:tblPr>
              <a:tblGrid>
                <a:gridCol w="1101209">
                  <a:extLst>
                    <a:ext uri="{9D8B030D-6E8A-4147-A177-3AD203B41FA5}">
                      <a16:colId xmlns:a16="http://schemas.microsoft.com/office/drawing/2014/main" val="1875536826"/>
                    </a:ext>
                  </a:extLst>
                </a:gridCol>
                <a:gridCol w="742319">
                  <a:extLst>
                    <a:ext uri="{9D8B030D-6E8A-4147-A177-3AD203B41FA5}">
                      <a16:colId xmlns:a16="http://schemas.microsoft.com/office/drawing/2014/main" val="3661947517"/>
                    </a:ext>
                  </a:extLst>
                </a:gridCol>
                <a:gridCol w="751936">
                  <a:extLst>
                    <a:ext uri="{9D8B030D-6E8A-4147-A177-3AD203B41FA5}">
                      <a16:colId xmlns:a16="http://schemas.microsoft.com/office/drawing/2014/main" val="836332897"/>
                    </a:ext>
                  </a:extLst>
                </a:gridCol>
              </a:tblGrid>
              <a:tr h="306931">
                <a:tc>
                  <a:txBody>
                    <a:bodyPr/>
                    <a:lstStyle/>
                    <a:p>
                      <a:r>
                        <a:rPr lang="en-GB" sz="700" b="1" dirty="0">
                          <a:solidFill>
                            <a:schemeClr val="bg1"/>
                          </a:solidFill>
                        </a:rPr>
                        <a:t>DISABILITY</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700" b="1" dirty="0">
                          <a:solidFill>
                            <a:schemeClr val="tx1"/>
                          </a:solidFill>
                        </a:rPr>
                        <a:t>Percentage</a:t>
                      </a:r>
                    </a:p>
                    <a:p>
                      <a:r>
                        <a:rPr lang="en-GB" sz="700" b="1" dirty="0">
                          <a:solidFill>
                            <a:schemeClr val="tx1"/>
                          </a:solidFill>
                        </a:rPr>
                        <a:t>%</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00" b="1" dirty="0">
                          <a:solidFill>
                            <a:schemeClr val="tx1"/>
                          </a:solidFill>
                        </a:rPr>
                        <a:t>No. of Reviews</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7377">
                <a:tc>
                  <a:txBody>
                    <a:bodyPr/>
                    <a:lstStyle/>
                    <a:p>
                      <a:r>
                        <a:rPr lang="en-GB" sz="700" dirty="0"/>
                        <a:t>Yes</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GB" sz="700" dirty="0">
                          <a:solidFill>
                            <a:schemeClr val="tx1"/>
                          </a:solidFill>
                          <a:effectLst/>
                          <a:latin typeface="+mn-lt"/>
                        </a:rPr>
                        <a:t>  15.03%</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55</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247377">
                <a:tc>
                  <a:txBody>
                    <a:bodyPr/>
                    <a:lstStyle/>
                    <a:p>
                      <a:r>
                        <a:rPr lang="en-GB" sz="700" dirty="0">
                          <a:solidFill>
                            <a:schemeClr val="tx1"/>
                          </a:solidFill>
                        </a:rPr>
                        <a:t>No</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lang="en-GB" sz="700" dirty="0">
                          <a:solidFill>
                            <a:schemeClr val="tx1"/>
                          </a:solidFill>
                          <a:effectLst/>
                          <a:latin typeface="+mn-lt"/>
                        </a:rPr>
                        <a:t>77.6%</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284</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7377">
                <a:tc>
                  <a:txBody>
                    <a:bodyPr/>
                    <a:lstStyle/>
                    <a:p>
                      <a:r>
                        <a:rPr lang="en-GB" sz="700" dirty="0"/>
                        <a:t>Prefer not to say</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lang="en-GB" sz="700" dirty="0">
                          <a:solidFill>
                            <a:schemeClr val="tx1"/>
                          </a:solidFill>
                          <a:effectLst/>
                          <a:latin typeface="+mn-lt"/>
                        </a:rPr>
                        <a:t>7.4%</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27</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7377">
                <a:tc>
                  <a:txBody>
                    <a:bodyPr/>
                    <a:lstStyle/>
                    <a:p>
                      <a:r>
                        <a:rPr lang="en-GB" sz="700" dirty="0"/>
                        <a:t>Not known</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lang="en-GB" sz="700" dirty="0">
                          <a:solidFill>
                            <a:schemeClr val="tx1"/>
                          </a:solidFill>
                          <a:effectLst/>
                          <a:latin typeface="+mn-lt"/>
                        </a:rPr>
                        <a:t>0</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0</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306931">
                <a:tc>
                  <a:txBody>
                    <a:bodyPr/>
                    <a:lstStyle/>
                    <a:p>
                      <a:r>
                        <a:rPr lang="en-GB" sz="700" b="1" dirty="0">
                          <a:solidFill>
                            <a:schemeClr val="bg1"/>
                          </a:solidFill>
                        </a:rPr>
                        <a:t>Tota</a:t>
                      </a:r>
                      <a:r>
                        <a:rPr lang="en-GB" sz="700" dirty="0">
                          <a:solidFill>
                            <a:schemeClr val="bg1"/>
                          </a:solidFill>
                        </a:rPr>
                        <a:t>l</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solidFill>
                          <a:schemeClr val="tx1"/>
                        </a:solidFill>
                        <a:effectLst/>
                        <a:latin typeface="National 2"/>
                      </a:endParaRPr>
                    </a:p>
                    <a:p>
                      <a:endParaRPr lang="en-GB" sz="700" dirty="0"/>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GB" sz="700" dirty="0"/>
                        <a:t>366</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621757"/>
                  </a:ext>
                </a:extLst>
              </a:tr>
            </a:tbl>
          </a:graphicData>
        </a:graphic>
      </p:graphicFrame>
      <p:graphicFrame>
        <p:nvGraphicFramePr>
          <p:cNvPr id="9" name="Table 4">
            <a:extLst>
              <a:ext uri="{FF2B5EF4-FFF2-40B4-BE49-F238E27FC236}">
                <a16:creationId xmlns:a16="http://schemas.microsoft.com/office/drawing/2014/main" id="{7EA88E28-902F-5CFB-397F-8559413FCF0E}"/>
              </a:ext>
            </a:extLst>
          </p:cNvPr>
          <p:cNvGraphicFramePr>
            <a:graphicFrameLocks noGrp="1"/>
          </p:cNvGraphicFramePr>
          <p:nvPr>
            <p:extLst>
              <p:ext uri="{D42A27DB-BD31-4B8C-83A1-F6EECF244321}">
                <p14:modId xmlns:p14="http://schemas.microsoft.com/office/powerpoint/2010/main" val="2764760715"/>
              </p:ext>
            </p:extLst>
          </p:nvPr>
        </p:nvGraphicFramePr>
        <p:xfrm>
          <a:off x="3401502" y="1377938"/>
          <a:ext cx="2804806" cy="8144192"/>
        </p:xfrm>
        <a:graphic>
          <a:graphicData uri="http://schemas.openxmlformats.org/drawingml/2006/table">
            <a:tbl>
              <a:tblPr firstRow="1" bandRow="1">
                <a:tableStyleId>{5940675A-B579-460E-94D1-54222C63F5DA}</a:tableStyleId>
              </a:tblPr>
              <a:tblGrid>
                <a:gridCol w="1101023">
                  <a:extLst>
                    <a:ext uri="{9D8B030D-6E8A-4147-A177-3AD203B41FA5}">
                      <a16:colId xmlns:a16="http://schemas.microsoft.com/office/drawing/2014/main" val="1875536826"/>
                    </a:ext>
                  </a:extLst>
                </a:gridCol>
                <a:gridCol w="912127">
                  <a:extLst>
                    <a:ext uri="{9D8B030D-6E8A-4147-A177-3AD203B41FA5}">
                      <a16:colId xmlns:a16="http://schemas.microsoft.com/office/drawing/2014/main" val="3661947517"/>
                    </a:ext>
                  </a:extLst>
                </a:gridCol>
                <a:gridCol w="791656">
                  <a:extLst>
                    <a:ext uri="{9D8B030D-6E8A-4147-A177-3AD203B41FA5}">
                      <a16:colId xmlns:a16="http://schemas.microsoft.com/office/drawing/2014/main" val="836332897"/>
                    </a:ext>
                  </a:extLst>
                </a:gridCol>
              </a:tblGrid>
              <a:tr h="308415">
                <a:tc>
                  <a:txBody>
                    <a:bodyPr/>
                    <a:lstStyle/>
                    <a:p>
                      <a:pPr algn="l"/>
                      <a:r>
                        <a:rPr lang="en-GB" sz="900" b="1" dirty="0">
                          <a:solidFill>
                            <a:schemeClr val="bg1"/>
                          </a:solidFill>
                        </a:rPr>
                        <a:t>ETHNICITY</a:t>
                      </a:r>
                    </a:p>
                  </a:txBody>
                  <a:tcPr marL="78797" marR="78797" marT="40974" marB="409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700" b="1" dirty="0">
                          <a:solidFill>
                            <a:schemeClr val="tx1"/>
                          </a:solidFill>
                        </a:rPr>
                        <a:t>Percentage</a:t>
                      </a:r>
                    </a:p>
                    <a:p>
                      <a:pPr algn="l"/>
                      <a:r>
                        <a:rPr lang="en-GB" sz="700" b="1" dirty="0">
                          <a:solidFill>
                            <a:schemeClr val="tx1"/>
                          </a:solidFill>
                        </a:rPr>
                        <a:t>%</a:t>
                      </a:r>
                    </a:p>
                  </a:txBody>
                  <a:tcPr marL="78797" marR="78797" marT="40974" marB="409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700" b="1" dirty="0">
                          <a:solidFill>
                            <a:schemeClr val="tx1"/>
                          </a:solidFill>
                        </a:rPr>
                        <a:t>No .of reviews</a:t>
                      </a:r>
                    </a:p>
                  </a:txBody>
                  <a:tcPr marL="78797" marR="78797" marT="40974" marB="409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553004">
                <a:tc>
                  <a:txBody>
                    <a:bodyPr/>
                    <a:lstStyle/>
                    <a:p>
                      <a:pPr algn="l" fontAlgn="t">
                        <a:buNone/>
                      </a:pPr>
                      <a:r>
                        <a:rPr lang="en-GB" sz="700" dirty="0">
                          <a:solidFill>
                            <a:schemeClr val="tx1"/>
                          </a:solidFill>
                          <a:effectLst/>
                          <a:latin typeface="+mn-lt"/>
                        </a:rPr>
                        <a:t>White - English / Welsh / Scottish / Northern Irish / British</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700" dirty="0">
                          <a:solidFill>
                            <a:schemeClr val="tx1"/>
                          </a:solidFill>
                          <a:effectLst/>
                          <a:latin typeface="+mn-lt"/>
                        </a:rPr>
                        <a:t>30.1%</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110</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246666">
                <a:tc>
                  <a:txBody>
                    <a:bodyPr/>
                    <a:lstStyle/>
                    <a:p>
                      <a:pPr algn="l" fontAlgn="t">
                        <a:buNone/>
                      </a:pPr>
                      <a:r>
                        <a:rPr lang="en-GB" sz="700" dirty="0">
                          <a:solidFill>
                            <a:schemeClr val="tx1"/>
                          </a:solidFill>
                          <a:effectLst/>
                          <a:latin typeface="+mn-lt"/>
                        </a:rPr>
                        <a:t>White – Irish</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1.4%</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5</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666">
                <a:tc>
                  <a:txBody>
                    <a:bodyPr/>
                    <a:lstStyle/>
                    <a:p>
                      <a:pPr algn="l" fontAlgn="t">
                        <a:buNone/>
                      </a:pPr>
                      <a:r>
                        <a:rPr lang="en-GB" sz="700" dirty="0">
                          <a:solidFill>
                            <a:schemeClr val="tx1"/>
                          </a:solidFill>
                          <a:effectLst/>
                          <a:latin typeface="+mn-lt"/>
                        </a:rPr>
                        <a:t>White – European</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7.4%</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23</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666">
                <a:tc>
                  <a:txBody>
                    <a:bodyPr/>
                    <a:lstStyle/>
                    <a:p>
                      <a:pPr algn="l" fontAlgn="t">
                        <a:buNone/>
                      </a:pPr>
                      <a:r>
                        <a:rPr lang="en-GB" sz="700" dirty="0">
                          <a:solidFill>
                            <a:schemeClr val="tx1"/>
                          </a:solidFill>
                          <a:effectLst/>
                          <a:latin typeface="+mn-lt"/>
                        </a:rPr>
                        <a:t>White - Other </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 1.1%</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4</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6666">
                <a:tc>
                  <a:txBody>
                    <a:bodyPr/>
                    <a:lstStyle/>
                    <a:p>
                      <a:pPr algn="l" fontAlgn="t">
                        <a:buNone/>
                      </a:pPr>
                      <a:r>
                        <a:rPr lang="en-GB" sz="700" dirty="0">
                          <a:solidFill>
                            <a:schemeClr val="tx1"/>
                          </a:solidFill>
                          <a:effectLst/>
                          <a:latin typeface="+mn-lt"/>
                        </a:rPr>
                        <a:t>European</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2.5%</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9</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096482"/>
                  </a:ext>
                </a:extLst>
              </a:tr>
              <a:tr h="246666">
                <a:tc>
                  <a:txBody>
                    <a:bodyPr/>
                    <a:lstStyle/>
                    <a:p>
                      <a:pPr algn="l" fontAlgn="t">
                        <a:buNone/>
                      </a:pPr>
                      <a:r>
                        <a:rPr lang="en-GB" sz="700" b="0" dirty="0">
                          <a:solidFill>
                            <a:schemeClr val="tx1"/>
                          </a:solidFill>
                          <a:effectLst/>
                          <a:latin typeface="+mn-lt"/>
                        </a:rPr>
                        <a:t>A</a:t>
                      </a:r>
                      <a:r>
                        <a:rPr lang="en-GB" sz="700" dirty="0">
                          <a:solidFill>
                            <a:schemeClr val="tx1"/>
                          </a:solidFill>
                          <a:effectLst/>
                          <a:latin typeface="+mn-lt"/>
                        </a:rPr>
                        <a:t>rab</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5.2%</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19</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02909"/>
                  </a:ext>
                </a:extLst>
              </a:tr>
              <a:tr h="326538">
                <a:tc>
                  <a:txBody>
                    <a:bodyPr/>
                    <a:lstStyle/>
                    <a:p>
                      <a:pPr algn="l" fontAlgn="t">
                        <a:buNone/>
                      </a:pPr>
                      <a:r>
                        <a:rPr lang="en-GB" sz="700" dirty="0">
                          <a:solidFill>
                            <a:schemeClr val="tx1"/>
                          </a:solidFill>
                          <a:effectLst/>
                          <a:latin typeface="+mn-lt"/>
                        </a:rPr>
                        <a:t>Asian / Asian British – Indian</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21.6%</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79</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430202"/>
                  </a:ext>
                </a:extLst>
              </a:tr>
              <a:tr h="326538">
                <a:tc>
                  <a:txBody>
                    <a:bodyPr/>
                    <a:lstStyle/>
                    <a:p>
                      <a:pPr algn="l" fontAlgn="t">
                        <a:buNone/>
                      </a:pPr>
                      <a:r>
                        <a:rPr lang="en-GB" sz="700" dirty="0">
                          <a:solidFill>
                            <a:schemeClr val="tx1"/>
                          </a:solidFill>
                          <a:effectLst/>
                          <a:latin typeface="+mn-lt"/>
                        </a:rPr>
                        <a:t>Asian / Asian British – Pakistani</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8.7%</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32</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6315157"/>
                  </a:ext>
                </a:extLst>
              </a:tr>
              <a:tr h="439771">
                <a:tc>
                  <a:txBody>
                    <a:bodyPr/>
                    <a:lstStyle/>
                    <a:p>
                      <a:pPr algn="l" fontAlgn="t">
                        <a:buNone/>
                      </a:pPr>
                      <a:r>
                        <a:rPr lang="en-GB" sz="700" dirty="0">
                          <a:solidFill>
                            <a:schemeClr val="tx1"/>
                          </a:solidFill>
                          <a:effectLst/>
                          <a:latin typeface="+mn-lt"/>
                        </a:rPr>
                        <a:t>Asian / Asian British – Bangladeshi</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3.3%</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12</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669288"/>
                  </a:ext>
                </a:extLst>
              </a:tr>
              <a:tr h="246666">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Chinese</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0.8%</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3</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278092"/>
                  </a:ext>
                </a:extLst>
              </a:tr>
              <a:tr h="553004">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Any other Asian background (please see below)</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3.9%</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14</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349237"/>
                  </a:ext>
                </a:extLst>
              </a:tr>
              <a:tr h="326538">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Black / Black British – African</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5.7%</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21</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07527"/>
                  </a:ext>
                </a:extLst>
              </a:tr>
              <a:tr h="439771">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Black / Black British – Caribbean</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0.8%</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3</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931730"/>
                  </a:ext>
                </a:extLst>
              </a:tr>
              <a:tr h="326538">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Any other Black background</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0</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0826"/>
                  </a:ext>
                </a:extLst>
              </a:tr>
              <a:tr h="326538">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Gypsy, Roma or Traveller</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0.6%</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454156"/>
                  </a:ext>
                </a:extLst>
              </a:tr>
              <a:tr h="246666">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Latin American</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0.6%</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380778"/>
                  </a:ext>
                </a:extLst>
              </a:tr>
              <a:tr h="326538">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Mixed - Asian and White</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0.3%</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1</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7677915"/>
                  </a:ext>
                </a:extLst>
              </a:tr>
              <a:tr h="326538">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Mixed - Black African and White</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0</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1353365"/>
                  </a:ext>
                </a:extLst>
              </a:tr>
              <a:tr h="439771">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Mixed - Black Caribbean and White</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0.82%</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3</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3889371"/>
                  </a:ext>
                </a:extLst>
              </a:tr>
              <a:tr h="439771">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Any other Mixed / Multiple ethnic background</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0%</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0</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8040367"/>
                  </a:ext>
                </a:extLst>
              </a:tr>
              <a:tr h="246666">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Prefer not to say</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 0.8%</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3</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7910470"/>
                  </a:ext>
                </a:extLst>
              </a:tr>
              <a:tr h="246666">
                <a:tc>
                  <a:txBody>
                    <a:bodyPr/>
                    <a:lstStyle/>
                    <a:p>
                      <a:pPr algn="l" fontAlgn="t">
                        <a:buNone/>
                      </a:pPr>
                      <a:r>
                        <a:rPr lang="en-GB" sz="700" b="0" dirty="0">
                          <a:solidFill>
                            <a:schemeClr val="tx1"/>
                          </a:solidFill>
                          <a:effectLst/>
                          <a:latin typeface="+mn-lt"/>
                        </a:rPr>
                        <a:t>–</a:t>
                      </a:r>
                      <a:r>
                        <a:rPr lang="en-GB" sz="700" dirty="0">
                          <a:solidFill>
                            <a:schemeClr val="tx1"/>
                          </a:solidFill>
                          <a:effectLst/>
                          <a:latin typeface="+mn-lt"/>
                        </a:rPr>
                        <a:t>Other - </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7.4%</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27</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187762"/>
                  </a:ext>
                </a:extLst>
              </a:tr>
              <a:tr h="246666">
                <a:tc>
                  <a:txBody>
                    <a:bodyPr/>
                    <a:lstStyle/>
                    <a:p>
                      <a:pPr algn="l" fontAlgn="t">
                        <a:buNone/>
                      </a:pPr>
                      <a:r>
                        <a:rPr lang="en-GB" sz="700" dirty="0">
                          <a:solidFill>
                            <a:schemeClr val="tx1"/>
                          </a:solidFill>
                          <a:effectLst/>
                          <a:latin typeface="+mn-lt"/>
                        </a:rPr>
                        <a:t>Other – not listed</a:t>
                      </a:r>
                    </a:p>
                  </a:txBody>
                  <a:tcPr marL="83395" marR="166788" marT="50036" marB="50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700" dirty="0">
                          <a:solidFill>
                            <a:schemeClr val="tx1"/>
                          </a:solidFill>
                          <a:effectLst/>
                          <a:latin typeface="+mn-lt"/>
                        </a:rPr>
                        <a:t>1.4%</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ctr">
                        <a:buNone/>
                      </a:pPr>
                      <a:r>
                        <a:rPr lang="en-GB" sz="700" dirty="0">
                          <a:solidFill>
                            <a:schemeClr val="tx1"/>
                          </a:solidFill>
                          <a:effectLst/>
                          <a:latin typeface="+mn-lt"/>
                        </a:rPr>
                        <a:t>5</a:t>
                      </a:r>
                    </a:p>
                  </a:txBody>
                  <a:tcPr marL="133446" marR="133446" marT="66717" marB="66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1938537"/>
                  </a:ext>
                </a:extLst>
              </a:tr>
              <a:tr h="218259">
                <a:tc gridSpan="2">
                  <a:txBody>
                    <a:bodyPr/>
                    <a:lstStyle/>
                    <a:p>
                      <a:pPr algn="l" fontAlgn="t">
                        <a:buNone/>
                      </a:pPr>
                      <a:r>
                        <a:rPr lang="en-GB" sz="700" b="1" dirty="0">
                          <a:solidFill>
                            <a:schemeClr val="bg1"/>
                          </a:solidFill>
                          <a:effectLst/>
                          <a:latin typeface="+mn-lt"/>
                        </a:rPr>
                        <a:t>Total  </a:t>
                      </a:r>
                    </a:p>
                  </a:txBody>
                  <a:tcPr marL="88463" marR="176926" marT="53078" marB="530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hMerge="1">
                  <a:txBody>
                    <a:bodyPr/>
                    <a:lstStyle/>
                    <a:p>
                      <a:pPr algn="ctr" fontAlgn="t">
                        <a:buNone/>
                      </a:pPr>
                      <a:endParaRPr lang="en-GB" sz="900" dirty="0">
                        <a:solidFill>
                          <a:schemeClr val="tx1"/>
                        </a:solidFill>
                        <a:effectLst/>
                        <a:latin typeface="+mn-lt"/>
                      </a:endParaRPr>
                    </a:p>
                  </a:txBody>
                  <a:tcPr marL="95250" marR="1905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700" dirty="0">
                          <a:solidFill>
                            <a:schemeClr val="tx1"/>
                          </a:solidFill>
                          <a:latin typeface="+mn-lt"/>
                        </a:rPr>
                        <a:t>366</a:t>
                      </a:r>
                    </a:p>
                  </a:txBody>
                  <a:tcPr marL="78797" marR="78797" marT="40974" marB="409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621757"/>
                  </a:ext>
                </a:extLst>
              </a:tr>
            </a:tbl>
          </a:graphicData>
        </a:graphic>
      </p:graphicFrame>
      <p:graphicFrame>
        <p:nvGraphicFramePr>
          <p:cNvPr id="4" name="Table 4">
            <a:extLst>
              <a:ext uri="{FF2B5EF4-FFF2-40B4-BE49-F238E27FC236}">
                <a16:creationId xmlns:a16="http://schemas.microsoft.com/office/drawing/2014/main" id="{98218012-E091-8161-1E8A-46C180A33DBC}"/>
              </a:ext>
            </a:extLst>
          </p:cNvPr>
          <p:cNvGraphicFramePr>
            <a:graphicFrameLocks noGrp="1"/>
          </p:cNvGraphicFramePr>
          <p:nvPr>
            <p:extLst>
              <p:ext uri="{D42A27DB-BD31-4B8C-83A1-F6EECF244321}">
                <p14:modId xmlns:p14="http://schemas.microsoft.com/office/powerpoint/2010/main" val="197394414"/>
              </p:ext>
            </p:extLst>
          </p:nvPr>
        </p:nvGraphicFramePr>
        <p:xfrm>
          <a:off x="417741" y="8055942"/>
          <a:ext cx="2595465" cy="1603370"/>
        </p:xfrm>
        <a:graphic>
          <a:graphicData uri="http://schemas.openxmlformats.org/drawingml/2006/table">
            <a:tbl>
              <a:tblPr firstRow="1" bandRow="1">
                <a:tableStyleId>{5940675A-B579-460E-94D1-54222C63F5DA}</a:tableStyleId>
              </a:tblPr>
              <a:tblGrid>
                <a:gridCol w="1101209">
                  <a:extLst>
                    <a:ext uri="{9D8B030D-6E8A-4147-A177-3AD203B41FA5}">
                      <a16:colId xmlns:a16="http://schemas.microsoft.com/office/drawing/2014/main" val="1875536826"/>
                    </a:ext>
                  </a:extLst>
                </a:gridCol>
                <a:gridCol w="742319">
                  <a:extLst>
                    <a:ext uri="{9D8B030D-6E8A-4147-A177-3AD203B41FA5}">
                      <a16:colId xmlns:a16="http://schemas.microsoft.com/office/drawing/2014/main" val="3661947517"/>
                    </a:ext>
                  </a:extLst>
                </a:gridCol>
                <a:gridCol w="751937">
                  <a:extLst>
                    <a:ext uri="{9D8B030D-6E8A-4147-A177-3AD203B41FA5}">
                      <a16:colId xmlns:a16="http://schemas.microsoft.com/office/drawing/2014/main" val="836332897"/>
                    </a:ext>
                  </a:extLst>
                </a:gridCol>
              </a:tblGrid>
              <a:tr h="306931">
                <a:tc>
                  <a:txBody>
                    <a:bodyPr/>
                    <a:lstStyle/>
                    <a:p>
                      <a:r>
                        <a:rPr lang="en-GB" sz="700" b="1" dirty="0">
                          <a:solidFill>
                            <a:schemeClr val="bg1"/>
                          </a:solidFill>
                        </a:rPr>
                        <a:t>LONG-TERM HEALTH CONDITION</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700" b="1" dirty="0">
                          <a:solidFill>
                            <a:schemeClr val="tx1"/>
                          </a:solidFill>
                        </a:rPr>
                        <a:t>Percentage</a:t>
                      </a:r>
                    </a:p>
                    <a:p>
                      <a:r>
                        <a:rPr lang="en-GB" sz="700" b="1" dirty="0">
                          <a:solidFill>
                            <a:schemeClr val="tx1"/>
                          </a:solidFill>
                        </a:rPr>
                        <a:t>%</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00" b="1" dirty="0">
                          <a:solidFill>
                            <a:schemeClr val="tx1"/>
                          </a:solidFill>
                        </a:rPr>
                        <a:t>No. of reviews</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7377">
                <a:tc>
                  <a:txBody>
                    <a:bodyPr/>
                    <a:lstStyle/>
                    <a:p>
                      <a:r>
                        <a:rPr lang="en-GB" sz="700" dirty="0"/>
                        <a:t>Yes</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GB" sz="700" dirty="0">
                          <a:solidFill>
                            <a:schemeClr val="tx1"/>
                          </a:solidFill>
                          <a:effectLst/>
                          <a:latin typeface="+mn-lt"/>
                        </a:rPr>
                        <a:t>  26.2%</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96</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247377">
                <a:tc>
                  <a:txBody>
                    <a:bodyPr/>
                    <a:lstStyle/>
                    <a:p>
                      <a:r>
                        <a:rPr lang="en-GB" sz="700" dirty="0">
                          <a:solidFill>
                            <a:schemeClr val="tx1"/>
                          </a:solidFill>
                        </a:rPr>
                        <a:t>No</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lang="en-GB" sz="700" dirty="0">
                          <a:solidFill>
                            <a:schemeClr val="tx1"/>
                          </a:solidFill>
                          <a:effectLst/>
                          <a:latin typeface="+mn-lt"/>
                        </a:rPr>
                        <a:t>  65.9%</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241</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7377">
                <a:tc>
                  <a:txBody>
                    <a:bodyPr/>
                    <a:lstStyle/>
                    <a:p>
                      <a:r>
                        <a:rPr lang="en-GB" sz="700" dirty="0"/>
                        <a:t>Prefer not to say</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lang="en-GB" sz="700" dirty="0">
                          <a:solidFill>
                            <a:schemeClr val="tx1"/>
                          </a:solidFill>
                          <a:effectLst/>
                          <a:latin typeface="+mn-lt"/>
                        </a:rPr>
                        <a:t>    7.9%</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29</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7377">
                <a:tc>
                  <a:txBody>
                    <a:bodyPr/>
                    <a:lstStyle/>
                    <a:p>
                      <a:r>
                        <a:rPr lang="en-GB" sz="700" dirty="0"/>
                        <a:t>Not known</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lang="en-GB" sz="700" dirty="0">
                          <a:solidFill>
                            <a:schemeClr val="tx1"/>
                          </a:solidFill>
                          <a:effectLst/>
                          <a:latin typeface="+mn-lt"/>
                        </a:rPr>
                        <a:t>0</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en-GB" sz="700" dirty="0">
                          <a:solidFill>
                            <a:schemeClr val="tx1"/>
                          </a:solidFill>
                          <a:effectLst/>
                          <a:latin typeface="+mn-lt"/>
                        </a:rPr>
                        <a:t>0</a:t>
                      </a:r>
                    </a:p>
                  </a:txBody>
                  <a:tcPr marL="134092" marR="134092" marT="67072" marB="67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306931">
                <a:tc gridSpan="2">
                  <a:txBody>
                    <a:bodyPr/>
                    <a:lstStyle/>
                    <a:p>
                      <a:r>
                        <a:rPr lang="en-GB" sz="700" b="1" dirty="0">
                          <a:solidFill>
                            <a:schemeClr val="bg1"/>
                          </a:solidFill>
                        </a:rPr>
                        <a:t>Total</a:t>
                      </a:r>
                      <a:endParaRPr lang="en-GB" sz="700" dirty="0">
                        <a:solidFill>
                          <a:schemeClr val="tx1"/>
                        </a:solidFill>
                        <a:effectLst/>
                        <a:latin typeface="National 2"/>
                      </a:endParaRPr>
                    </a:p>
                    <a:p>
                      <a:endParaRPr lang="en-GB" sz="700" dirty="0"/>
                    </a:p>
                  </a:txBody>
                  <a:tcPr marL="84925" marR="84925" marT="42462" marB="42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GB" sz="700" dirty="0"/>
                        <a:t>366</a:t>
                      </a:r>
                    </a:p>
                  </a:txBody>
                  <a:tcPr marL="80464" marR="80464" marT="40232" marB="40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621757"/>
                  </a:ext>
                </a:extLst>
              </a:tr>
            </a:tbl>
          </a:graphicData>
        </a:graphic>
      </p:graphicFrame>
      <p:sp>
        <p:nvSpPr>
          <p:cNvPr id="6" name="Slide Number Placeholder 3">
            <a:extLst>
              <a:ext uri="{FF2B5EF4-FFF2-40B4-BE49-F238E27FC236}">
                <a16:creationId xmlns:a16="http://schemas.microsoft.com/office/drawing/2014/main" id="{9A97A8B0-D323-9233-6CE6-B8D3C7DC62B3}"/>
              </a:ext>
            </a:extLst>
          </p:cNvPr>
          <p:cNvSpPr txBox="1">
            <a:spLocks/>
          </p:cNvSpPr>
          <p:nvPr/>
        </p:nvSpPr>
        <p:spPr>
          <a:xfrm>
            <a:off x="6008912" y="329946"/>
            <a:ext cx="468919" cy="360363"/>
          </a:xfrm>
        </p:spPr>
        <p:txBody>
          <a:bodyPr/>
          <a:lstStyle>
            <a:defPPr>
              <a:defRPr lang="en-US"/>
            </a:defPPr>
            <a:lvl1pPr algn="l" rtl="0" eaLnBrk="1" fontAlgn="auto" hangingPunct="1">
              <a:spcBef>
                <a:spcPts val="0"/>
              </a:spcBef>
              <a:spcAft>
                <a:spcPts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Poppins Light" panose="00000400000000000000" pitchFamily="2" charset="0"/>
                <a:ea typeface="+mn-ea"/>
                <a:cs typeface="+mn-cs"/>
              </a:defRPr>
            </a:lvl5pPr>
            <a:lvl6pPr marL="2286000" algn="l" defTabSz="914400" rtl="0" eaLnBrk="1" latinLnBrk="0" hangingPunct="1">
              <a:defRPr kern="1200">
                <a:solidFill>
                  <a:schemeClr val="tx1"/>
                </a:solidFill>
                <a:latin typeface="Poppins Light" panose="00000400000000000000" pitchFamily="2" charset="0"/>
                <a:ea typeface="+mn-ea"/>
                <a:cs typeface="+mn-cs"/>
              </a:defRPr>
            </a:lvl6pPr>
            <a:lvl7pPr marL="2743200" algn="l" defTabSz="914400" rtl="0" eaLnBrk="1" latinLnBrk="0" hangingPunct="1">
              <a:defRPr kern="1200">
                <a:solidFill>
                  <a:schemeClr val="tx1"/>
                </a:solidFill>
                <a:latin typeface="Poppins Light" panose="00000400000000000000" pitchFamily="2" charset="0"/>
                <a:ea typeface="+mn-ea"/>
                <a:cs typeface="+mn-cs"/>
              </a:defRPr>
            </a:lvl7pPr>
            <a:lvl8pPr marL="3200400" algn="l" defTabSz="914400" rtl="0" eaLnBrk="1" latinLnBrk="0" hangingPunct="1">
              <a:defRPr kern="1200">
                <a:solidFill>
                  <a:schemeClr val="tx1"/>
                </a:solidFill>
                <a:latin typeface="Poppins Light" panose="00000400000000000000" pitchFamily="2" charset="0"/>
                <a:ea typeface="+mn-ea"/>
                <a:cs typeface="+mn-cs"/>
              </a:defRPr>
            </a:lvl8pPr>
            <a:lvl9pPr marL="3657600" algn="l" defTabSz="914400" rtl="0" eaLnBrk="1" latinLnBrk="0" hangingPunct="1">
              <a:defRPr kern="1200">
                <a:solidFill>
                  <a:schemeClr val="tx1"/>
                </a:solidFill>
                <a:latin typeface="Poppins Light" panose="00000400000000000000" pitchFamily="2" charset="0"/>
                <a:ea typeface="+mn-ea"/>
                <a:cs typeface="+mn-cs"/>
              </a:defRPr>
            </a:lvl9pPr>
          </a:lstStyle>
          <a:p>
            <a:pPr>
              <a:defRPr/>
            </a:pPr>
            <a:fld id="{83B6A1D2-37C3-42AB-A10F-C20F736AB6CF}" type="slidenum">
              <a:rPr lang="en-GB" smtClean="0"/>
              <a:pPr>
                <a:defRPr/>
              </a:pPr>
              <a:t>44</a:t>
            </a:fld>
            <a:endParaRPr lang="en-GB" dirty="0"/>
          </a:p>
        </p:txBody>
      </p:sp>
    </p:spTree>
    <p:extLst>
      <p:ext uri="{BB962C8B-B14F-4D97-AF65-F5344CB8AC3E}">
        <p14:creationId xmlns:p14="http://schemas.microsoft.com/office/powerpoint/2010/main" val="372227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4F6B"/>
        </a:solidFill>
        <a:effectLst/>
      </p:bgPr>
    </p:bg>
    <p:spTree>
      <p:nvGrpSpPr>
        <p:cNvPr id="1" name=""/>
        <p:cNvGrpSpPr/>
        <p:nvPr/>
      </p:nvGrpSpPr>
      <p:grpSpPr>
        <a:xfrm>
          <a:off x="0" y="0"/>
          <a:ext cx="0" cy="0"/>
          <a:chOff x="0" y="0"/>
          <a:chExt cx="0" cy="0"/>
        </a:xfrm>
      </p:grpSpPr>
      <p:sp>
        <p:nvSpPr>
          <p:cNvPr id="15" name="object 15">
            <a:extLst>
              <a:ext uri="{FF2B5EF4-FFF2-40B4-BE49-F238E27FC236}">
                <a16:creationId xmlns:a16="http://schemas.microsoft.com/office/drawing/2014/main" id="{560777E2-7F81-2817-D97E-9056A8CEE5E6}"/>
              </a:ext>
            </a:extLst>
          </p:cNvPr>
          <p:cNvSpPr txBox="1"/>
          <p:nvPr/>
        </p:nvSpPr>
        <p:spPr>
          <a:xfrm>
            <a:off x="423228" y="6423025"/>
            <a:ext cx="3429635" cy="1441420"/>
          </a:xfrm>
          <a:prstGeom prst="rect">
            <a:avLst/>
          </a:prstGeom>
        </p:spPr>
        <p:txBody>
          <a:bodyPr wrap="square" lIns="0" tIns="0" rIns="0" bIns="0" anchor="t">
            <a:spAutoFit/>
          </a:bodyPr>
          <a:lstStyle/>
          <a:p>
            <a:pPr defTabSz="829909" eaLnBrk="1" fontAlgn="auto" hangingPunct="1">
              <a:spcBef>
                <a:spcPts val="0"/>
              </a:spcBef>
              <a:spcAft>
                <a:spcPts val="0"/>
              </a:spcAft>
              <a:defRPr/>
            </a:pPr>
            <a:r>
              <a:rPr lang="en-US" sz="1100" kern="0" dirty="0">
                <a:solidFill>
                  <a:schemeClr val="bg1"/>
                </a:solidFill>
                <a:latin typeface="Poppins Medium"/>
                <a:cs typeface="Poppins Medium"/>
              </a:rPr>
              <a:t>Healthwatch Hounslow</a:t>
            </a:r>
            <a:br>
              <a:rPr lang="en-US" sz="1100" kern="0" dirty="0">
                <a:latin typeface="Poppins Medium"/>
                <a:cs typeface="Poppins Medium" pitchFamily="2" charset="77"/>
              </a:rPr>
            </a:br>
            <a:r>
              <a:rPr lang="en-US" sz="1100" kern="0" dirty="0">
                <a:solidFill>
                  <a:schemeClr val="bg1"/>
                </a:solidFill>
                <a:latin typeface="Poppins Medium"/>
                <a:cs typeface="Poppins"/>
              </a:rPr>
              <a:t>Tottenham Town Hall, Town Hall Approach Road, London, N15 4RX.</a:t>
            </a:r>
          </a:p>
          <a:p>
            <a:pPr defTabSz="829909">
              <a:defRPr/>
            </a:pPr>
            <a:endParaRPr lang="en-US" sz="1100" dirty="0">
              <a:solidFill>
                <a:schemeClr val="bg1"/>
              </a:solidFill>
              <a:latin typeface="Poppins Medium"/>
              <a:cs typeface="Poppins Medium"/>
            </a:endParaRPr>
          </a:p>
          <a:p>
            <a:pPr defTabSz="829909" eaLnBrk="1" fontAlgn="auto" hangingPunct="1">
              <a:spcBef>
                <a:spcPts val="363"/>
              </a:spcBef>
              <a:spcAft>
                <a:spcPts val="363"/>
              </a:spcAft>
              <a:defRPr/>
            </a:pPr>
            <a:r>
              <a:rPr lang="en-US" sz="1100" kern="0" dirty="0" err="1">
                <a:solidFill>
                  <a:schemeClr val="bg1"/>
                </a:solidFill>
                <a:latin typeface="Poppins Medium"/>
                <a:cs typeface="Poppins Medium"/>
              </a:rPr>
              <a:t>www.healthwatchhounslow.co.uk</a:t>
            </a:r>
            <a:endParaRPr lang="en-US" sz="1100" kern="0" dirty="0">
              <a:solidFill>
                <a:schemeClr val="bg1"/>
              </a:solidFill>
              <a:latin typeface="Poppins Medium"/>
              <a:cs typeface="Poppins Medium"/>
            </a:endParaRPr>
          </a:p>
          <a:p>
            <a:pPr defTabSz="829909" eaLnBrk="1" fontAlgn="auto" hangingPunct="1">
              <a:spcBef>
                <a:spcPts val="363"/>
              </a:spcBef>
              <a:spcAft>
                <a:spcPts val="363"/>
              </a:spcAft>
              <a:defRPr/>
            </a:pPr>
            <a:r>
              <a:rPr lang="de-DE" sz="1100" kern="0" dirty="0">
                <a:solidFill>
                  <a:schemeClr val="bg1"/>
                </a:solidFill>
                <a:latin typeface="Poppins Medium"/>
                <a:cs typeface="Poppins Medium"/>
              </a:rPr>
              <a:t>Tel: 0203 603 2438</a:t>
            </a:r>
          </a:p>
          <a:p>
            <a:pPr defTabSz="829909" eaLnBrk="1" fontAlgn="auto" hangingPunct="1">
              <a:spcBef>
                <a:spcPts val="363"/>
              </a:spcBef>
              <a:spcAft>
                <a:spcPts val="363"/>
              </a:spcAft>
              <a:defRPr/>
            </a:pPr>
            <a:r>
              <a:rPr lang="de-DE" sz="1100" kern="0" dirty="0">
                <a:solidFill>
                  <a:schemeClr val="bg1"/>
                </a:solidFill>
                <a:latin typeface="Poppins Medium"/>
                <a:cs typeface="Poppins Medium"/>
              </a:rPr>
              <a:t>Email: </a:t>
            </a:r>
            <a:r>
              <a:rPr lang="de-DE" sz="1100" kern="0" dirty="0" err="1">
                <a:solidFill>
                  <a:schemeClr val="bg1"/>
                </a:solidFill>
                <a:latin typeface="Poppins Medium"/>
                <a:cs typeface="Poppins Medium"/>
              </a:rPr>
              <a:t>info@healthwatchhounslow.co.uk</a:t>
            </a:r>
            <a:endParaRPr lang="de-DE" sz="1100" kern="0" dirty="0">
              <a:solidFill>
                <a:schemeClr val="bg1"/>
              </a:solidFill>
              <a:latin typeface="Poppins Medium"/>
              <a:cs typeface="Poppins Medium"/>
            </a:endParaRPr>
          </a:p>
        </p:txBody>
      </p:sp>
      <p:sp>
        <p:nvSpPr>
          <p:cNvPr id="33" name="Freeform 32">
            <a:extLst>
              <a:ext uri="{FF2B5EF4-FFF2-40B4-BE49-F238E27FC236}">
                <a16:creationId xmlns:a16="http://schemas.microsoft.com/office/drawing/2014/main" id="{F70EB330-022C-80D1-58EA-7108A603C250}"/>
              </a:ext>
            </a:extLst>
          </p:cNvPr>
          <p:cNvSpPr/>
          <p:nvPr/>
        </p:nvSpPr>
        <p:spPr>
          <a:xfrm>
            <a:off x="0" y="4488498"/>
            <a:ext cx="6858000" cy="2913062"/>
          </a:xfrm>
          <a:custGeom>
            <a:avLst/>
            <a:gdLst>
              <a:gd name="connsiteX0" fmla="*/ 905827 w 7594179"/>
              <a:gd name="connsiteY0" fmla="*/ 323 h 3210049"/>
              <a:gd name="connsiteX1" fmla="*/ 1941955 w 7594179"/>
              <a:gd name="connsiteY1" fmla="*/ 51345 h 3210049"/>
              <a:gd name="connsiteX2" fmla="*/ 5304898 w 7594179"/>
              <a:gd name="connsiteY2" fmla="*/ 1111029 h 3210049"/>
              <a:gd name="connsiteX3" fmla="*/ 7408670 w 7594179"/>
              <a:gd name="connsiteY3" fmla="*/ 2621631 h 3210049"/>
              <a:gd name="connsiteX4" fmla="*/ 7594179 w 7594179"/>
              <a:gd name="connsiteY4" fmla="*/ 2797953 h 3210049"/>
              <a:gd name="connsiteX5" fmla="*/ 7594179 w 7594179"/>
              <a:gd name="connsiteY5" fmla="*/ 3210049 h 3210049"/>
              <a:gd name="connsiteX6" fmla="*/ 7507351 w 7594179"/>
              <a:gd name="connsiteY6" fmla="*/ 3120339 h 3210049"/>
              <a:gd name="connsiteX7" fmla="*/ 5166163 w 7594179"/>
              <a:gd name="connsiteY7" fmla="*/ 1366606 h 3210049"/>
              <a:gd name="connsiteX8" fmla="*/ 1910544 w 7594179"/>
              <a:gd name="connsiteY8" fmla="*/ 340363 h 3210049"/>
              <a:gd name="connsiteX9" fmla="*/ 397438 w 7594179"/>
              <a:gd name="connsiteY9" fmla="*/ 309962 h 3210049"/>
              <a:gd name="connsiteX10" fmla="*/ 0 w 7594179"/>
              <a:gd name="connsiteY10" fmla="*/ 347052 h 3210049"/>
              <a:gd name="connsiteX11" fmla="*/ 0 w 7594179"/>
              <a:gd name="connsiteY11" fmla="*/ 53885 h 3210049"/>
              <a:gd name="connsiteX12" fmla="*/ 117871 w 7594179"/>
              <a:gd name="connsiteY12" fmla="*/ 40461 h 3210049"/>
              <a:gd name="connsiteX13" fmla="*/ 905827 w 7594179"/>
              <a:gd name="connsiteY13" fmla="*/ 323 h 32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4179" h="3210049">
                <a:moveTo>
                  <a:pt x="905827" y="323"/>
                </a:moveTo>
                <a:cubicBezTo>
                  <a:pt x="1254116" y="-2603"/>
                  <a:pt x="1599699" y="14382"/>
                  <a:pt x="1941955" y="51345"/>
                </a:cubicBezTo>
                <a:cubicBezTo>
                  <a:pt x="3107097" y="177101"/>
                  <a:pt x="4238501" y="533574"/>
                  <a:pt x="5304898" y="1111029"/>
                </a:cubicBezTo>
                <a:cubicBezTo>
                  <a:pt x="6109795" y="1546844"/>
                  <a:pt x="6816183" y="2075907"/>
                  <a:pt x="7408670" y="2621631"/>
                </a:cubicBezTo>
                <a:lnTo>
                  <a:pt x="7594179" y="2797953"/>
                </a:lnTo>
                <a:lnTo>
                  <a:pt x="7594179" y="3210049"/>
                </a:lnTo>
                <a:lnTo>
                  <a:pt x="7507351" y="3120339"/>
                </a:lnTo>
                <a:cubicBezTo>
                  <a:pt x="6800007" y="2414805"/>
                  <a:pt x="6012241" y="1824849"/>
                  <a:pt x="5166163" y="1366606"/>
                </a:cubicBezTo>
                <a:cubicBezTo>
                  <a:pt x="4133211" y="807325"/>
                  <a:pt x="3037875" y="462046"/>
                  <a:pt x="1910544" y="340363"/>
                </a:cubicBezTo>
                <a:cubicBezTo>
                  <a:pt x="1413029" y="286663"/>
                  <a:pt x="907988" y="276610"/>
                  <a:pt x="397438" y="309962"/>
                </a:cubicBezTo>
                <a:lnTo>
                  <a:pt x="0" y="347052"/>
                </a:lnTo>
                <a:lnTo>
                  <a:pt x="0" y="53885"/>
                </a:lnTo>
                <a:lnTo>
                  <a:pt x="117871" y="40461"/>
                </a:lnTo>
                <a:cubicBezTo>
                  <a:pt x="381871" y="15906"/>
                  <a:pt x="644610" y="2516"/>
                  <a:pt x="905827" y="323"/>
                </a:cubicBezTo>
                <a:close/>
              </a:path>
            </a:pathLst>
          </a:custGeom>
          <a:solidFill>
            <a:srgbClr val="84BD00"/>
          </a:solidFill>
          <a:ln w="14536" cap="flat">
            <a:noFill/>
            <a:prstDash val="solid"/>
            <a:miter/>
          </a:ln>
        </p:spPr>
        <p:txBody>
          <a:bodyPr lIns="91440" tIns="45720" rIns="91440" bIns="45720" anchor="ctr"/>
          <a:lstStyle/>
          <a:p>
            <a:pPr defTabSz="829909" eaLnBrk="1" fontAlgn="auto" hangingPunct="1">
              <a:spcBef>
                <a:spcPts val="0"/>
              </a:spcBef>
              <a:spcAft>
                <a:spcPts val="0"/>
              </a:spcAft>
              <a:defRPr/>
            </a:pPr>
            <a:endParaRPr lang="en-GB" sz="1600" kern="0" dirty="0">
              <a:solidFill>
                <a:sysClr val="windowText" lastClr="000000"/>
              </a:solidFill>
              <a:latin typeface="+mn-lt"/>
              <a:ea typeface="Calibri"/>
              <a:cs typeface="Calibri"/>
            </a:endParaRPr>
          </a:p>
        </p:txBody>
      </p:sp>
      <p:sp>
        <p:nvSpPr>
          <p:cNvPr id="34" name="object 15">
            <a:extLst>
              <a:ext uri="{FF2B5EF4-FFF2-40B4-BE49-F238E27FC236}">
                <a16:creationId xmlns:a16="http://schemas.microsoft.com/office/drawing/2014/main" id="{C3C5D218-679D-B976-2A57-463CB567FF59}"/>
              </a:ext>
            </a:extLst>
          </p:cNvPr>
          <p:cNvSpPr txBox="1"/>
          <p:nvPr/>
        </p:nvSpPr>
        <p:spPr>
          <a:xfrm>
            <a:off x="787400" y="8255000"/>
            <a:ext cx="4252913" cy="1262063"/>
          </a:xfrm>
          <a:prstGeom prst="rect">
            <a:avLst/>
          </a:prstGeom>
        </p:spPr>
        <p:txBody>
          <a:bodyPr lIns="0" tIns="0" rIns="0" bIns="0">
            <a:spAutoFit/>
          </a:bodyPr>
          <a:lstStyle/>
          <a:p>
            <a:pPr defTabSz="829909" eaLnBrk="1" fontAlgn="auto" hangingPunct="1">
              <a:lnSpc>
                <a:spcPct val="150000"/>
              </a:lnSpc>
              <a:spcBef>
                <a:spcPts val="363"/>
              </a:spcBef>
              <a:spcAft>
                <a:spcPts val="363"/>
              </a:spcAft>
              <a:defRPr/>
            </a:pPr>
            <a:r>
              <a:rPr sz="1050" kern="0" dirty="0">
                <a:solidFill>
                  <a:srgbClr val="FFFFFF"/>
                </a:solidFill>
                <a:latin typeface="Poppins Medium"/>
                <a:cs typeface="Poppins Medium"/>
              </a:rPr>
              <a:t>@</a:t>
            </a:r>
            <a:r>
              <a:rPr lang="en-GB" sz="1050" kern="0" dirty="0">
                <a:solidFill>
                  <a:srgbClr val="FFFFFF"/>
                </a:solidFill>
                <a:latin typeface="Poppins Medium"/>
                <a:cs typeface="Poppins Medium"/>
              </a:rPr>
              <a:t>HWHounslow</a:t>
            </a:r>
          </a:p>
          <a:p>
            <a:pPr defTabSz="829909" eaLnBrk="1" fontAlgn="auto" hangingPunct="1">
              <a:lnSpc>
                <a:spcPct val="150000"/>
              </a:lnSpc>
              <a:spcBef>
                <a:spcPts val="363"/>
              </a:spcBef>
              <a:spcAft>
                <a:spcPts val="363"/>
              </a:spcAft>
              <a:defRPr/>
            </a:pPr>
            <a:r>
              <a:rPr lang="en-GB" sz="1050" kern="0" dirty="0">
                <a:solidFill>
                  <a:srgbClr val="FFFFFF"/>
                </a:solidFill>
                <a:latin typeface="Poppins Medium"/>
                <a:cs typeface="Poppins Medium"/>
              </a:rPr>
              <a:t>Facebook.com/HealthwatchHounslow01  </a:t>
            </a:r>
            <a:endParaRPr lang="en-GB" sz="1050" kern="0" dirty="0">
              <a:solidFill>
                <a:srgbClr val="FFFFFF"/>
              </a:solidFill>
              <a:latin typeface="Poppins Medium" pitchFamily="2" charset="77"/>
              <a:cs typeface="Poppins Medium" pitchFamily="2" charset="77"/>
            </a:endParaRPr>
          </a:p>
          <a:p>
            <a:pPr defTabSz="829909" eaLnBrk="1" fontAlgn="auto" hangingPunct="1">
              <a:lnSpc>
                <a:spcPct val="150000"/>
              </a:lnSpc>
              <a:spcBef>
                <a:spcPts val="363"/>
              </a:spcBef>
              <a:spcAft>
                <a:spcPts val="363"/>
              </a:spcAft>
              <a:defRPr/>
            </a:pPr>
            <a:r>
              <a:rPr lang="en-GB" sz="1050" kern="0" dirty="0">
                <a:solidFill>
                  <a:srgbClr val="FFFFFF"/>
                </a:solidFill>
                <a:latin typeface="Poppins Medium"/>
                <a:cs typeface="Poppins Medium"/>
              </a:rPr>
              <a:t>Healthwatch_hounslow</a:t>
            </a:r>
          </a:p>
          <a:p>
            <a:pPr defTabSz="829909" eaLnBrk="1" fontAlgn="auto" hangingPunct="1">
              <a:lnSpc>
                <a:spcPct val="150000"/>
              </a:lnSpc>
              <a:spcBef>
                <a:spcPts val="363"/>
              </a:spcBef>
              <a:spcAft>
                <a:spcPts val="363"/>
              </a:spcAft>
              <a:defRPr/>
            </a:pPr>
            <a:r>
              <a:rPr lang="en-GB" sz="1089" kern="0" dirty="0">
                <a:solidFill>
                  <a:srgbClr val="FFFFFF"/>
                </a:solidFill>
                <a:latin typeface="Poppins Medium" pitchFamily="2" charset="77"/>
                <a:cs typeface="Poppins Medium" pitchFamily="2" charset="77"/>
              </a:rPr>
              <a:t>Healthwatch Hounslow</a:t>
            </a:r>
          </a:p>
        </p:txBody>
      </p:sp>
      <p:pic>
        <p:nvPicPr>
          <p:cNvPr id="98309" name="Graphic 42">
            <a:extLst>
              <a:ext uri="{FF2B5EF4-FFF2-40B4-BE49-F238E27FC236}">
                <a16:creationId xmlns:a16="http://schemas.microsoft.com/office/drawing/2014/main" id="{731FF231-2AE7-E338-FCA9-FCB3B787B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9309100"/>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Graphic 43">
            <a:extLst>
              <a:ext uri="{FF2B5EF4-FFF2-40B4-BE49-F238E27FC236}">
                <a16:creationId xmlns:a16="http://schemas.microsoft.com/office/drawing/2014/main" id="{FBFF088E-4F02-9BF4-D3BD-6EAB554CE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89852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Graphic 44">
            <a:extLst>
              <a:ext uri="{FF2B5EF4-FFF2-40B4-BE49-F238E27FC236}">
                <a16:creationId xmlns:a16="http://schemas.microsoft.com/office/drawing/2014/main" id="{3443E2B2-E1CC-82A6-B1CE-4EAA8B76A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8331200"/>
            <a:ext cx="17303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Graphic 45">
            <a:extLst>
              <a:ext uri="{FF2B5EF4-FFF2-40B4-BE49-F238E27FC236}">
                <a16:creationId xmlns:a16="http://schemas.microsoft.com/office/drawing/2014/main" id="{0566A538-A1DA-B512-4D6D-526390146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8653463"/>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and white logo&#10;&#10;AI-generated content may be incorrect.">
            <a:extLst>
              <a:ext uri="{FF2B5EF4-FFF2-40B4-BE49-F238E27FC236}">
                <a16:creationId xmlns:a16="http://schemas.microsoft.com/office/drawing/2014/main" id="{DAF9CAB6-6C1A-647E-14D9-C4F1F4213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28" y="5511937"/>
            <a:ext cx="2478458" cy="557852"/>
          </a:xfrm>
          <a:prstGeom prst="rect">
            <a:avLst/>
          </a:prstGeom>
        </p:spPr>
      </p:pic>
      <p:sp>
        <p:nvSpPr>
          <p:cNvPr id="5" name="object 15">
            <a:extLst>
              <a:ext uri="{FF2B5EF4-FFF2-40B4-BE49-F238E27FC236}">
                <a16:creationId xmlns:a16="http://schemas.microsoft.com/office/drawing/2014/main" id="{FB76206B-7DC4-64C6-8ACA-F4E8A899598A}"/>
              </a:ext>
            </a:extLst>
          </p:cNvPr>
          <p:cNvSpPr txBox="1"/>
          <p:nvPr/>
        </p:nvSpPr>
        <p:spPr>
          <a:xfrm>
            <a:off x="4193865" y="9164854"/>
            <a:ext cx="2591945" cy="338554"/>
          </a:xfrm>
          <a:prstGeom prst="rect">
            <a:avLst/>
          </a:prstGeom>
        </p:spPr>
        <p:txBody>
          <a:bodyPr wrap="square" lIns="0" tIns="0" rIns="0" bIns="0" anchor="t">
            <a:spAutoFit/>
          </a:bodyPr>
          <a:lstStyle/>
          <a:p>
            <a:pPr defTabSz="829909" eaLnBrk="1" fontAlgn="auto" hangingPunct="1">
              <a:spcBef>
                <a:spcPts val="0"/>
              </a:spcBef>
              <a:spcAft>
                <a:spcPts val="0"/>
              </a:spcAft>
              <a:defRPr/>
            </a:pPr>
            <a:r>
              <a:rPr lang="en-US" sz="1100" kern="0" dirty="0">
                <a:solidFill>
                  <a:schemeClr val="bg1"/>
                </a:solidFill>
                <a:latin typeface="Poppins Medium"/>
                <a:cs typeface="Poppins Medium"/>
              </a:rPr>
              <a:t>Healthwatch Hounslow</a:t>
            </a:r>
            <a:r>
              <a:rPr lang="en-GB" sz="1100" kern="0" dirty="0">
                <a:solidFill>
                  <a:schemeClr val="bg1"/>
                </a:solidFill>
                <a:latin typeface="Poppins Medium"/>
                <a:cs typeface="Poppins Medium" pitchFamily="2" charset="77"/>
              </a:rPr>
              <a:t> </a:t>
            </a:r>
          </a:p>
          <a:p>
            <a:pPr defTabSz="829909" eaLnBrk="1" fontAlgn="auto" hangingPunct="1">
              <a:spcBef>
                <a:spcPts val="0"/>
              </a:spcBef>
              <a:spcAft>
                <a:spcPts val="0"/>
              </a:spcAft>
              <a:defRPr/>
            </a:pPr>
            <a:r>
              <a:rPr lang="en-GB" sz="1100" kern="0" dirty="0">
                <a:solidFill>
                  <a:schemeClr val="bg1"/>
                </a:solidFill>
                <a:latin typeface="Poppins Medium"/>
                <a:cs typeface="Poppins Medium" pitchFamily="2" charset="77"/>
              </a:rPr>
              <a:t>is delivered by </a:t>
            </a:r>
            <a:r>
              <a:rPr lang="en-GB" sz="1100" kern="0" dirty="0">
                <a:solidFill>
                  <a:schemeClr val="bg1"/>
                </a:solidFill>
                <a:latin typeface="Poppins Medium"/>
                <a:cs typeface="Poppins Medium" pitchFamily="2" charset="77"/>
                <a:hlinkClick r:id="rId7">
                  <a:extLst>
                    <a:ext uri="{A12FA001-AC4F-418D-AE19-62706E023703}">
                      <ahyp:hlinkClr xmlns:ahyp="http://schemas.microsoft.com/office/drawing/2018/hyperlinkcolor" val="tx"/>
                    </a:ext>
                  </a:extLst>
                </a:hlinkClick>
              </a:rPr>
              <a:t>Public Voice CIC</a:t>
            </a:r>
            <a:endParaRPr lang="de-DE" sz="1100" kern="0" dirty="0">
              <a:solidFill>
                <a:schemeClr val="bg1"/>
              </a:solidFill>
              <a:latin typeface="Poppins Medium"/>
              <a:cs typeface="Poppi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6967B5-E2C2-7F96-A5EC-F60362D46436}"/>
              </a:ext>
            </a:extLst>
          </p:cNvPr>
          <p:cNvSpPr/>
          <p:nvPr/>
        </p:nvSpPr>
        <p:spPr>
          <a:xfrm>
            <a:off x="358848" y="2439988"/>
            <a:ext cx="5975350" cy="2289175"/>
          </a:xfrm>
          <a:prstGeom prst="rect">
            <a:avLst/>
          </a:prstGeom>
          <a:solidFill>
            <a:srgbClr val="D5EC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7107" name="Title 9">
            <a:extLst>
              <a:ext uri="{FF2B5EF4-FFF2-40B4-BE49-F238E27FC236}">
                <a16:creationId xmlns:a16="http://schemas.microsoft.com/office/drawing/2014/main" id="{BB6F114C-4820-B26A-09C5-27DB94144E2D}"/>
              </a:ext>
            </a:extLst>
          </p:cNvPr>
          <p:cNvSpPr>
            <a:spLocks noGrp="1" noChangeArrowheads="1"/>
          </p:cNvSpPr>
          <p:nvPr>
            <p:ph type="title"/>
          </p:nvPr>
        </p:nvSpPr>
        <p:spPr>
          <a:xfrm>
            <a:off x="439738" y="776288"/>
            <a:ext cx="5975350" cy="431800"/>
          </a:xfrm>
        </p:spPr>
        <p:txBody>
          <a:bodyPr/>
          <a:lstStyle/>
          <a:p>
            <a:pPr eaLnBrk="1" hangingPunct="1"/>
            <a:r>
              <a:rPr lang="en-GB" altLang="en-US" dirty="0"/>
              <a:t>Q3 snapshot</a:t>
            </a:r>
            <a:br>
              <a:rPr lang="en-GB" altLang="en-US" dirty="0"/>
            </a:br>
            <a:r>
              <a:rPr lang="en-GB" altLang="en-US" sz="1200" b="0" dirty="0">
                <a:solidFill>
                  <a:srgbClr val="004C6B"/>
                </a:solidFill>
                <a:latin typeface="+mn-lt"/>
              </a:rPr>
              <a:t>This section provides a summary of the number of experiences we collected during October – December 2025, as well as a breakdown of positive, neutral and negative reviews per service. We analysed residents rating of their overall experience to get this data </a:t>
            </a:r>
            <a:r>
              <a:rPr lang="en-GB" altLang="en-US" sz="1200" b="0" dirty="0">
                <a:solidFill>
                  <a:srgbClr val="D83C8E"/>
                </a:solidFill>
                <a:latin typeface="+mn-lt"/>
              </a:rPr>
              <a:t>(1* and 2* = negative, 3* = neutral,  4* and 5* = positive).</a:t>
            </a:r>
            <a:br>
              <a:rPr lang="en-GB" altLang="en-US" dirty="0"/>
            </a:br>
            <a:endParaRPr lang="en-GB" altLang="en-US" dirty="0"/>
          </a:p>
        </p:txBody>
      </p:sp>
      <p:sp>
        <p:nvSpPr>
          <p:cNvPr id="47108" name="Content Placeholder 23">
            <a:extLst>
              <a:ext uri="{FF2B5EF4-FFF2-40B4-BE49-F238E27FC236}">
                <a16:creationId xmlns:a16="http://schemas.microsoft.com/office/drawing/2014/main" id="{21BA201F-FF93-4907-869F-F077EBDD8D8D}"/>
              </a:ext>
            </a:extLst>
          </p:cNvPr>
          <p:cNvSpPr>
            <a:spLocks noGrp="1" noChangeArrowheads="1"/>
          </p:cNvSpPr>
          <p:nvPr>
            <p:ph idx="19"/>
          </p:nvPr>
        </p:nvSpPr>
        <p:spPr>
          <a:xfrm>
            <a:off x="1762126" y="2576513"/>
            <a:ext cx="4597400" cy="792162"/>
          </a:xfrm>
        </p:spPr>
        <p:txBody>
          <a:bodyPr/>
          <a:lstStyle/>
          <a:p>
            <a:pPr lvl="1" eaLnBrk="1" hangingPunct="1">
              <a:spcBef>
                <a:spcPct val="0"/>
              </a:spcBef>
            </a:pPr>
            <a:r>
              <a:rPr lang="en-GB" altLang="en-US" dirty="0">
                <a:latin typeface="Poppins" panose="00000500000000000000" pitchFamily="2" charset="0"/>
                <a:cs typeface="Poppins" panose="00000500000000000000" pitchFamily="2" charset="0"/>
              </a:rPr>
              <a:t>366 reviews</a:t>
            </a:r>
          </a:p>
          <a:p>
            <a:pPr eaLnBrk="1" hangingPunct="1">
              <a:lnSpc>
                <a:spcPct val="100000"/>
              </a:lnSpc>
              <a:spcAft>
                <a:spcPct val="0"/>
              </a:spcAft>
            </a:pPr>
            <a:r>
              <a:rPr lang="en-GB" altLang="en-US" sz="1200" dirty="0"/>
              <a:t>of health and care services were shared with us, helping to raise awareness of issues and improve care.</a:t>
            </a:r>
            <a:endParaRPr lang="en-GB" altLang="en-US" dirty="0"/>
          </a:p>
        </p:txBody>
      </p:sp>
      <p:sp>
        <p:nvSpPr>
          <p:cNvPr id="47109" name="Content Placeholder 23">
            <a:extLst>
              <a:ext uri="{FF2B5EF4-FFF2-40B4-BE49-F238E27FC236}">
                <a16:creationId xmlns:a16="http://schemas.microsoft.com/office/drawing/2014/main" id="{1347E3B2-ED83-8844-7A1F-06749A60EC14}"/>
              </a:ext>
            </a:extLst>
          </p:cNvPr>
          <p:cNvSpPr txBox="1">
            <a:spLocks noChangeArrowheads="1"/>
          </p:cNvSpPr>
          <p:nvPr/>
        </p:nvSpPr>
        <p:spPr bwMode="auto">
          <a:xfrm>
            <a:off x="1785336" y="3492500"/>
            <a:ext cx="43195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marL="0" lvl="1" eaLnBrk="1" hangingPunct="1">
              <a:lnSpc>
                <a:spcPts val="2100"/>
              </a:lnSpc>
              <a:spcAft>
                <a:spcPts val="300"/>
              </a:spcAft>
              <a:buClr>
                <a:schemeClr val="tx1"/>
              </a:buClr>
              <a:buSzPct val="120000"/>
            </a:pPr>
            <a:r>
              <a:rPr lang="en-GB" altLang="en-US" sz="1800" b="1" dirty="0">
                <a:solidFill>
                  <a:schemeClr val="accent1"/>
                </a:solidFill>
                <a:latin typeface="Poppins"/>
                <a:cs typeface="Poppins"/>
              </a:rPr>
              <a:t>32 visits</a:t>
            </a:r>
          </a:p>
          <a:p>
            <a:pPr marL="0" lvl="1" eaLnBrk="1" hangingPunct="1">
              <a:lnSpc>
                <a:spcPts val="2100"/>
              </a:lnSpc>
              <a:spcAft>
                <a:spcPts val="300"/>
              </a:spcAft>
              <a:buClr>
                <a:schemeClr val="tx1"/>
              </a:buClr>
              <a:buSzPct val="120000"/>
            </a:pPr>
            <a:r>
              <a:rPr lang="en-GB" altLang="en-US" sz="1200" dirty="0">
                <a:solidFill>
                  <a:schemeClr val="tx1"/>
                </a:solidFill>
                <a:latin typeface="Poppins Light"/>
                <a:cs typeface="Poppins Light"/>
              </a:rPr>
              <a:t>were carried out to different local venues across the borough, to reach as many as people as possible.</a:t>
            </a:r>
          </a:p>
          <a:p>
            <a:pPr>
              <a:lnSpc>
                <a:spcPct val="100000"/>
              </a:lnSpc>
              <a:spcAft>
                <a:spcPct val="0"/>
              </a:spcAft>
            </a:pPr>
            <a:endParaRPr lang="en-GB" altLang="en-US" sz="1200" dirty="0">
              <a:solidFill>
                <a:schemeClr val="tx1"/>
              </a:solidFill>
              <a:cs typeface="Poppins Light"/>
            </a:endParaRPr>
          </a:p>
        </p:txBody>
      </p:sp>
      <p:pic>
        <p:nvPicPr>
          <p:cNvPr id="47134" name="Picture 2" descr="Icon&#10;&#10;Description automatically generated">
            <a:extLst>
              <a:ext uri="{FF2B5EF4-FFF2-40B4-BE49-F238E27FC236}">
                <a16:creationId xmlns:a16="http://schemas.microsoft.com/office/drawing/2014/main" id="{F0C234F1-24BE-6996-750D-3143819EE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14" y="28797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5" name="Slide Number Placeholder 4">
            <a:extLst>
              <a:ext uri="{FF2B5EF4-FFF2-40B4-BE49-F238E27FC236}">
                <a16:creationId xmlns:a16="http://schemas.microsoft.com/office/drawing/2014/main" id="{E0CD343E-1EAA-1672-5E86-C27D2F868CBB}"/>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34B6D72C-4483-4DC4-A343-6BBB3E4E420F}" type="slidenum">
              <a:rPr lang="en-GB" altLang="en-US" sz="2200" b="1">
                <a:solidFill>
                  <a:srgbClr val="7F7F7F"/>
                </a:solidFill>
              </a:rPr>
              <a:pPr algn="r" eaLnBrk="1" hangingPunct="1">
                <a:lnSpc>
                  <a:spcPct val="100000"/>
                </a:lnSpc>
                <a:spcAft>
                  <a:spcPct val="0"/>
                </a:spcAft>
                <a:buFontTx/>
                <a:buNone/>
              </a:pPr>
              <a:t>5</a:t>
            </a:fld>
            <a:endParaRPr lang="en-GB" altLang="en-US" sz="2200" b="1" dirty="0">
              <a:solidFill>
                <a:srgbClr val="7F7F7F"/>
              </a:solidFill>
            </a:endParaRPr>
          </a:p>
        </p:txBody>
      </p:sp>
      <p:graphicFrame>
        <p:nvGraphicFramePr>
          <p:cNvPr id="3" name="Table 2">
            <a:extLst>
              <a:ext uri="{FF2B5EF4-FFF2-40B4-BE49-F238E27FC236}">
                <a16:creationId xmlns:a16="http://schemas.microsoft.com/office/drawing/2014/main" id="{08C13C03-497D-D8F7-2819-FDE56BBFDC70}"/>
              </a:ext>
            </a:extLst>
          </p:cNvPr>
          <p:cNvGraphicFramePr>
            <a:graphicFrameLocks noGrp="1"/>
          </p:cNvGraphicFramePr>
          <p:nvPr>
            <p:extLst>
              <p:ext uri="{D42A27DB-BD31-4B8C-83A1-F6EECF244321}">
                <p14:modId xmlns:p14="http://schemas.microsoft.com/office/powerpoint/2010/main" val="3816609697"/>
              </p:ext>
            </p:extLst>
          </p:nvPr>
        </p:nvGraphicFramePr>
        <p:xfrm>
          <a:off x="358848" y="5212284"/>
          <a:ext cx="5999679" cy="2392265"/>
        </p:xfrm>
        <a:graphic>
          <a:graphicData uri="http://schemas.openxmlformats.org/drawingml/2006/table">
            <a:tbl>
              <a:tblPr firstRow="1" bandRow="1">
                <a:tableStyleId>{5C22544A-7EE6-4342-B048-85BDC9FD1C3A}</a:tableStyleId>
              </a:tblPr>
              <a:tblGrid>
                <a:gridCol w="2701852">
                  <a:extLst>
                    <a:ext uri="{9D8B030D-6E8A-4147-A177-3AD203B41FA5}">
                      <a16:colId xmlns:a16="http://schemas.microsoft.com/office/drawing/2014/main" val="4020846271"/>
                    </a:ext>
                  </a:extLst>
                </a:gridCol>
                <a:gridCol w="1797907">
                  <a:extLst>
                    <a:ext uri="{9D8B030D-6E8A-4147-A177-3AD203B41FA5}">
                      <a16:colId xmlns:a16="http://schemas.microsoft.com/office/drawing/2014/main" val="3660757026"/>
                    </a:ext>
                  </a:extLst>
                </a:gridCol>
                <a:gridCol w="1499920">
                  <a:extLst>
                    <a:ext uri="{9D8B030D-6E8A-4147-A177-3AD203B41FA5}">
                      <a16:colId xmlns:a16="http://schemas.microsoft.com/office/drawing/2014/main" val="1587321624"/>
                    </a:ext>
                  </a:extLst>
                </a:gridCol>
              </a:tblGrid>
              <a:tr h="469653">
                <a:tc>
                  <a:txBody>
                    <a:bodyPr/>
                    <a:lstStyle/>
                    <a:p>
                      <a:r>
                        <a:rPr lang="en-GB" sz="1200" dirty="0"/>
                        <a:t>Top 5 service types</a:t>
                      </a:r>
                    </a:p>
                  </a:txBody>
                  <a:tcPr/>
                </a:tc>
                <a:tc>
                  <a:txBody>
                    <a:bodyPr/>
                    <a:lstStyle/>
                    <a:p>
                      <a:r>
                        <a:rPr lang="en-GB" sz="1200" dirty="0"/>
                        <a:t>No. of reviews</a:t>
                      </a:r>
                    </a:p>
                  </a:txBody>
                  <a:tcPr/>
                </a:tc>
                <a:tc>
                  <a:txBody>
                    <a:bodyPr/>
                    <a:lstStyle/>
                    <a:p>
                      <a:r>
                        <a:rPr lang="en-GB" sz="1200" dirty="0"/>
                        <a:t>Percentage of positive reviews</a:t>
                      </a:r>
                    </a:p>
                  </a:txBody>
                  <a:tcPr/>
                </a:tc>
                <a:extLst>
                  <a:ext uri="{0D108BD9-81ED-4DB2-BD59-A6C34878D82A}">
                    <a16:rowId xmlns:a16="http://schemas.microsoft.com/office/drawing/2014/main" val="401223520"/>
                  </a:ext>
                </a:extLst>
              </a:tr>
              <a:tr h="490263">
                <a:tc>
                  <a:txBody>
                    <a:bodyPr/>
                    <a:lstStyle/>
                    <a:p>
                      <a:r>
                        <a:rPr lang="en-GB" sz="1200" b="0" dirty="0">
                          <a:solidFill>
                            <a:schemeClr val="tx1"/>
                          </a:solidFill>
                        </a:rPr>
                        <a:t>GP</a:t>
                      </a:r>
                    </a:p>
                  </a:txBody>
                  <a:tcPr marL="91464" marR="91464" marT="45696" marB="45696"/>
                </a:tc>
                <a:tc>
                  <a:txBody>
                    <a:bodyPr/>
                    <a:lstStyle/>
                    <a:p>
                      <a:r>
                        <a:rPr lang="en-GB" sz="1200" dirty="0">
                          <a:solidFill>
                            <a:schemeClr val="tx1"/>
                          </a:solidFill>
                        </a:rPr>
                        <a:t>232</a:t>
                      </a:r>
                    </a:p>
                  </a:txBody>
                  <a:tcPr marL="91464" marR="91464" marT="45696" marB="45696"/>
                </a:tc>
                <a:tc>
                  <a:txBody>
                    <a:bodyPr/>
                    <a:lstStyle/>
                    <a:p>
                      <a:r>
                        <a:rPr lang="en-GB" sz="1200" dirty="0">
                          <a:solidFill>
                            <a:schemeClr val="tx1"/>
                          </a:solidFill>
                        </a:rPr>
                        <a:t>83%</a:t>
                      </a:r>
                    </a:p>
                  </a:txBody>
                  <a:tcPr marL="91448" marR="91448" marT="45749" marB="45749"/>
                </a:tc>
                <a:extLst>
                  <a:ext uri="{0D108BD9-81ED-4DB2-BD59-A6C34878D82A}">
                    <a16:rowId xmlns:a16="http://schemas.microsoft.com/office/drawing/2014/main" val="3158388884"/>
                  </a:ext>
                </a:extLst>
              </a:tr>
              <a:tr h="469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Hospital</a:t>
                      </a:r>
                    </a:p>
                  </a:txBody>
                  <a:tcPr marL="91464" marR="91464" marT="45696" marB="45696"/>
                </a:tc>
                <a:tc>
                  <a:txBody>
                    <a:bodyPr/>
                    <a:lstStyle/>
                    <a:p>
                      <a:r>
                        <a:rPr lang="en-GB" sz="1200" dirty="0">
                          <a:solidFill>
                            <a:schemeClr val="tx1"/>
                          </a:solidFill>
                        </a:rPr>
                        <a:t>82</a:t>
                      </a:r>
                    </a:p>
                  </a:txBody>
                  <a:tcPr marL="91464" marR="91464" marT="45696" marB="45696"/>
                </a:tc>
                <a:tc>
                  <a:txBody>
                    <a:bodyPr/>
                    <a:lstStyle/>
                    <a:p>
                      <a:r>
                        <a:rPr lang="en-GB" sz="1200" dirty="0">
                          <a:solidFill>
                            <a:schemeClr val="tx1"/>
                          </a:solidFill>
                        </a:rPr>
                        <a:t>62%</a:t>
                      </a:r>
                    </a:p>
                  </a:txBody>
                  <a:tcPr marL="91448" marR="91448" marT="45749" marB="45749"/>
                </a:tc>
                <a:extLst>
                  <a:ext uri="{0D108BD9-81ED-4DB2-BD59-A6C34878D82A}">
                    <a16:rowId xmlns:a16="http://schemas.microsoft.com/office/drawing/2014/main" val="1390534396"/>
                  </a:ext>
                </a:extLst>
              </a:tr>
              <a:tr h="493043">
                <a:tc>
                  <a:txBody>
                    <a:bodyPr/>
                    <a:lstStyle/>
                    <a:p>
                      <a:r>
                        <a:rPr lang="en-GB" sz="1200" b="0" dirty="0">
                          <a:solidFill>
                            <a:schemeClr val="tx1"/>
                          </a:solidFill>
                        </a:rPr>
                        <a:t>Dentist</a:t>
                      </a:r>
                    </a:p>
                  </a:txBody>
                  <a:tcPr marL="91464" marR="91464" marT="45696" marB="456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20</a:t>
                      </a:r>
                    </a:p>
                  </a:txBody>
                  <a:tcPr marL="91464" marR="91464" marT="45696" marB="45696"/>
                </a:tc>
                <a:tc>
                  <a:txBody>
                    <a:bodyPr/>
                    <a:lstStyle/>
                    <a:p>
                      <a:r>
                        <a:rPr lang="en-GB" sz="1200" dirty="0">
                          <a:solidFill>
                            <a:schemeClr val="tx1"/>
                          </a:solidFill>
                        </a:rPr>
                        <a:t>75%</a:t>
                      </a:r>
                    </a:p>
                  </a:txBody>
                  <a:tcPr marL="91448" marR="91448" marT="45749" marB="45749"/>
                </a:tc>
                <a:extLst>
                  <a:ext uri="{0D108BD9-81ED-4DB2-BD59-A6C34878D82A}">
                    <a16:rowId xmlns:a16="http://schemas.microsoft.com/office/drawing/2014/main" val="3503011568"/>
                  </a:ext>
                </a:extLst>
              </a:tr>
              <a:tr h="469653">
                <a:tc>
                  <a:txBody>
                    <a:bodyPr/>
                    <a:lstStyle/>
                    <a:p>
                      <a:r>
                        <a:rPr lang="en-GB" sz="1200" b="0" dirty="0">
                          <a:solidFill>
                            <a:schemeClr val="tx1"/>
                          </a:solidFill>
                        </a:rPr>
                        <a:t>Community Services</a:t>
                      </a:r>
                    </a:p>
                  </a:txBody>
                  <a:tcPr marL="91464" marR="91464" marT="45696" marB="45696"/>
                </a:tc>
                <a:tc>
                  <a:txBody>
                    <a:bodyPr/>
                    <a:lstStyle/>
                    <a:p>
                      <a:r>
                        <a:rPr lang="en-GB" sz="1200" dirty="0">
                          <a:solidFill>
                            <a:schemeClr val="tx1"/>
                          </a:solidFill>
                        </a:rPr>
                        <a:t>32</a:t>
                      </a:r>
                    </a:p>
                  </a:txBody>
                  <a:tcPr marL="91464" marR="91464" marT="45696" marB="45696"/>
                </a:tc>
                <a:tc>
                  <a:txBody>
                    <a:bodyPr/>
                    <a:lstStyle/>
                    <a:p>
                      <a:r>
                        <a:rPr lang="en-GB" sz="1200" dirty="0">
                          <a:solidFill>
                            <a:schemeClr val="tx1"/>
                          </a:solidFill>
                        </a:rPr>
                        <a:t>69% </a:t>
                      </a:r>
                    </a:p>
                  </a:txBody>
                  <a:tcPr marL="91448" marR="91448" marT="45749" marB="45749"/>
                </a:tc>
                <a:extLst>
                  <a:ext uri="{0D108BD9-81ED-4DB2-BD59-A6C34878D82A}">
                    <a16:rowId xmlns:a16="http://schemas.microsoft.com/office/drawing/2014/main" val="100441324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Placeholder 16" descr="A group of people sitting at a table&#10;&#10;Description automatically generated with low confidence">
            <a:extLst>
              <a:ext uri="{FF2B5EF4-FFF2-40B4-BE49-F238E27FC236}">
                <a16:creationId xmlns:a16="http://schemas.microsoft.com/office/drawing/2014/main" id="{C5E2EFAF-6FA2-400E-CD7F-A8CED8D861E4}"/>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619" r="14619"/>
          <a:stretch>
            <a:fillRect/>
          </a:stretch>
        </p:blipFill>
        <p:spPr>
          <a:xfrm>
            <a:off x="0" y="3548063"/>
            <a:ext cx="6858000" cy="6357937"/>
          </a:xfrm>
        </p:spPr>
      </p:pic>
      <p:pic>
        <p:nvPicPr>
          <p:cNvPr id="48131" name="Picture 6" descr="P8 Background shape.png">
            <a:extLst>
              <a:ext uri="{FF2B5EF4-FFF2-40B4-BE49-F238E27FC236}">
                <a16:creationId xmlns:a16="http://schemas.microsoft.com/office/drawing/2014/main" id="{A65A5907-7F35-E981-C389-B3BFACB1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314"/>
          <a:stretch>
            <a:fillRect/>
          </a:stretch>
        </p:blipFill>
        <p:spPr bwMode="auto">
          <a:xfrm>
            <a:off x="0" y="0"/>
            <a:ext cx="68580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FB9BA30A-1155-FAA6-B480-214A20692E9B}"/>
              </a:ext>
            </a:extLst>
          </p:cNvPr>
          <p:cNvSpPr>
            <a:spLocks noGrp="1"/>
          </p:cNvSpPr>
          <p:nvPr>
            <p:ph type="body" sz="quarter" idx="15"/>
          </p:nvPr>
        </p:nvSpPr>
        <p:spPr>
          <a:xfrm>
            <a:off x="427038" y="1012825"/>
            <a:ext cx="6072187" cy="928688"/>
          </a:xfrm>
        </p:spPr>
        <p:txBody>
          <a:bodyPr spcCol="360000" rtlCol="0">
            <a:noAutofit/>
          </a:bodyPr>
          <a:lstStyle/>
          <a:p>
            <a:pPr eaLnBrk="1" fontAlgn="auto" hangingPunct="1">
              <a:spcBef>
                <a:spcPts val="0"/>
              </a:spcBef>
              <a:defRPr/>
            </a:pPr>
            <a:r>
              <a:rPr lang="en-GB" dirty="0"/>
              <a:t>Experiences of GP Practices</a:t>
            </a:r>
          </a:p>
          <a:p>
            <a:pPr eaLnBrk="1" fontAlgn="auto" hangingPunct="1">
              <a:spcBef>
                <a:spcPts val="0"/>
              </a:spcBef>
              <a:defRPr/>
            </a:pPr>
            <a:endParaRPr lang="en-GB" dirty="0"/>
          </a:p>
        </p:txBody>
      </p:sp>
      <p:cxnSp>
        <p:nvCxnSpPr>
          <p:cNvPr id="9" name="Straight Connector 8">
            <a:extLst>
              <a:ext uri="{FF2B5EF4-FFF2-40B4-BE49-F238E27FC236}">
                <a16:creationId xmlns:a16="http://schemas.microsoft.com/office/drawing/2014/main" id="{9D8C9A5E-1A66-0880-E0D1-B2CE5995FAB7}"/>
              </a:ext>
            </a:extLst>
          </p:cNvPr>
          <p:cNvCxnSpPr/>
          <p:nvPr/>
        </p:nvCxnSpPr>
        <p:spPr>
          <a:xfrm>
            <a:off x="419100" y="704850"/>
            <a:ext cx="601186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8134" name="Slide Number Placeholder 4">
            <a:extLst>
              <a:ext uri="{FF2B5EF4-FFF2-40B4-BE49-F238E27FC236}">
                <a16:creationId xmlns:a16="http://schemas.microsoft.com/office/drawing/2014/main" id="{FB3B1C33-19EC-286C-B0A4-35090E26706F}"/>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89A44572-B6CA-47F3-A7C4-06E1D07FC915}" type="slidenum">
              <a:rPr lang="en-GB" altLang="en-US" sz="2200" b="1">
                <a:solidFill>
                  <a:schemeClr val="bg1"/>
                </a:solidFill>
              </a:rPr>
              <a:pPr algn="r" eaLnBrk="1" hangingPunct="1">
                <a:lnSpc>
                  <a:spcPct val="100000"/>
                </a:lnSpc>
                <a:spcAft>
                  <a:spcPct val="0"/>
                </a:spcAft>
                <a:buFontTx/>
                <a:buNone/>
              </a:pPr>
              <a:t>6</a:t>
            </a:fld>
            <a:endParaRPr lang="en-GB" altLang="en-US" sz="22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9F249965-2BB2-61D5-3DF0-F18943E56BD4}"/>
              </a:ext>
            </a:extLst>
          </p:cNvPr>
          <p:cNvSpPr/>
          <p:nvPr/>
        </p:nvSpPr>
        <p:spPr>
          <a:xfrm>
            <a:off x="381155" y="7605104"/>
            <a:ext cx="2906177" cy="1586232"/>
          </a:xfrm>
          <a:prstGeom prst="wedgeRoundRectCallout">
            <a:avLst>
              <a:gd name="adj1" fmla="val -20115"/>
              <a:gd name="adj2" fmla="val 66164"/>
              <a:gd name="adj3" fmla="val 16667"/>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100" dirty="0">
                <a:solidFill>
                  <a:srgbClr val="004C6B"/>
                </a:solidFill>
              </a:rPr>
              <a:t>“</a:t>
            </a:r>
            <a:r>
              <a:rPr lang="en-US" sz="1100" dirty="0">
                <a:solidFill>
                  <a:srgbClr val="004C6B"/>
                </a:solidFill>
              </a:rPr>
              <a:t>The doctors at this practice helped me find out about my personal diagnosis – practically saved my life very quickly. If it had not been for how active they were after my appointment in chasing referrals I would be very anxious about what would happen next.”</a:t>
            </a:r>
            <a:endParaRPr lang="en-GB" sz="1100" dirty="0">
              <a:solidFill>
                <a:srgbClr val="004C6B"/>
              </a:solidFill>
              <a:cs typeface="Poppins Light"/>
            </a:endParaRPr>
          </a:p>
        </p:txBody>
      </p:sp>
      <p:sp>
        <p:nvSpPr>
          <p:cNvPr id="6" name="Speech Bubble: Rectangle with Corners Rounded 5">
            <a:extLst>
              <a:ext uri="{FF2B5EF4-FFF2-40B4-BE49-F238E27FC236}">
                <a16:creationId xmlns:a16="http://schemas.microsoft.com/office/drawing/2014/main" id="{0DE884E1-BB4C-3C75-1AE1-4B82EFF19244}"/>
              </a:ext>
            </a:extLst>
          </p:cNvPr>
          <p:cNvSpPr/>
          <p:nvPr/>
        </p:nvSpPr>
        <p:spPr>
          <a:xfrm>
            <a:off x="3433259" y="7605104"/>
            <a:ext cx="3073645" cy="1195137"/>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C6B"/>
                </a:solidFill>
                <a:effectLst/>
                <a:uLnTx/>
                <a:uFillTx/>
                <a:latin typeface="Poppins Light"/>
                <a:ea typeface="+mn-ea"/>
                <a:cs typeface="Poppins Light"/>
              </a:rPr>
              <a:t>“Needs improvement on the online consultation. </a:t>
            </a:r>
            <a:r>
              <a:rPr lang="en-US" sz="1100" dirty="0">
                <a:solidFill>
                  <a:srgbClr val="004C6B"/>
                </a:solidFill>
                <a:latin typeface="Poppins Light"/>
                <a:cs typeface="Poppins Light"/>
              </a:rPr>
              <a:t>T</a:t>
            </a:r>
            <a:r>
              <a:rPr kumimoji="0" lang="en-US" sz="1100" b="0" i="0" u="none" strike="noStrike" kern="1200" cap="none" spc="0" normalizeH="0" baseline="0" noProof="0" dirty="0">
                <a:ln>
                  <a:noFill/>
                </a:ln>
                <a:solidFill>
                  <a:srgbClr val="004C6B"/>
                </a:solidFill>
                <a:effectLst/>
                <a:uLnTx/>
                <a:uFillTx/>
                <a:latin typeface="Poppins Light"/>
                <a:ea typeface="+mn-ea"/>
                <a:cs typeface="Poppins Light"/>
              </a:rPr>
              <a:t>here should be no online consultations, we should make a call and speak to someone. Standard appointments take too long.”</a:t>
            </a:r>
            <a:endParaRPr kumimoji="0" lang="en-GB" sz="1100" b="0" i="0" u="none" strike="noStrike" kern="1200" cap="none" spc="0" normalizeH="0" baseline="0" noProof="0" dirty="0">
              <a:ln>
                <a:noFill/>
              </a:ln>
              <a:solidFill>
                <a:srgbClr val="004C6B"/>
              </a:solidFill>
              <a:effectLst/>
              <a:uLnTx/>
              <a:uFillTx/>
              <a:latin typeface="Poppins Light"/>
              <a:ea typeface="+mn-ea"/>
              <a:cs typeface="Poppins Light"/>
            </a:endParaRPr>
          </a:p>
        </p:txBody>
      </p:sp>
      <p:sp>
        <p:nvSpPr>
          <p:cNvPr id="9" name="Speech Bubble: Rectangle with Corners Rounded 8">
            <a:extLst>
              <a:ext uri="{FF2B5EF4-FFF2-40B4-BE49-F238E27FC236}">
                <a16:creationId xmlns:a16="http://schemas.microsoft.com/office/drawing/2014/main" id="{AB922123-49E2-CEAC-0511-34371DFBE70B}"/>
              </a:ext>
            </a:extLst>
          </p:cNvPr>
          <p:cNvSpPr/>
          <p:nvPr/>
        </p:nvSpPr>
        <p:spPr>
          <a:xfrm>
            <a:off x="398761" y="1533742"/>
            <a:ext cx="2776258" cy="121623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cs typeface="Poppins Light"/>
              </a:rPr>
              <a:t>“Currently, they are quick with routine appointments and I am contacted regularly. It is easy to get through on the phone and stay in contact with the service.”</a:t>
            </a:r>
            <a:endParaRPr lang="en-GB" sz="1100" dirty="0">
              <a:solidFill>
                <a:srgbClr val="004C6B"/>
              </a:solidFill>
              <a:cs typeface="Poppins Light"/>
            </a:endParaRPr>
          </a:p>
        </p:txBody>
      </p:sp>
      <p:sp>
        <p:nvSpPr>
          <p:cNvPr id="10" name="Speech Bubble: Rectangle with Corners Rounded 9">
            <a:extLst>
              <a:ext uri="{FF2B5EF4-FFF2-40B4-BE49-F238E27FC236}">
                <a16:creationId xmlns:a16="http://schemas.microsoft.com/office/drawing/2014/main" id="{B1D9DC86-66D5-A2A9-283A-D416FC2B5627}"/>
              </a:ext>
            </a:extLst>
          </p:cNvPr>
          <p:cNvSpPr/>
          <p:nvPr/>
        </p:nvSpPr>
        <p:spPr>
          <a:xfrm>
            <a:off x="3429000" y="1538603"/>
            <a:ext cx="3030240" cy="1068658"/>
          </a:xfrm>
          <a:prstGeom prst="wedgeRoundRectCallout">
            <a:avLst>
              <a:gd name="adj1" fmla="val -23154"/>
              <a:gd name="adj2" fmla="val 67217"/>
              <a:gd name="adj3" fmla="val 16667"/>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rgbClr val="004C6B"/>
                </a:solidFill>
                <a:cs typeface="Poppins Light"/>
              </a:rPr>
              <a:t>“Appointments get taken up quickly, so you do wait for about 2 weeks to get a standard one, which I think could be</a:t>
            </a:r>
            <a:br>
              <a:rPr lang="en-US" sz="1100" dirty="0">
                <a:solidFill>
                  <a:srgbClr val="004C6B"/>
                </a:solidFill>
                <a:cs typeface="Poppins Light"/>
              </a:rPr>
            </a:br>
            <a:r>
              <a:rPr lang="en-US" sz="1100" dirty="0">
                <a:solidFill>
                  <a:srgbClr val="004C6B"/>
                </a:solidFill>
                <a:cs typeface="Poppins Light"/>
              </a:rPr>
              <a:t>sped up.”</a:t>
            </a:r>
            <a:endParaRPr lang="en-GB" sz="1100" dirty="0">
              <a:solidFill>
                <a:srgbClr val="004C6B"/>
              </a:solidFill>
              <a:cs typeface="Poppins Light"/>
            </a:endParaRPr>
          </a:p>
        </p:txBody>
      </p:sp>
      <p:sp>
        <p:nvSpPr>
          <p:cNvPr id="14" name="Speech Bubble: Rectangle with Corners Rounded 13">
            <a:extLst>
              <a:ext uri="{FF2B5EF4-FFF2-40B4-BE49-F238E27FC236}">
                <a16:creationId xmlns:a16="http://schemas.microsoft.com/office/drawing/2014/main" id="{4B1016D2-5FF7-E30C-FA5B-2D37CE033FC5}"/>
              </a:ext>
            </a:extLst>
          </p:cNvPr>
          <p:cNvSpPr/>
          <p:nvPr/>
        </p:nvSpPr>
        <p:spPr>
          <a:xfrm>
            <a:off x="3434220" y="3291833"/>
            <a:ext cx="3025020" cy="1489412"/>
          </a:xfrm>
          <a:prstGeom prst="wedgeRoundRectCallout">
            <a:avLst>
              <a:gd name="adj1" fmla="val -27078"/>
              <a:gd name="adj2" fmla="val 60477"/>
              <a:gd name="adj3" fmla="val 16667"/>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50" dirty="0">
              <a:solidFill>
                <a:srgbClr val="004C6B"/>
              </a:solidFill>
              <a:cs typeface="Poppins Light"/>
            </a:endParaRPr>
          </a:p>
        </p:txBody>
      </p:sp>
      <p:sp>
        <p:nvSpPr>
          <p:cNvPr id="57357" name="Slide Number Placeholder 4">
            <a:extLst>
              <a:ext uri="{FF2B5EF4-FFF2-40B4-BE49-F238E27FC236}">
                <a16:creationId xmlns:a16="http://schemas.microsoft.com/office/drawing/2014/main" id="{9426D6E4-9CB1-E775-1D75-7F448955CF00}"/>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A5FBE1BD-2211-4AF5-B94B-07561AA7F651}" type="slidenum">
              <a:rPr lang="en-GB" altLang="en-US" sz="2200" b="1">
                <a:solidFill>
                  <a:srgbClr val="FFFFFF"/>
                </a:solidFill>
              </a:rPr>
              <a:pPr algn="r" eaLnBrk="1" hangingPunct="1">
                <a:lnSpc>
                  <a:spcPct val="100000"/>
                </a:lnSpc>
                <a:spcAft>
                  <a:spcPct val="0"/>
                </a:spcAft>
                <a:buFontTx/>
                <a:buNone/>
              </a:pPr>
              <a:t>7</a:t>
            </a:fld>
            <a:endParaRPr lang="en-GB" altLang="en-US" sz="2200" b="1" dirty="0">
              <a:solidFill>
                <a:srgbClr val="FFFFFF"/>
              </a:solidFill>
            </a:endParaRPr>
          </a:p>
        </p:txBody>
      </p:sp>
      <p:sp>
        <p:nvSpPr>
          <p:cNvPr id="2" name="Speech Bubble: Rectangle with Corners Rounded 1">
            <a:extLst>
              <a:ext uri="{FF2B5EF4-FFF2-40B4-BE49-F238E27FC236}">
                <a16:creationId xmlns:a16="http://schemas.microsoft.com/office/drawing/2014/main" id="{9ECA3D1A-6B18-9ACC-C2C8-FACA07CC52CE}"/>
              </a:ext>
            </a:extLst>
          </p:cNvPr>
          <p:cNvSpPr/>
          <p:nvPr/>
        </p:nvSpPr>
        <p:spPr>
          <a:xfrm>
            <a:off x="398758" y="5604164"/>
            <a:ext cx="2853817" cy="1586232"/>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rgbClr val="004C6B"/>
                </a:solidFill>
              </a:rPr>
              <a:t>“Everything works well at this practice, and I think the staff are great. They handle you with care and the appointments are more like a conversation, instead of just questions and answers.”</a:t>
            </a:r>
            <a:endParaRPr lang="en-GB" sz="1100" dirty="0">
              <a:solidFill>
                <a:srgbClr val="004C6B"/>
              </a:solidFill>
              <a:cs typeface="Poppins Light"/>
            </a:endParaRPr>
          </a:p>
        </p:txBody>
      </p:sp>
      <p:sp>
        <p:nvSpPr>
          <p:cNvPr id="15" name="Speech Bubble: Rectangle with Corners Rounded 14">
            <a:extLst>
              <a:ext uri="{FF2B5EF4-FFF2-40B4-BE49-F238E27FC236}">
                <a16:creationId xmlns:a16="http://schemas.microsoft.com/office/drawing/2014/main" id="{7B168604-1F1A-C7C8-AD34-498C4F8AD04C}"/>
              </a:ext>
            </a:extLst>
          </p:cNvPr>
          <p:cNvSpPr/>
          <p:nvPr/>
        </p:nvSpPr>
        <p:spPr>
          <a:xfrm>
            <a:off x="3401531" y="5668693"/>
            <a:ext cx="3073645" cy="863611"/>
          </a:xfrm>
          <a:prstGeom prst="wedgeRoundRectCallout">
            <a:avLst>
              <a:gd name="adj1" fmla="val -23725"/>
              <a:gd name="adj2" fmla="val 74275"/>
              <a:gd name="adj3" fmla="val 16667"/>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chemeClr val="tx1"/>
                </a:solidFill>
              </a:rPr>
              <a:t>“You have to call in the morning to book appointments, so if you are unwell, it is harder to wake up earlier.”</a:t>
            </a:r>
            <a:endParaRPr lang="en-GB" sz="1100" dirty="0">
              <a:solidFill>
                <a:srgbClr val="004C6B"/>
              </a:solidFill>
              <a:cs typeface="Poppins Light"/>
            </a:endParaRPr>
          </a:p>
        </p:txBody>
      </p:sp>
      <p:sp>
        <p:nvSpPr>
          <p:cNvPr id="25" name="TextBox 24">
            <a:extLst>
              <a:ext uri="{FF2B5EF4-FFF2-40B4-BE49-F238E27FC236}">
                <a16:creationId xmlns:a16="http://schemas.microsoft.com/office/drawing/2014/main" id="{75EF3A63-6834-EBA3-AEE2-81C499617770}"/>
              </a:ext>
            </a:extLst>
          </p:cNvPr>
          <p:cNvSpPr txBox="1"/>
          <p:nvPr/>
        </p:nvSpPr>
        <p:spPr>
          <a:xfrm>
            <a:off x="398759" y="2989975"/>
            <a:ext cx="2853818" cy="276999"/>
          </a:xfrm>
          <a:prstGeom prst="rect">
            <a:avLst/>
          </a:prstGeom>
          <a:noFill/>
        </p:spPr>
        <p:txBody>
          <a:bodyPr wrap="square">
            <a:spAutoFit/>
          </a:bodyPr>
          <a:lstStyle/>
          <a:p>
            <a:pPr algn="ctr"/>
            <a:r>
              <a:rPr lang="en-GB" sz="1200" b="1" dirty="0">
                <a:solidFill>
                  <a:schemeClr val="bg1"/>
                </a:solidFill>
                <a:latin typeface="+mj-lt"/>
                <a:cs typeface="Poppins SemiBold" panose="00000700000000000000" pitchFamily="2" charset="0"/>
              </a:rPr>
              <a:t>STAFF ATTITUDES   </a:t>
            </a:r>
          </a:p>
        </p:txBody>
      </p:sp>
      <p:sp>
        <p:nvSpPr>
          <p:cNvPr id="57344" name="TextBox 57343">
            <a:extLst>
              <a:ext uri="{FF2B5EF4-FFF2-40B4-BE49-F238E27FC236}">
                <a16:creationId xmlns:a16="http://schemas.microsoft.com/office/drawing/2014/main" id="{DC8F07CE-9C6C-0DAD-F91C-23833875D92B}"/>
              </a:ext>
            </a:extLst>
          </p:cNvPr>
          <p:cNvSpPr txBox="1"/>
          <p:nvPr/>
        </p:nvSpPr>
        <p:spPr>
          <a:xfrm>
            <a:off x="398760" y="1213736"/>
            <a:ext cx="2776258" cy="276999"/>
          </a:xfrm>
          <a:prstGeom prst="rect">
            <a:avLst/>
          </a:prstGeom>
          <a:noFill/>
        </p:spPr>
        <p:txBody>
          <a:bodyPr wrap="square" rtlCol="0">
            <a:spAutoFit/>
          </a:bodyPr>
          <a:lstStyle/>
          <a:p>
            <a:pPr algn="ctr" eaLnBrk="1" fontAlgn="auto" hangingPunct="1">
              <a:spcBef>
                <a:spcPts val="0"/>
              </a:spcBef>
              <a:spcAft>
                <a:spcPts val="0"/>
              </a:spcAft>
              <a:defRPr/>
            </a:pPr>
            <a:r>
              <a:rPr lang="en-GB" sz="1200" b="1" dirty="0">
                <a:solidFill>
                  <a:schemeClr val="bg1"/>
                </a:solidFill>
                <a:latin typeface="+mj-lt"/>
                <a:cs typeface="Poppins SemiBold" panose="00000700000000000000" pitchFamily="2" charset="0"/>
              </a:rPr>
              <a:t>AVAILABILTY OF APPOINTMENTS</a:t>
            </a:r>
          </a:p>
        </p:txBody>
      </p:sp>
      <p:sp>
        <p:nvSpPr>
          <p:cNvPr id="3" name="TextBox 2">
            <a:extLst>
              <a:ext uri="{FF2B5EF4-FFF2-40B4-BE49-F238E27FC236}">
                <a16:creationId xmlns:a16="http://schemas.microsoft.com/office/drawing/2014/main" id="{5040CE96-95D8-56CE-8FFC-E483AEC70BEF}"/>
              </a:ext>
            </a:extLst>
          </p:cNvPr>
          <p:cNvSpPr txBox="1"/>
          <p:nvPr/>
        </p:nvSpPr>
        <p:spPr>
          <a:xfrm>
            <a:off x="309664" y="731169"/>
            <a:ext cx="6246406" cy="461665"/>
          </a:xfrm>
          <a:prstGeom prst="rect">
            <a:avLst/>
          </a:prstGeom>
          <a:noFill/>
        </p:spPr>
        <p:txBody>
          <a:bodyPr wrap="square" lIns="91440" tIns="45720" rIns="91440" bIns="45720" rtlCol="0" anchor="t">
            <a:spAutoFit/>
          </a:bodyPr>
          <a:lstStyle/>
          <a:p>
            <a:r>
              <a:rPr lang="en-GB" sz="2400" b="1" dirty="0">
                <a:solidFill>
                  <a:schemeClr val="bg1"/>
                </a:solidFill>
                <a:latin typeface="Poppins Light"/>
                <a:cs typeface="Poppins Light"/>
              </a:rPr>
              <a:t>What people told us about GP Practices</a:t>
            </a:r>
          </a:p>
        </p:txBody>
      </p:sp>
      <p:sp>
        <p:nvSpPr>
          <p:cNvPr id="8" name="TextBox 7">
            <a:extLst>
              <a:ext uri="{FF2B5EF4-FFF2-40B4-BE49-F238E27FC236}">
                <a16:creationId xmlns:a16="http://schemas.microsoft.com/office/drawing/2014/main" id="{5957E458-6971-D284-292B-0065A8B0B9CC}"/>
              </a:ext>
            </a:extLst>
          </p:cNvPr>
          <p:cNvSpPr txBox="1"/>
          <p:nvPr/>
        </p:nvSpPr>
        <p:spPr>
          <a:xfrm>
            <a:off x="3428999" y="1213737"/>
            <a:ext cx="3030241" cy="276999"/>
          </a:xfrm>
          <a:prstGeom prst="rect">
            <a:avLst/>
          </a:prstGeom>
          <a:noFill/>
        </p:spPr>
        <p:txBody>
          <a:bodyPr wrap="square">
            <a:spAutoFit/>
          </a:bodyPr>
          <a:lstStyle/>
          <a:p>
            <a:pPr algn="ctr"/>
            <a:r>
              <a:rPr lang="en-GB" sz="1200" b="1" dirty="0">
                <a:solidFill>
                  <a:schemeClr val="bg1"/>
                </a:solidFill>
                <a:latin typeface="+mj-lt"/>
                <a:cs typeface="Poppins SemiBold" panose="00000700000000000000" pitchFamily="2" charset="0"/>
              </a:rPr>
              <a:t>AVAILABILITY OF APPOINTMENTS</a:t>
            </a:r>
          </a:p>
        </p:txBody>
      </p:sp>
      <p:sp>
        <p:nvSpPr>
          <p:cNvPr id="17" name="Speech Bubble: Rectangle with Corners Rounded 16">
            <a:extLst>
              <a:ext uri="{FF2B5EF4-FFF2-40B4-BE49-F238E27FC236}">
                <a16:creationId xmlns:a16="http://schemas.microsoft.com/office/drawing/2014/main" id="{BDC30F3C-2140-B523-A31F-EE57AAEEC561}"/>
              </a:ext>
            </a:extLst>
          </p:cNvPr>
          <p:cNvSpPr/>
          <p:nvPr/>
        </p:nvSpPr>
        <p:spPr>
          <a:xfrm>
            <a:off x="398759" y="3324867"/>
            <a:ext cx="2853817" cy="1556560"/>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dirty="0">
                <a:solidFill>
                  <a:srgbClr val="004C6B"/>
                </a:solidFill>
                <a:cs typeface="Poppins Light"/>
              </a:rPr>
              <a:t>“The team of staff here are fantastic. They are great at managing my diabetes. I am comfortable enough to speak with my doctor, and he knows my situation very well. I am happy with the care from this practice, it's excellent.”</a:t>
            </a:r>
            <a:endParaRPr lang="en-GB" sz="1100" dirty="0">
              <a:solidFill>
                <a:srgbClr val="004C6B"/>
              </a:solidFill>
              <a:cs typeface="Poppins Light"/>
            </a:endParaRPr>
          </a:p>
        </p:txBody>
      </p:sp>
      <p:sp>
        <p:nvSpPr>
          <p:cNvPr id="4" name="Rectangle 1">
            <a:extLst>
              <a:ext uri="{FF2B5EF4-FFF2-40B4-BE49-F238E27FC236}">
                <a16:creationId xmlns:a16="http://schemas.microsoft.com/office/drawing/2014/main" id="{0780BF59-AAB0-7477-5408-35B3729F4E5F}"/>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333E48"/>
                </a:solidFill>
                <a:effectLst/>
                <a:latin typeface="National2"/>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5CCFBC8-8C68-7BA2-E00E-C9954344BCD9}"/>
              </a:ext>
            </a:extLst>
          </p:cNvPr>
          <p:cNvSpPr txBox="1"/>
          <p:nvPr/>
        </p:nvSpPr>
        <p:spPr>
          <a:xfrm>
            <a:off x="381156" y="5206760"/>
            <a:ext cx="2853817" cy="276999"/>
          </a:xfrm>
          <a:prstGeom prst="rect">
            <a:avLst/>
          </a:prstGeom>
          <a:noFill/>
        </p:spPr>
        <p:txBody>
          <a:bodyPr wrap="square">
            <a:spAutoFit/>
          </a:bodyPr>
          <a:lstStyle/>
          <a:p>
            <a:pPr algn="ctr" eaLnBrk="1" fontAlgn="auto" hangingPunct="1">
              <a:spcBef>
                <a:spcPts val="0"/>
              </a:spcBef>
              <a:spcAft>
                <a:spcPts val="0"/>
              </a:spcAft>
              <a:defRPr/>
            </a:pPr>
            <a:r>
              <a:rPr lang="en-GB" sz="1200" b="1" dirty="0">
                <a:solidFill>
                  <a:schemeClr val="bg1"/>
                </a:solidFill>
                <a:latin typeface="+mj-lt"/>
                <a:cs typeface="Poppins SemiBold" panose="020B0502040204020203" pitchFamily="2" charset="0"/>
              </a:rPr>
              <a:t>TREATMENT AND CARE</a:t>
            </a:r>
          </a:p>
        </p:txBody>
      </p:sp>
      <p:sp>
        <p:nvSpPr>
          <p:cNvPr id="13" name="TextBox 12">
            <a:extLst>
              <a:ext uri="{FF2B5EF4-FFF2-40B4-BE49-F238E27FC236}">
                <a16:creationId xmlns:a16="http://schemas.microsoft.com/office/drawing/2014/main" id="{9643D734-FC21-2B52-7874-C2FBB9A205A6}"/>
              </a:ext>
            </a:extLst>
          </p:cNvPr>
          <p:cNvSpPr txBox="1"/>
          <p:nvPr/>
        </p:nvSpPr>
        <p:spPr>
          <a:xfrm>
            <a:off x="3429000" y="5131443"/>
            <a:ext cx="3047844" cy="461665"/>
          </a:xfrm>
          <a:prstGeom prst="rect">
            <a:avLst/>
          </a:prstGeom>
          <a:noFill/>
        </p:spPr>
        <p:txBody>
          <a:bodyPr wrap="square">
            <a:spAutoFit/>
          </a:bodyPr>
          <a:lstStyle/>
          <a:p>
            <a:pPr algn="ctr" eaLnBrk="1" fontAlgn="auto" hangingPunct="1">
              <a:spcBef>
                <a:spcPts val="0"/>
              </a:spcBef>
              <a:spcAft>
                <a:spcPts val="0"/>
              </a:spcAft>
              <a:defRPr/>
            </a:pPr>
            <a:r>
              <a:rPr lang="en-GB" sz="1200" b="1" dirty="0">
                <a:solidFill>
                  <a:schemeClr val="bg1"/>
                </a:solidFill>
                <a:latin typeface="+mj-lt"/>
                <a:cs typeface="Poppins SemiBold" panose="020B0502040204020203" pitchFamily="2" charset="0"/>
              </a:rPr>
              <a:t>APPOINTMENT SCHEDULING AND TELEPHONE/ONLINE ACCESIBILITY</a:t>
            </a:r>
          </a:p>
        </p:txBody>
      </p:sp>
      <p:sp>
        <p:nvSpPr>
          <p:cNvPr id="18" name="TextBox 17">
            <a:extLst>
              <a:ext uri="{FF2B5EF4-FFF2-40B4-BE49-F238E27FC236}">
                <a16:creationId xmlns:a16="http://schemas.microsoft.com/office/drawing/2014/main" id="{DFC14BA4-BCF6-2FA0-D12F-84128D93AD1B}"/>
              </a:ext>
            </a:extLst>
          </p:cNvPr>
          <p:cNvSpPr txBox="1"/>
          <p:nvPr/>
        </p:nvSpPr>
        <p:spPr>
          <a:xfrm>
            <a:off x="3434220" y="2998962"/>
            <a:ext cx="3025019" cy="276999"/>
          </a:xfrm>
          <a:prstGeom prst="rect">
            <a:avLst/>
          </a:prstGeom>
          <a:noFill/>
        </p:spPr>
        <p:txBody>
          <a:bodyPr wrap="square">
            <a:spAutoFit/>
          </a:bodyPr>
          <a:lstStyle/>
          <a:p>
            <a:pPr algn="ctr"/>
            <a:r>
              <a:rPr lang="en-GB" sz="1200" b="1" dirty="0">
                <a:solidFill>
                  <a:schemeClr val="bg1"/>
                </a:solidFill>
                <a:latin typeface="+mj-lt"/>
                <a:cs typeface="Poppins SemiBold" panose="00000700000000000000" pitchFamily="2" charset="0"/>
              </a:rPr>
              <a:t>STAFF ATTITUDES </a:t>
            </a:r>
          </a:p>
        </p:txBody>
      </p:sp>
      <p:sp>
        <p:nvSpPr>
          <p:cNvPr id="21" name="TextBox 20">
            <a:extLst>
              <a:ext uri="{FF2B5EF4-FFF2-40B4-BE49-F238E27FC236}">
                <a16:creationId xmlns:a16="http://schemas.microsoft.com/office/drawing/2014/main" id="{FE73F46C-765A-A6E9-93A8-9E7C8631D4E0}"/>
              </a:ext>
            </a:extLst>
          </p:cNvPr>
          <p:cNvSpPr txBox="1"/>
          <p:nvPr/>
        </p:nvSpPr>
        <p:spPr>
          <a:xfrm>
            <a:off x="3547357" y="3439812"/>
            <a:ext cx="2729690" cy="1277273"/>
          </a:xfrm>
          <a:prstGeom prst="rect">
            <a:avLst/>
          </a:prstGeom>
          <a:noFill/>
        </p:spPr>
        <p:txBody>
          <a:bodyPr wrap="square">
            <a:spAutoFit/>
          </a:bodyPr>
          <a:lstStyle/>
          <a:p>
            <a:r>
              <a:rPr lang="en-US" sz="1100" b="0" i="0" dirty="0">
                <a:effectLst/>
                <a:latin typeface="+mn-lt"/>
              </a:rPr>
              <a:t>“I wasn't made aware about out of hours appointments for people who work full time. I also think </a:t>
            </a:r>
            <a:r>
              <a:rPr lang="en-US" sz="1100" dirty="0">
                <a:latin typeface="+mn-lt"/>
              </a:rPr>
              <a:t>staff</a:t>
            </a:r>
            <a:r>
              <a:rPr lang="en-US" sz="1100" b="0" i="0" dirty="0">
                <a:effectLst/>
                <a:latin typeface="+mn-lt"/>
              </a:rPr>
              <a:t> at reception don't allow for privacy when explaining why I want to see the doctor</a:t>
            </a:r>
            <a:r>
              <a:rPr lang="en-US" sz="1100" dirty="0">
                <a:latin typeface="+mn-lt"/>
              </a:rPr>
              <a:t>. Communication with reception isn't the best.”</a:t>
            </a:r>
            <a:endParaRPr lang="en-GB" sz="11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06221" y="834244"/>
            <a:ext cx="5892393" cy="432000"/>
          </a:xfrm>
        </p:spPr>
        <p:txBody>
          <a:bodyPr/>
          <a:lstStyle/>
          <a:p>
            <a:r>
              <a:rPr lang="en-GB" dirty="0"/>
              <a:t>GP services full data</a:t>
            </a:r>
          </a:p>
        </p:txBody>
      </p:sp>
      <p:graphicFrame>
        <p:nvGraphicFramePr>
          <p:cNvPr id="14" name="Table 14">
            <a:extLst>
              <a:ext uri="{FF2B5EF4-FFF2-40B4-BE49-F238E27FC236}">
                <a16:creationId xmlns:a16="http://schemas.microsoft.com/office/drawing/2014/main" id="{10DAFCAD-C392-BA06-0B70-5414B63BF983}"/>
              </a:ext>
            </a:extLst>
          </p:cNvPr>
          <p:cNvGraphicFramePr>
            <a:graphicFrameLocks noGrp="1"/>
          </p:cNvGraphicFramePr>
          <p:nvPr>
            <p:extLst>
              <p:ext uri="{D42A27DB-BD31-4B8C-83A1-F6EECF244321}">
                <p14:modId xmlns:p14="http://schemas.microsoft.com/office/powerpoint/2010/main" val="1497204129"/>
              </p:ext>
            </p:extLst>
          </p:nvPr>
        </p:nvGraphicFramePr>
        <p:xfrm>
          <a:off x="406221" y="1477438"/>
          <a:ext cx="5788088" cy="1385029"/>
        </p:xfrm>
        <a:graphic>
          <a:graphicData uri="http://schemas.openxmlformats.org/drawingml/2006/table">
            <a:tbl>
              <a:tblPr firstRow="1" bandRow="1">
                <a:tableStyleId>{5C22544A-7EE6-4342-B048-85BDC9FD1C3A}</a:tableStyleId>
              </a:tblPr>
              <a:tblGrid>
                <a:gridCol w="2860726">
                  <a:extLst>
                    <a:ext uri="{9D8B030D-6E8A-4147-A177-3AD203B41FA5}">
                      <a16:colId xmlns:a16="http://schemas.microsoft.com/office/drawing/2014/main" val="115435326"/>
                    </a:ext>
                  </a:extLst>
                </a:gridCol>
                <a:gridCol w="2927362">
                  <a:extLst>
                    <a:ext uri="{9D8B030D-6E8A-4147-A177-3AD203B41FA5}">
                      <a16:colId xmlns:a16="http://schemas.microsoft.com/office/drawing/2014/main" val="1618553360"/>
                    </a:ext>
                  </a:extLst>
                </a:gridCol>
              </a:tblGrid>
              <a:tr h="204926">
                <a:tc>
                  <a:txBody>
                    <a:bodyPr/>
                    <a:lstStyle/>
                    <a:p>
                      <a:r>
                        <a:rPr lang="en-GB" dirty="0"/>
                        <a:t>No. of reviews</a:t>
                      </a:r>
                    </a:p>
                  </a:txBody>
                  <a:tcPr/>
                </a:tc>
                <a:tc>
                  <a:txBody>
                    <a:bodyPr/>
                    <a:lstStyle/>
                    <a:p>
                      <a:r>
                        <a:rPr lang="en-GB" sz="1800" dirty="0"/>
                        <a:t>232 reviews </a:t>
                      </a:r>
                      <a:endParaRPr lang="en-GB" sz="1200" dirty="0"/>
                    </a:p>
                  </a:txBody>
                  <a:tcPr marL="91454" marR="91454" marT="45749" marB="45749"/>
                </a:tc>
                <a:extLst>
                  <a:ext uri="{0D108BD9-81ED-4DB2-BD59-A6C34878D82A}">
                    <a16:rowId xmlns:a16="http://schemas.microsoft.com/office/drawing/2014/main" val="479496430"/>
                  </a:ext>
                </a:extLst>
              </a:tr>
              <a:tr h="204926">
                <a:tc>
                  <a:txBody>
                    <a:bodyPr/>
                    <a:lstStyle/>
                    <a:p>
                      <a:r>
                        <a:rPr lang="en-GB" sz="1600" dirty="0"/>
                        <a:t>Positive</a:t>
                      </a:r>
                    </a:p>
                  </a:txBody>
                  <a:tcPr>
                    <a:solidFill>
                      <a:schemeClr val="accent2">
                        <a:lumMod val="60000"/>
                        <a:lumOff val="40000"/>
                      </a:schemeClr>
                    </a:solidFill>
                  </a:tcPr>
                </a:tc>
                <a:tc>
                  <a:txBody>
                    <a:bodyPr/>
                    <a:lstStyle/>
                    <a:p>
                      <a:r>
                        <a:rPr lang="en-GB" sz="1600" dirty="0"/>
                        <a:t>192% (83)</a:t>
                      </a:r>
                    </a:p>
                  </a:txBody>
                  <a:tcPr marL="91454" marR="91454" marT="45749" marB="45749">
                    <a:solidFill>
                      <a:schemeClr val="accent2">
                        <a:lumMod val="60000"/>
                        <a:lumOff val="40000"/>
                      </a:schemeClr>
                    </a:solidFill>
                  </a:tcPr>
                </a:tc>
                <a:extLst>
                  <a:ext uri="{0D108BD9-81ED-4DB2-BD59-A6C34878D82A}">
                    <a16:rowId xmlns:a16="http://schemas.microsoft.com/office/drawing/2014/main" val="2996589540"/>
                  </a:ext>
                </a:extLst>
              </a:tr>
              <a:tr h="204926">
                <a:tc>
                  <a:txBody>
                    <a:bodyPr/>
                    <a:lstStyle/>
                    <a:p>
                      <a:r>
                        <a:rPr lang="en-GB" sz="1600" dirty="0"/>
                        <a:t>Negative</a:t>
                      </a:r>
                    </a:p>
                  </a:txBody>
                  <a:tcPr>
                    <a:solidFill>
                      <a:schemeClr val="accent1">
                        <a:lumMod val="60000"/>
                        <a:lumOff val="40000"/>
                      </a:schemeClr>
                    </a:solidFill>
                  </a:tcPr>
                </a:tc>
                <a:tc>
                  <a:txBody>
                    <a:bodyPr/>
                    <a:lstStyle/>
                    <a:p>
                      <a:r>
                        <a:rPr lang="en-GB" sz="1600" dirty="0"/>
                        <a:t> 9% (4)</a:t>
                      </a:r>
                    </a:p>
                  </a:txBody>
                  <a:tcPr marL="91454" marR="91454" marT="45749" marB="45749">
                    <a:solidFill>
                      <a:schemeClr val="accent1">
                        <a:lumMod val="60000"/>
                        <a:lumOff val="40000"/>
                      </a:schemeClr>
                    </a:solidFill>
                  </a:tcPr>
                </a:tc>
                <a:extLst>
                  <a:ext uri="{0D108BD9-81ED-4DB2-BD59-A6C34878D82A}">
                    <a16:rowId xmlns:a16="http://schemas.microsoft.com/office/drawing/2014/main" val="307744977"/>
                  </a:ext>
                </a:extLst>
              </a:tr>
              <a:tr h="348535">
                <a:tc>
                  <a:txBody>
                    <a:bodyPr/>
                    <a:lstStyle/>
                    <a:p>
                      <a:r>
                        <a:rPr lang="en-GB" sz="1600" dirty="0"/>
                        <a:t>Neutral</a:t>
                      </a:r>
                    </a:p>
                  </a:txBody>
                  <a:tcPr>
                    <a:solidFill>
                      <a:schemeClr val="tx1">
                        <a:lumMod val="20000"/>
                        <a:lumOff val="80000"/>
                      </a:schemeClr>
                    </a:solidFill>
                  </a:tcPr>
                </a:tc>
                <a:tc>
                  <a:txBody>
                    <a:bodyPr/>
                    <a:lstStyle/>
                    <a:p>
                      <a:r>
                        <a:rPr lang="en-GB" sz="1600" dirty="0"/>
                        <a:t> 32% (14)</a:t>
                      </a:r>
                    </a:p>
                  </a:txBody>
                  <a:tcPr marL="91454" marR="91454" marT="45749" marB="45749">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
        <p:nvSpPr>
          <p:cNvPr id="26" name="Rectangle 25">
            <a:extLst>
              <a:ext uri="{FF2B5EF4-FFF2-40B4-BE49-F238E27FC236}">
                <a16:creationId xmlns:a16="http://schemas.microsoft.com/office/drawing/2014/main" id="{6BE0BEC7-C480-704E-F667-C3302FA179E1}"/>
              </a:ext>
            </a:extLst>
          </p:cNvPr>
          <p:cNvSpPr/>
          <p:nvPr/>
        </p:nvSpPr>
        <p:spPr>
          <a:xfrm>
            <a:off x="406221" y="2988497"/>
            <a:ext cx="5793714" cy="65881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GB" sz="1200" dirty="0">
              <a:solidFill>
                <a:schemeClr val="accent1"/>
              </a:solidFill>
            </a:endParaRPr>
          </a:p>
          <a:p>
            <a:pPr>
              <a:defRPr/>
            </a:pPr>
            <a:endParaRPr lang="en-GB" altLang="en-US" sz="1200" dirty="0">
              <a:solidFill>
                <a:srgbClr val="D83C8E"/>
              </a:solidFill>
            </a:endParaRPr>
          </a:p>
        </p:txBody>
      </p:sp>
      <p:sp>
        <p:nvSpPr>
          <p:cNvPr id="27" name="Text Placeholder 11">
            <a:extLst>
              <a:ext uri="{FF2B5EF4-FFF2-40B4-BE49-F238E27FC236}">
                <a16:creationId xmlns:a16="http://schemas.microsoft.com/office/drawing/2014/main" id="{149B0C2A-4A0C-E0CA-195F-57F79884D5C8}"/>
              </a:ext>
            </a:extLst>
          </p:cNvPr>
          <p:cNvSpPr txBox="1">
            <a:spLocks/>
          </p:cNvSpPr>
          <p:nvPr/>
        </p:nvSpPr>
        <p:spPr>
          <a:xfrm>
            <a:off x="628083" y="3097413"/>
            <a:ext cx="5104667" cy="333055"/>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tx1"/>
                </a:solidFill>
                <a:latin typeface="+mj-lt"/>
                <a:cs typeface="Poppins" pitchFamily="2" charset="77"/>
              </a:rPr>
              <a:t>Questions we asked residents</a:t>
            </a:r>
          </a:p>
        </p:txBody>
      </p:sp>
      <p:pic>
        <p:nvPicPr>
          <p:cNvPr id="29" name="Picture 28" descr="P6-Icon-Care.png">
            <a:extLst>
              <a:ext uri="{FF2B5EF4-FFF2-40B4-BE49-F238E27FC236}">
                <a16:creationId xmlns:a16="http://schemas.microsoft.com/office/drawing/2014/main" id="{E989547C-383E-A877-0B62-E2236F5F069C}"/>
              </a:ext>
            </a:extLst>
          </p:cNvPr>
          <p:cNvPicPr>
            <a:picLocks noChangeAspect="1"/>
          </p:cNvPicPr>
          <p:nvPr/>
        </p:nvPicPr>
        <p:blipFill>
          <a:blip r:embed="rId2" cstate="print"/>
          <a:stretch>
            <a:fillRect/>
          </a:stretch>
        </p:blipFill>
        <p:spPr>
          <a:xfrm>
            <a:off x="295821" y="3419064"/>
            <a:ext cx="1372073" cy="1116849"/>
          </a:xfrm>
          <a:prstGeom prst="rect">
            <a:avLst/>
          </a:prstGeom>
        </p:spPr>
      </p:pic>
      <p:sp>
        <p:nvSpPr>
          <p:cNvPr id="3" name="Slide Number Placeholder 4">
            <a:extLst>
              <a:ext uri="{FF2B5EF4-FFF2-40B4-BE49-F238E27FC236}">
                <a16:creationId xmlns:a16="http://schemas.microsoft.com/office/drawing/2014/main" id="{355316A3-9F79-89BF-7E1C-A9D3F1127438}"/>
              </a:ext>
            </a:extLst>
          </p:cNvPr>
          <p:cNvSpPr txBox="1">
            <a:spLocks/>
          </p:cNvSpPr>
          <p:nvPr/>
        </p:nvSpPr>
        <p:spPr>
          <a:xfrm>
            <a:off x="5805550"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95DF58-4118-4551-8C61-1A7ED177FA2D}" type="slidenum">
              <a:rPr lang="en-GB" smtClean="0"/>
              <a:pPr/>
              <a:t>8</a:t>
            </a:fld>
            <a:endParaRPr lang="en-GB" dirty="0"/>
          </a:p>
        </p:txBody>
      </p:sp>
      <p:sp>
        <p:nvSpPr>
          <p:cNvPr id="2" name="TextBox 1">
            <a:extLst>
              <a:ext uri="{FF2B5EF4-FFF2-40B4-BE49-F238E27FC236}">
                <a16:creationId xmlns:a16="http://schemas.microsoft.com/office/drawing/2014/main" id="{AF56F019-965C-9F86-51C2-4934741A0A66}"/>
              </a:ext>
            </a:extLst>
          </p:cNvPr>
          <p:cNvSpPr txBox="1"/>
          <p:nvPr/>
        </p:nvSpPr>
        <p:spPr>
          <a:xfrm>
            <a:off x="1489903" y="3405314"/>
            <a:ext cx="4342541" cy="4431983"/>
          </a:xfrm>
          <a:prstGeom prst="rect">
            <a:avLst/>
          </a:prstGeom>
          <a:noFill/>
        </p:spPr>
        <p:txBody>
          <a:bodyPr wrap="square" rtlCol="0">
            <a:spAutoFit/>
          </a:bodyPr>
          <a:lstStyle/>
          <a:p>
            <a:pPr>
              <a:lnSpc>
                <a:spcPct val="100000"/>
              </a:lnSpc>
            </a:pPr>
            <a:r>
              <a:rPr lang="en-GB" sz="1200" b="1" dirty="0">
                <a:solidFill>
                  <a:schemeClr val="accent1"/>
                </a:solidFill>
              </a:rPr>
              <a:t>Q1)  How easy is it to get an appointment?</a:t>
            </a:r>
            <a:br>
              <a:rPr lang="en-GB" sz="1200" b="1" dirty="0">
                <a:solidFill>
                  <a:schemeClr val="accent1"/>
                </a:solidFill>
              </a:rPr>
            </a:br>
            <a:endParaRPr lang="en-GB" sz="1200" b="1" dirty="0">
              <a:solidFill>
                <a:schemeClr val="accent1"/>
              </a:solidFill>
            </a:endParaRPr>
          </a:p>
          <a:p>
            <a:pPr>
              <a:lnSpc>
                <a:spcPct val="100000"/>
              </a:lnSpc>
            </a:pPr>
            <a:r>
              <a:rPr lang="en-GB" sz="1200" b="1" dirty="0">
                <a:solidFill>
                  <a:schemeClr val="accent1"/>
                </a:solidFill>
              </a:rPr>
              <a:t>Q2) How easy is it to speak to someone on the phone?</a:t>
            </a:r>
            <a:br>
              <a:rPr lang="en-GB" sz="1200" b="1" dirty="0">
                <a:solidFill>
                  <a:schemeClr val="accent1"/>
                </a:solidFill>
              </a:rPr>
            </a:br>
            <a:endParaRPr lang="en-GB" sz="1200" b="1" dirty="0">
              <a:solidFill>
                <a:schemeClr val="accent1"/>
              </a:solidFill>
            </a:endParaRPr>
          </a:p>
          <a:p>
            <a:pPr>
              <a:lnSpc>
                <a:spcPct val="100000"/>
              </a:lnSpc>
            </a:pPr>
            <a:r>
              <a:rPr lang="en-GB" sz="1200" b="1" dirty="0">
                <a:solidFill>
                  <a:schemeClr val="accent1"/>
                </a:solidFill>
              </a:rPr>
              <a:t>Q3) How do you find the quality of telephone consultations?</a:t>
            </a:r>
            <a:br>
              <a:rPr lang="en-GB" sz="1200" b="1" dirty="0">
                <a:solidFill>
                  <a:schemeClr val="accent1"/>
                </a:solidFill>
              </a:rPr>
            </a:br>
            <a:endParaRPr lang="en-GB" sz="1200" b="1" dirty="0">
              <a:solidFill>
                <a:schemeClr val="accent1"/>
              </a:solidFill>
            </a:endParaRPr>
          </a:p>
          <a:p>
            <a:pPr>
              <a:lnSpc>
                <a:spcPct val="100000"/>
              </a:lnSpc>
            </a:pPr>
            <a:r>
              <a:rPr lang="en-GB" sz="1200" b="1" dirty="0">
                <a:solidFill>
                  <a:schemeClr val="accent1"/>
                </a:solidFill>
              </a:rPr>
              <a:t>Q4) How do you find the quality of online consultations?</a:t>
            </a:r>
            <a:br>
              <a:rPr lang="en-GB" sz="1200" b="1" dirty="0">
                <a:solidFill>
                  <a:schemeClr val="accent1"/>
                </a:solidFill>
              </a:rPr>
            </a:br>
            <a:endParaRPr lang="en-GB" sz="1200" b="1" dirty="0">
              <a:solidFill>
                <a:schemeClr val="accent1"/>
              </a:solidFill>
            </a:endParaRPr>
          </a:p>
          <a:p>
            <a:pPr>
              <a:lnSpc>
                <a:spcPct val="100000"/>
              </a:lnSpc>
            </a:pPr>
            <a:r>
              <a:rPr lang="en-GB" sz="1200" b="1" dirty="0">
                <a:solidFill>
                  <a:schemeClr val="accent1"/>
                </a:solidFill>
              </a:rPr>
              <a:t>Q5) How would you rate the attitudes of staff at your GP practice?</a:t>
            </a:r>
            <a:br>
              <a:rPr lang="en-GB" sz="1200" b="1" dirty="0">
                <a:solidFill>
                  <a:schemeClr val="accent1"/>
                </a:solidFill>
              </a:rPr>
            </a:br>
            <a:endParaRPr lang="en-GB" sz="1200" b="1" dirty="0">
              <a:solidFill>
                <a:schemeClr val="accent1"/>
              </a:solidFill>
            </a:endParaRPr>
          </a:p>
          <a:p>
            <a:pPr>
              <a:lnSpc>
                <a:spcPct val="100000"/>
              </a:lnSpc>
            </a:pPr>
            <a:r>
              <a:rPr lang="en-GB" sz="1200" b="1" dirty="0">
                <a:solidFill>
                  <a:schemeClr val="accent1"/>
                </a:solidFill>
              </a:rPr>
              <a:t>Q6) How would you rate the quality of treatment and care received?</a:t>
            </a:r>
          </a:p>
          <a:p>
            <a:pPr>
              <a:lnSpc>
                <a:spcPct val="100000"/>
              </a:lnSpc>
            </a:pPr>
            <a:endParaRPr lang="en-GB" sz="1200" b="1" dirty="0">
              <a:solidFill>
                <a:schemeClr val="accent1"/>
              </a:solidFill>
            </a:endParaRPr>
          </a:p>
          <a:p>
            <a:pPr>
              <a:lnSpc>
                <a:spcPct val="100000"/>
              </a:lnSpc>
            </a:pPr>
            <a:r>
              <a:rPr lang="en-GB" sz="1200" b="1" dirty="0">
                <a:solidFill>
                  <a:schemeClr val="accent1"/>
                </a:solidFill>
              </a:rPr>
              <a:t>Q7) How would you rate your overall experience?</a:t>
            </a:r>
          </a:p>
          <a:p>
            <a:pPr>
              <a:lnSpc>
                <a:spcPct val="100000"/>
              </a:lnSpc>
            </a:pPr>
            <a:endParaRPr lang="en-GB" sz="1200" b="1" dirty="0">
              <a:solidFill>
                <a:schemeClr val="accent1"/>
              </a:solidFill>
            </a:endParaRPr>
          </a:p>
          <a:p>
            <a:pPr>
              <a:lnSpc>
                <a:spcPct val="100000"/>
              </a:lnSpc>
            </a:pPr>
            <a:r>
              <a:rPr lang="en-GB" sz="1200" b="1" dirty="0">
                <a:solidFill>
                  <a:schemeClr val="accent1"/>
                </a:solidFill>
              </a:rPr>
              <a:t>Q8) What works well at your GP?</a:t>
            </a:r>
          </a:p>
          <a:p>
            <a:pPr>
              <a:lnSpc>
                <a:spcPct val="100000"/>
              </a:lnSpc>
            </a:pPr>
            <a:endParaRPr lang="en-GB" sz="1200" b="1" dirty="0">
              <a:solidFill>
                <a:schemeClr val="accent1"/>
              </a:solidFill>
            </a:endParaRPr>
          </a:p>
          <a:p>
            <a:pPr>
              <a:lnSpc>
                <a:spcPct val="100000"/>
              </a:lnSpc>
            </a:pPr>
            <a:r>
              <a:rPr lang="en-GB" sz="1200" b="1" dirty="0">
                <a:solidFill>
                  <a:schemeClr val="accent1"/>
                </a:solidFill>
              </a:rPr>
              <a:t>Q9) What is not working well, and what could be improved?</a:t>
            </a:r>
          </a:p>
          <a:p>
            <a:endParaRPr lang="en-GB" dirty="0"/>
          </a:p>
        </p:txBody>
      </p:sp>
      <p:sp>
        <p:nvSpPr>
          <p:cNvPr id="5" name="TextBox 4">
            <a:extLst>
              <a:ext uri="{FF2B5EF4-FFF2-40B4-BE49-F238E27FC236}">
                <a16:creationId xmlns:a16="http://schemas.microsoft.com/office/drawing/2014/main" id="{D84988C1-7CB9-CF92-296C-66E60295BBC9}"/>
              </a:ext>
            </a:extLst>
          </p:cNvPr>
          <p:cNvSpPr txBox="1"/>
          <p:nvPr/>
        </p:nvSpPr>
        <p:spPr>
          <a:xfrm>
            <a:off x="503198" y="9002287"/>
            <a:ext cx="5329246" cy="461665"/>
          </a:xfrm>
          <a:prstGeom prst="rect">
            <a:avLst/>
          </a:prstGeom>
          <a:noFill/>
        </p:spPr>
        <p:txBody>
          <a:bodyPr wrap="square">
            <a:spAutoFit/>
          </a:bodyPr>
          <a:lstStyle/>
          <a:p>
            <a:pPr>
              <a:defRPr/>
            </a:pPr>
            <a:r>
              <a:rPr lang="en-GB" altLang="en-US" sz="1200" dirty="0"/>
              <a:t>Questions 8 and 9 were open-ended questions where users could state several responses.</a:t>
            </a:r>
            <a:endParaRPr lang="en-GB" sz="1200" dirty="0"/>
          </a:p>
        </p:txBody>
      </p:sp>
      <p:sp>
        <p:nvSpPr>
          <p:cNvPr id="7" name="TextBox 6">
            <a:extLst>
              <a:ext uri="{FF2B5EF4-FFF2-40B4-BE49-F238E27FC236}">
                <a16:creationId xmlns:a16="http://schemas.microsoft.com/office/drawing/2014/main" id="{FA910A88-228F-82B5-ABEA-6AC5023462BD}"/>
              </a:ext>
            </a:extLst>
          </p:cNvPr>
          <p:cNvSpPr txBox="1"/>
          <p:nvPr/>
        </p:nvSpPr>
        <p:spPr>
          <a:xfrm>
            <a:off x="526766" y="7724479"/>
            <a:ext cx="5596178"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Please note that for Question 1 and 2 the options we provided matched those of the national GP Patient Survey </a:t>
            </a:r>
            <a:r>
              <a:rPr kumimoji="0" lang="en-GB" sz="1200" b="0" i="0" u="none" strike="noStrike" kern="1200" cap="none" spc="0" normalizeH="0" baseline="0" noProof="0" dirty="0">
                <a:ln>
                  <a:noFill/>
                </a:ln>
                <a:solidFill>
                  <a:srgbClr val="D83C8E"/>
                </a:solidFill>
                <a:effectLst/>
                <a:uLnTx/>
                <a:uFillTx/>
                <a:latin typeface="Poppins Light"/>
                <a:ea typeface="+mn-ea"/>
                <a:cs typeface="+mn-cs"/>
              </a:rPr>
              <a:t>(Very Easy – Not at All Easy) </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to allow our data to be comparable with the NHS data.</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Participants were asked to choose between 1-5* </a:t>
            </a:r>
            <a:r>
              <a:rPr kumimoji="0" lang="en-GB" sz="1200" b="0" i="0" u="none" strike="noStrike" kern="1200" cap="none" spc="0" normalizeH="0" baseline="0" noProof="0" dirty="0">
                <a:ln>
                  <a:noFill/>
                </a:ln>
                <a:solidFill>
                  <a:srgbClr val="D83C8E"/>
                </a:solidFill>
                <a:effectLst/>
                <a:uLnTx/>
                <a:uFillTx/>
                <a:latin typeface="Poppins Light"/>
                <a:ea typeface="+mn-ea"/>
                <a:cs typeface="+mn-cs"/>
              </a:rPr>
              <a:t>(Terrible – Excellent).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4C6B"/>
              </a:solidFill>
              <a:effectLst/>
              <a:uLnTx/>
              <a:uFillTx/>
              <a:latin typeface="Poppins Light"/>
              <a:ea typeface="+mn-ea"/>
              <a:cs typeface="+mn-cs"/>
            </a:endParaRPr>
          </a:p>
        </p:txBody>
      </p:sp>
    </p:spTree>
    <p:extLst>
      <p:ext uri="{BB962C8B-B14F-4D97-AF65-F5344CB8AC3E}">
        <p14:creationId xmlns:p14="http://schemas.microsoft.com/office/powerpoint/2010/main" val="350991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14D9CBB7-0B37-B7D9-FA80-1B09377A75C6}"/>
              </a:ext>
            </a:extLst>
          </p:cNvPr>
          <p:cNvSpPr>
            <a:spLocks noGrp="1"/>
          </p:cNvSpPr>
          <p:nvPr>
            <p:ph type="body" sz="quarter" idx="22"/>
          </p:nvPr>
        </p:nvSpPr>
        <p:spPr>
          <a:xfrm>
            <a:off x="398761" y="788423"/>
            <a:ext cx="5987751" cy="311905"/>
          </a:xfrm>
        </p:spPr>
        <p:txBody>
          <a:bodyPr spcCol="360000" rtlCol="0">
            <a:noAutofit/>
          </a:bodyPr>
          <a:lstStyle/>
          <a:p>
            <a:pPr eaLnBrk="1" fontAlgn="auto" hangingPunct="1">
              <a:spcBef>
                <a:spcPts val="0"/>
              </a:spcBef>
              <a:defRPr/>
            </a:pPr>
            <a:r>
              <a:rPr lang="en-GB" sz="2000" dirty="0"/>
              <a:t>Access and quality questions </a:t>
            </a:r>
          </a:p>
        </p:txBody>
      </p:sp>
      <p:sp>
        <p:nvSpPr>
          <p:cNvPr id="51203" name="Text Placeholder 10">
            <a:extLst>
              <a:ext uri="{FF2B5EF4-FFF2-40B4-BE49-F238E27FC236}">
                <a16:creationId xmlns:a16="http://schemas.microsoft.com/office/drawing/2014/main" id="{8571568D-BBA8-D2D6-B531-9E4898A739B4}"/>
              </a:ext>
            </a:extLst>
          </p:cNvPr>
          <p:cNvSpPr>
            <a:spLocks noGrp="1" noChangeArrowheads="1"/>
          </p:cNvSpPr>
          <p:nvPr>
            <p:ph type="body" sz="quarter" idx="14"/>
          </p:nvPr>
        </p:nvSpPr>
        <p:spPr>
          <a:xfrm>
            <a:off x="398761" y="1504071"/>
            <a:ext cx="5406727" cy="235789"/>
          </a:xfrm>
        </p:spPr>
        <p:txBody>
          <a:bodyPr/>
          <a:lstStyle/>
          <a:p>
            <a:pPr eaLnBrk="1" hangingPunct="1"/>
            <a:r>
              <a:rPr lang="en-GB" altLang="en-US" dirty="0">
                <a:latin typeface="Poppins" panose="00000500000000000000" pitchFamily="2" charset="0"/>
                <a:cs typeface="Poppins" panose="00000500000000000000" pitchFamily="2" charset="0"/>
              </a:rPr>
              <a:t> </a:t>
            </a:r>
            <a:r>
              <a:rPr lang="en-GB" altLang="en-US" sz="1600" dirty="0">
                <a:solidFill>
                  <a:schemeClr val="tx1"/>
                </a:solidFill>
                <a:latin typeface="Poppins" panose="00000500000000000000" pitchFamily="2" charset="0"/>
                <a:cs typeface="Poppins" panose="00000500000000000000" pitchFamily="2" charset="0"/>
              </a:rPr>
              <a:t>Q1) How easy is it to get an appointment?</a:t>
            </a:r>
          </a:p>
        </p:txBody>
      </p:sp>
      <p:sp>
        <p:nvSpPr>
          <p:cNvPr id="21" name="Text Placeholder 10">
            <a:extLst>
              <a:ext uri="{FF2B5EF4-FFF2-40B4-BE49-F238E27FC236}">
                <a16:creationId xmlns:a16="http://schemas.microsoft.com/office/drawing/2014/main" id="{8FD2539C-B78B-FF77-688D-0D23EC1E2006}"/>
              </a:ext>
            </a:extLst>
          </p:cNvPr>
          <p:cNvSpPr txBox="1">
            <a:spLocks/>
          </p:cNvSpPr>
          <p:nvPr/>
        </p:nvSpPr>
        <p:spPr>
          <a:xfrm>
            <a:off x="398761" y="5181599"/>
            <a:ext cx="6179129" cy="359309"/>
          </a:xfrm>
          <a:prstGeom prst="rect">
            <a:avLst/>
          </a:prstGeom>
        </p:spPr>
        <p:txBody>
          <a:bodyPr lIns="0" tIns="0" rIns="0" bIns="0" spcCol="360000"/>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1600" dirty="0">
                <a:solidFill>
                  <a:schemeClr val="tx1"/>
                </a:solidFill>
                <a:latin typeface="+mj-lt"/>
              </a:rPr>
              <a:t>Q2) How easy is it to speak to someone on the phone?</a:t>
            </a:r>
            <a:endParaRPr lang="en-GB" sz="1600" dirty="0">
              <a:solidFill>
                <a:schemeClr val="tx1"/>
              </a:solidFill>
              <a:latin typeface="+mj-lt"/>
              <a:cs typeface="Poppins" pitchFamily="2" charset="77"/>
            </a:endParaRPr>
          </a:p>
        </p:txBody>
      </p:sp>
      <p:sp>
        <p:nvSpPr>
          <p:cNvPr id="51205" name="Slide Number Placeholder 4">
            <a:extLst>
              <a:ext uri="{FF2B5EF4-FFF2-40B4-BE49-F238E27FC236}">
                <a16:creationId xmlns:a16="http://schemas.microsoft.com/office/drawing/2014/main" id="{0C71C49C-C7E1-80C9-A66B-94264B9BBA9F}"/>
              </a:ext>
            </a:extLst>
          </p:cNvPr>
          <p:cNvSpPr txBox="1">
            <a:spLocks noChangeArrowheads="1"/>
          </p:cNvSpPr>
          <p:nvPr/>
        </p:nvSpPr>
        <p:spPr bwMode="auto">
          <a:xfrm>
            <a:off x="5805488" y="344488"/>
            <a:ext cx="58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700"/>
              </a:lnSpc>
              <a:spcAft>
                <a:spcPts val="900"/>
              </a:spcAft>
              <a:buFont typeface="Arial" panose="020B0604020202020204" pitchFamily="34" charset="0"/>
              <a:defRPr sz="1300">
                <a:solidFill>
                  <a:srgbClr val="E29707"/>
                </a:solidFill>
                <a:latin typeface="Poppins Light" panose="00000400000000000000" pitchFamily="2" charset="0"/>
              </a:defRPr>
            </a:lvl1pPr>
            <a:lvl2pPr marL="742950" indent="-285750">
              <a:lnSpc>
                <a:spcPts val="1400"/>
              </a:lnSpc>
              <a:buFont typeface="Arial" panose="020B0604020202020204" pitchFamily="34" charset="0"/>
              <a:defRPr sz="1100">
                <a:solidFill>
                  <a:schemeClr val="tx1"/>
                </a:solidFill>
                <a:latin typeface="Poppins Light" panose="00000400000000000000" pitchFamily="2" charset="0"/>
              </a:defRPr>
            </a:lvl2pPr>
            <a:lvl3pPr marL="1143000" indent="-228600">
              <a:buFont typeface="Arial" panose="020B0604020202020204" pitchFamily="34" charset="0"/>
              <a:defRPr sz="2400">
                <a:solidFill>
                  <a:schemeClr val="tx1"/>
                </a:solidFill>
                <a:latin typeface="Poppins Light" panose="00000400000000000000" pitchFamily="2" charset="0"/>
              </a:defRPr>
            </a:lvl3pPr>
            <a:lvl4pPr marL="1600200" indent="-228600">
              <a:buFont typeface="Arial" panose="020B0604020202020204" pitchFamily="34" charset="0"/>
              <a:defRPr sz="2000">
                <a:solidFill>
                  <a:schemeClr val="tx1"/>
                </a:solidFill>
                <a:latin typeface="Poppins Light" panose="00000400000000000000" pitchFamily="2" charset="0"/>
              </a:defRPr>
            </a:lvl4pPr>
            <a:lvl5pPr marL="2057400" indent="-228600">
              <a:buFont typeface="Arial" panose="020B0604020202020204" pitchFamily="34" charset="0"/>
              <a:defRPr sz="2000">
                <a:solidFill>
                  <a:schemeClr val="tx1"/>
                </a:solidFill>
                <a:latin typeface="Poppins Light" panose="00000400000000000000" pitchFamily="2"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Poppins Light" panose="00000400000000000000" pitchFamily="2" charset="0"/>
              </a:defRPr>
            </a:lvl9pPr>
          </a:lstStyle>
          <a:p>
            <a:pPr algn="r" eaLnBrk="1" hangingPunct="1">
              <a:lnSpc>
                <a:spcPct val="100000"/>
              </a:lnSpc>
              <a:spcAft>
                <a:spcPct val="0"/>
              </a:spcAft>
              <a:buFontTx/>
              <a:buNone/>
            </a:pPr>
            <a:fld id="{CCB58724-210C-41EB-8D64-1CFA6B54219E}" type="slidenum">
              <a:rPr lang="en-GB" altLang="en-US" sz="2200" b="1">
                <a:solidFill>
                  <a:srgbClr val="7F7F7F"/>
                </a:solidFill>
              </a:rPr>
              <a:pPr algn="r" eaLnBrk="1" hangingPunct="1">
                <a:lnSpc>
                  <a:spcPct val="100000"/>
                </a:lnSpc>
                <a:spcAft>
                  <a:spcPct val="0"/>
                </a:spcAft>
                <a:buFontTx/>
                <a:buNone/>
              </a:pPr>
              <a:t>9</a:t>
            </a:fld>
            <a:endParaRPr lang="en-GB" altLang="en-US" sz="2200" b="1" dirty="0">
              <a:solidFill>
                <a:srgbClr val="7F7F7F"/>
              </a:solidFill>
            </a:endParaRPr>
          </a:p>
        </p:txBody>
      </p:sp>
      <p:graphicFrame>
        <p:nvGraphicFramePr>
          <p:cNvPr id="2" name="Chart 3">
            <a:extLst>
              <a:ext uri="{FF2B5EF4-FFF2-40B4-BE49-F238E27FC236}">
                <a16:creationId xmlns:a16="http://schemas.microsoft.com/office/drawing/2014/main" id="{49EE873D-3026-7C62-A7FD-41176F2D99CE}"/>
              </a:ext>
            </a:extLst>
          </p:cNvPr>
          <p:cNvGraphicFramePr>
            <a:graphicFrameLocks/>
          </p:cNvGraphicFramePr>
          <p:nvPr>
            <p:extLst>
              <p:ext uri="{D42A27DB-BD31-4B8C-83A1-F6EECF244321}">
                <p14:modId xmlns:p14="http://schemas.microsoft.com/office/powerpoint/2010/main" val="3156332049"/>
              </p:ext>
            </p:extLst>
          </p:nvPr>
        </p:nvGraphicFramePr>
        <p:xfrm>
          <a:off x="416750" y="1926687"/>
          <a:ext cx="2998758" cy="2485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6">
            <a:extLst>
              <a:ext uri="{FF2B5EF4-FFF2-40B4-BE49-F238E27FC236}">
                <a16:creationId xmlns:a16="http://schemas.microsoft.com/office/drawing/2014/main" id="{7A1B6EDD-23F6-96C0-35F6-E3C5DE29307F}"/>
              </a:ext>
            </a:extLst>
          </p:cNvPr>
          <p:cNvGraphicFramePr>
            <a:graphicFrameLocks/>
          </p:cNvGraphicFramePr>
          <p:nvPr>
            <p:extLst>
              <p:ext uri="{D42A27DB-BD31-4B8C-83A1-F6EECF244321}">
                <p14:modId xmlns:p14="http://schemas.microsoft.com/office/powerpoint/2010/main" val="2145364411"/>
              </p:ext>
            </p:extLst>
          </p:nvPr>
        </p:nvGraphicFramePr>
        <p:xfrm>
          <a:off x="373238" y="5723324"/>
          <a:ext cx="2595653" cy="2641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44">
            <a:extLst>
              <a:ext uri="{FF2B5EF4-FFF2-40B4-BE49-F238E27FC236}">
                <a16:creationId xmlns:a16="http://schemas.microsoft.com/office/drawing/2014/main" id="{1250F6DD-3CD8-8E61-761E-AE26FA817469}"/>
              </a:ext>
            </a:extLst>
          </p:cNvPr>
          <p:cNvGraphicFramePr>
            <a:graphicFrameLocks noGrp="1"/>
          </p:cNvGraphicFramePr>
          <p:nvPr>
            <p:extLst>
              <p:ext uri="{D42A27DB-BD31-4B8C-83A1-F6EECF244321}">
                <p14:modId xmlns:p14="http://schemas.microsoft.com/office/powerpoint/2010/main" val="4249641512"/>
              </p:ext>
            </p:extLst>
          </p:nvPr>
        </p:nvGraphicFramePr>
        <p:xfrm>
          <a:off x="3263901" y="5723325"/>
          <a:ext cx="3122612" cy="2595492"/>
        </p:xfrm>
        <a:graphic>
          <a:graphicData uri="http://schemas.openxmlformats.org/drawingml/2006/table">
            <a:tbl>
              <a:tblPr firstRow="1" bandRow="1">
                <a:tableStyleId>{5C22544A-7EE6-4342-B048-85BDC9FD1C3A}</a:tableStyleId>
              </a:tblPr>
              <a:tblGrid>
                <a:gridCol w="980579">
                  <a:extLst>
                    <a:ext uri="{9D8B030D-6E8A-4147-A177-3AD203B41FA5}">
                      <a16:colId xmlns:a16="http://schemas.microsoft.com/office/drawing/2014/main" val="1852708291"/>
                    </a:ext>
                  </a:extLst>
                </a:gridCol>
                <a:gridCol w="1074769">
                  <a:extLst>
                    <a:ext uri="{9D8B030D-6E8A-4147-A177-3AD203B41FA5}">
                      <a16:colId xmlns:a16="http://schemas.microsoft.com/office/drawing/2014/main" val="1816098319"/>
                    </a:ext>
                  </a:extLst>
                </a:gridCol>
                <a:gridCol w="1067264">
                  <a:extLst>
                    <a:ext uri="{9D8B030D-6E8A-4147-A177-3AD203B41FA5}">
                      <a16:colId xmlns:a16="http://schemas.microsoft.com/office/drawing/2014/main" val="310195714"/>
                    </a:ext>
                  </a:extLst>
                </a:gridCol>
              </a:tblGrid>
              <a:tr h="591200">
                <a:tc>
                  <a:txBody>
                    <a:bodyPr/>
                    <a:lstStyle/>
                    <a:p>
                      <a:pPr algn="ctr"/>
                      <a:r>
                        <a:rPr lang="en-GB" sz="1100" dirty="0"/>
                        <a:t>Responses </a:t>
                      </a:r>
                    </a:p>
                  </a:txBody>
                  <a:tcPr marL="82481" marR="82481" marT="41240" marB="41240" anchor="ctr"/>
                </a:tc>
                <a:tc>
                  <a:txBody>
                    <a:bodyPr/>
                    <a:lstStyle/>
                    <a:p>
                      <a:pPr algn="ctr"/>
                      <a:r>
                        <a:rPr lang="en-GB" sz="1100" b="1" dirty="0"/>
                        <a:t>Percentage of reviews  </a:t>
                      </a:r>
                    </a:p>
                  </a:txBody>
                  <a:tcPr marL="82481" marR="82481" marT="41240" marB="41240" anchor="ctr"/>
                </a:tc>
                <a:tc>
                  <a:txBody>
                    <a:bodyPr/>
                    <a:lstStyle/>
                    <a:p>
                      <a:pPr algn="ctr"/>
                      <a:r>
                        <a:rPr lang="en-GB" sz="1100" b="1" dirty="0"/>
                        <a:t>No. of reviews </a:t>
                      </a:r>
                    </a:p>
                  </a:txBody>
                  <a:tcPr marL="82481" marR="82481" marT="41240" marB="41240" anchor="ctr"/>
                </a:tc>
                <a:extLst>
                  <a:ext uri="{0D108BD9-81ED-4DB2-BD59-A6C34878D82A}">
                    <a16:rowId xmlns:a16="http://schemas.microsoft.com/office/drawing/2014/main" val="923702615"/>
                  </a:ext>
                </a:extLst>
              </a:tr>
              <a:tr h="335745">
                <a:tc>
                  <a:txBody>
                    <a:bodyPr/>
                    <a:lstStyle/>
                    <a:p>
                      <a:pPr algn="l"/>
                      <a:r>
                        <a:rPr lang="en-GB" sz="1000" dirty="0">
                          <a:solidFill>
                            <a:schemeClr val="tx1"/>
                          </a:solidFill>
                          <a:latin typeface="+mn-lt"/>
                        </a:rPr>
                        <a:t>Very Easy</a:t>
                      </a:r>
                    </a:p>
                  </a:txBody>
                  <a:tcPr marL="82481" marR="82481" marT="41240" marB="41240" anchor="ctr"/>
                </a:tc>
                <a:tc>
                  <a:txBody>
                    <a:bodyPr/>
                    <a:lstStyle/>
                    <a:p>
                      <a:pPr algn="r" fontAlgn="b">
                        <a:buNone/>
                      </a:pPr>
                      <a:r>
                        <a:rPr lang="en-GB" sz="1000" u="none" strike="noStrike" dirty="0">
                          <a:solidFill>
                            <a:schemeClr val="tx1"/>
                          </a:solidFill>
                          <a:effectLst/>
                          <a:latin typeface="+mn-lt"/>
                        </a:rPr>
                        <a:t>17%</a:t>
                      </a:r>
                      <a:endParaRPr lang="en-GB" sz="1000" b="0" i="0" u="none" strike="noStrike" dirty="0">
                        <a:solidFill>
                          <a:schemeClr val="tx1"/>
                        </a:solidFill>
                        <a:effectLst/>
                        <a:latin typeface="+mn-lt"/>
                      </a:endParaRPr>
                    </a:p>
                  </a:txBody>
                  <a:tcPr marL="8592" marR="8592" marT="8594" marB="0" anchor="b"/>
                </a:tc>
                <a:tc>
                  <a:txBody>
                    <a:bodyPr/>
                    <a:lstStyle/>
                    <a:p>
                      <a:pPr algn="r" fontAlgn="b">
                        <a:buNone/>
                      </a:pPr>
                      <a:r>
                        <a:rPr lang="en-GB" sz="1000" u="none" strike="noStrike" dirty="0">
                          <a:solidFill>
                            <a:schemeClr val="tx1"/>
                          </a:solidFill>
                          <a:effectLst/>
                          <a:latin typeface="+mn-lt"/>
                        </a:rPr>
                        <a:t>39</a:t>
                      </a:r>
                      <a:endParaRPr lang="en-GB" sz="1000" b="0" i="0" u="none" strike="noStrike" dirty="0">
                        <a:solidFill>
                          <a:schemeClr val="tx1"/>
                        </a:solidFill>
                        <a:effectLst/>
                        <a:latin typeface="+mn-lt"/>
                      </a:endParaRPr>
                    </a:p>
                  </a:txBody>
                  <a:tcPr marL="8592" marR="8592" marT="8594" marB="0" anchor="b"/>
                </a:tc>
                <a:extLst>
                  <a:ext uri="{0D108BD9-81ED-4DB2-BD59-A6C34878D82A}">
                    <a16:rowId xmlns:a16="http://schemas.microsoft.com/office/drawing/2014/main" val="1795217099"/>
                  </a:ext>
                </a:extLst>
              </a:tr>
              <a:tr h="247887">
                <a:tc>
                  <a:txBody>
                    <a:bodyPr/>
                    <a:lstStyle/>
                    <a:p>
                      <a:pPr algn="l"/>
                      <a:r>
                        <a:rPr lang="en-GB" sz="1000" dirty="0">
                          <a:solidFill>
                            <a:schemeClr val="tx1"/>
                          </a:solidFill>
                          <a:latin typeface="+mn-lt"/>
                        </a:rPr>
                        <a:t>Easy</a:t>
                      </a:r>
                    </a:p>
                  </a:txBody>
                  <a:tcPr marL="82481" marR="82481" marT="41240" marB="41240" anchor="ctr"/>
                </a:tc>
                <a:tc>
                  <a:txBody>
                    <a:bodyPr/>
                    <a:lstStyle/>
                    <a:p>
                      <a:pPr algn="r" fontAlgn="b">
                        <a:buNone/>
                      </a:pPr>
                      <a:r>
                        <a:rPr lang="en-GB" sz="1000" u="none" strike="noStrike" dirty="0">
                          <a:solidFill>
                            <a:schemeClr val="tx1"/>
                          </a:solidFill>
                          <a:effectLst/>
                          <a:latin typeface="+mn-lt"/>
                        </a:rPr>
                        <a:t>47%</a:t>
                      </a:r>
                      <a:endParaRPr lang="en-GB" sz="1000" b="0" i="0" u="none" strike="noStrike" dirty="0">
                        <a:solidFill>
                          <a:schemeClr val="tx1"/>
                        </a:solidFill>
                        <a:effectLst/>
                        <a:latin typeface="+mn-lt"/>
                      </a:endParaRPr>
                    </a:p>
                  </a:txBody>
                  <a:tcPr marL="8592" marR="8592" marT="8594" marB="0" anchor="b"/>
                </a:tc>
                <a:tc>
                  <a:txBody>
                    <a:bodyPr/>
                    <a:lstStyle/>
                    <a:p>
                      <a:pPr algn="r" fontAlgn="b">
                        <a:buNone/>
                      </a:pPr>
                      <a:r>
                        <a:rPr lang="en-GB" sz="1000" u="none" strike="noStrike" dirty="0">
                          <a:solidFill>
                            <a:schemeClr val="tx1"/>
                          </a:solidFill>
                          <a:effectLst/>
                          <a:latin typeface="+mn-lt"/>
                        </a:rPr>
                        <a:t>110</a:t>
                      </a:r>
                      <a:endParaRPr lang="en-GB" sz="1000" b="0" i="0" u="none" strike="noStrike" dirty="0">
                        <a:solidFill>
                          <a:schemeClr val="tx1"/>
                        </a:solidFill>
                        <a:effectLst/>
                        <a:latin typeface="+mn-lt"/>
                      </a:endParaRPr>
                    </a:p>
                  </a:txBody>
                  <a:tcPr marL="8592" marR="8592" marT="8594" marB="0" anchor="b"/>
                </a:tc>
                <a:extLst>
                  <a:ext uri="{0D108BD9-81ED-4DB2-BD59-A6C34878D82A}">
                    <a16:rowId xmlns:a16="http://schemas.microsoft.com/office/drawing/2014/main" val="513991187"/>
                  </a:ext>
                </a:extLst>
              </a:tr>
              <a:tr h="442371">
                <a:tc>
                  <a:txBody>
                    <a:bodyPr/>
                    <a:lstStyle/>
                    <a:p>
                      <a:pPr algn="l"/>
                      <a:r>
                        <a:rPr lang="en-GB" sz="1000" dirty="0">
                          <a:solidFill>
                            <a:schemeClr val="tx1"/>
                          </a:solidFill>
                          <a:latin typeface="+mn-lt"/>
                        </a:rPr>
                        <a:t>Fairly Easy</a:t>
                      </a:r>
                    </a:p>
                  </a:txBody>
                  <a:tcPr marL="82481" marR="82481" marT="41240" marB="41240" anchor="ctr"/>
                </a:tc>
                <a:tc>
                  <a:txBody>
                    <a:bodyPr/>
                    <a:lstStyle/>
                    <a:p>
                      <a:pPr algn="r" fontAlgn="b">
                        <a:buNone/>
                      </a:pPr>
                      <a:r>
                        <a:rPr lang="en-GB" sz="1000" u="none" strike="noStrike" dirty="0">
                          <a:solidFill>
                            <a:schemeClr val="tx1"/>
                          </a:solidFill>
                          <a:effectLst/>
                          <a:latin typeface="+mn-lt"/>
                        </a:rPr>
                        <a:t>19%</a:t>
                      </a:r>
                      <a:endParaRPr lang="en-GB" sz="1000" b="0" i="0" u="none" strike="noStrike" dirty="0">
                        <a:solidFill>
                          <a:schemeClr val="tx1"/>
                        </a:solidFill>
                        <a:effectLst/>
                        <a:latin typeface="+mn-lt"/>
                      </a:endParaRPr>
                    </a:p>
                  </a:txBody>
                  <a:tcPr marL="8592" marR="8592" marT="8594" marB="0" anchor="b"/>
                </a:tc>
                <a:tc>
                  <a:txBody>
                    <a:bodyPr/>
                    <a:lstStyle/>
                    <a:p>
                      <a:pPr algn="r" fontAlgn="b">
                        <a:buNone/>
                      </a:pPr>
                      <a:r>
                        <a:rPr lang="en-GB" sz="1000" u="none" strike="noStrike" dirty="0">
                          <a:solidFill>
                            <a:schemeClr val="tx1"/>
                          </a:solidFill>
                          <a:effectLst/>
                          <a:latin typeface="+mn-lt"/>
                        </a:rPr>
                        <a:t>43</a:t>
                      </a:r>
                      <a:endParaRPr lang="en-GB" sz="1000" b="0" i="0" u="none" strike="noStrike" dirty="0">
                        <a:solidFill>
                          <a:schemeClr val="tx1"/>
                        </a:solidFill>
                        <a:effectLst/>
                        <a:latin typeface="+mn-lt"/>
                      </a:endParaRPr>
                    </a:p>
                  </a:txBody>
                  <a:tcPr marL="8592" marR="8592" marT="8594" marB="0" anchor="b"/>
                </a:tc>
                <a:extLst>
                  <a:ext uri="{0D108BD9-81ED-4DB2-BD59-A6C34878D82A}">
                    <a16:rowId xmlns:a16="http://schemas.microsoft.com/office/drawing/2014/main" val="507352613"/>
                  </a:ext>
                </a:extLst>
              </a:tr>
              <a:tr h="247887">
                <a:tc>
                  <a:txBody>
                    <a:bodyPr/>
                    <a:lstStyle/>
                    <a:p>
                      <a:pPr algn="l"/>
                      <a:r>
                        <a:rPr lang="en-GB" sz="1000" dirty="0">
                          <a:solidFill>
                            <a:schemeClr val="tx1"/>
                          </a:solidFill>
                          <a:latin typeface="+mn-lt"/>
                        </a:rPr>
                        <a:t>Difficult </a:t>
                      </a:r>
                    </a:p>
                  </a:txBody>
                  <a:tcPr marL="82481" marR="82481" marT="41240" marB="41240" anchor="ctr"/>
                </a:tc>
                <a:tc>
                  <a:txBody>
                    <a:bodyPr/>
                    <a:lstStyle/>
                    <a:p>
                      <a:pPr algn="r" fontAlgn="b">
                        <a:buNone/>
                      </a:pPr>
                      <a:r>
                        <a:rPr lang="en-GB" sz="1000" u="none" strike="noStrike" dirty="0">
                          <a:solidFill>
                            <a:schemeClr val="tx1"/>
                          </a:solidFill>
                          <a:effectLst/>
                          <a:latin typeface="+mn-lt"/>
                        </a:rPr>
                        <a:t>13%</a:t>
                      </a:r>
                      <a:endParaRPr lang="en-GB" sz="1000" b="0" i="0" u="none" strike="noStrike" dirty="0">
                        <a:solidFill>
                          <a:schemeClr val="tx1"/>
                        </a:solidFill>
                        <a:effectLst/>
                        <a:latin typeface="+mn-lt"/>
                      </a:endParaRPr>
                    </a:p>
                  </a:txBody>
                  <a:tcPr marL="8592" marR="8592" marT="8594" marB="0" anchor="b"/>
                </a:tc>
                <a:tc>
                  <a:txBody>
                    <a:bodyPr/>
                    <a:lstStyle/>
                    <a:p>
                      <a:pPr algn="r" fontAlgn="b">
                        <a:buNone/>
                      </a:pPr>
                      <a:r>
                        <a:rPr lang="en-GB" sz="1000" u="none" strike="noStrike" dirty="0">
                          <a:solidFill>
                            <a:schemeClr val="tx1"/>
                          </a:solidFill>
                          <a:effectLst/>
                          <a:latin typeface="+mn-lt"/>
                        </a:rPr>
                        <a:t>31</a:t>
                      </a:r>
                      <a:endParaRPr lang="en-GB" sz="1000" b="0" i="0" u="none" strike="noStrike" dirty="0">
                        <a:solidFill>
                          <a:schemeClr val="tx1"/>
                        </a:solidFill>
                        <a:effectLst/>
                        <a:latin typeface="+mn-lt"/>
                      </a:endParaRPr>
                    </a:p>
                  </a:txBody>
                  <a:tcPr marL="8592" marR="8592" marT="8594" marB="0" anchor="b"/>
                </a:tc>
                <a:extLst>
                  <a:ext uri="{0D108BD9-81ED-4DB2-BD59-A6C34878D82A}">
                    <a16:rowId xmlns:a16="http://schemas.microsoft.com/office/drawing/2014/main" val="2802222364"/>
                  </a:ext>
                </a:extLst>
              </a:tr>
              <a:tr h="391651">
                <a:tc>
                  <a:txBody>
                    <a:bodyPr/>
                    <a:lstStyle/>
                    <a:p>
                      <a:pPr algn="l"/>
                      <a:r>
                        <a:rPr lang="en-GB" sz="1000" dirty="0">
                          <a:solidFill>
                            <a:schemeClr val="tx1"/>
                          </a:solidFill>
                          <a:latin typeface="+mn-lt"/>
                        </a:rPr>
                        <a:t>Very Difficult </a:t>
                      </a:r>
                    </a:p>
                  </a:txBody>
                  <a:tcPr marL="82481" marR="82481" marT="41240" marB="41240" anchor="ctr"/>
                </a:tc>
                <a:tc>
                  <a:txBody>
                    <a:bodyPr/>
                    <a:lstStyle/>
                    <a:p>
                      <a:pPr algn="r" fontAlgn="b">
                        <a:buNone/>
                      </a:pPr>
                      <a:r>
                        <a:rPr lang="en-GB" sz="1000" u="none" strike="noStrike" dirty="0">
                          <a:solidFill>
                            <a:schemeClr val="tx1"/>
                          </a:solidFill>
                          <a:effectLst/>
                          <a:latin typeface="+mn-lt"/>
                        </a:rPr>
                        <a:t>40%</a:t>
                      </a:r>
                      <a:endParaRPr lang="en-GB" sz="1000" b="0" i="0" u="none" strike="noStrike" dirty="0">
                        <a:solidFill>
                          <a:schemeClr val="tx1"/>
                        </a:solidFill>
                        <a:effectLst/>
                        <a:latin typeface="+mn-lt"/>
                      </a:endParaRPr>
                    </a:p>
                  </a:txBody>
                  <a:tcPr marL="8592" marR="8592" marT="8594" marB="0" anchor="b"/>
                </a:tc>
                <a:tc>
                  <a:txBody>
                    <a:bodyPr/>
                    <a:lstStyle/>
                    <a:p>
                      <a:pPr algn="r" fontAlgn="b">
                        <a:buNone/>
                      </a:pPr>
                      <a:r>
                        <a:rPr lang="en-GB" sz="1000" b="0" i="0" u="none" strike="noStrike" dirty="0">
                          <a:solidFill>
                            <a:schemeClr val="tx1"/>
                          </a:solidFill>
                          <a:effectLst/>
                          <a:latin typeface="+mn-lt"/>
                        </a:rPr>
                        <a:t>9</a:t>
                      </a:r>
                    </a:p>
                  </a:txBody>
                  <a:tcPr marL="8592" marR="8592" marT="8594" marB="0" anchor="b"/>
                </a:tc>
                <a:extLst>
                  <a:ext uri="{0D108BD9-81ED-4DB2-BD59-A6C34878D82A}">
                    <a16:rowId xmlns:a16="http://schemas.microsoft.com/office/drawing/2014/main" val="1707791164"/>
                  </a:ext>
                </a:extLst>
              </a:tr>
              <a:tr h="338751">
                <a:tc gridSpan="2">
                  <a:txBody>
                    <a:bodyPr/>
                    <a:lstStyle/>
                    <a:p>
                      <a:pPr algn="l"/>
                      <a:r>
                        <a:rPr lang="en-GB" sz="1000" dirty="0">
                          <a:solidFill>
                            <a:schemeClr val="tx1"/>
                          </a:solidFill>
                          <a:latin typeface="+mn-lt"/>
                        </a:rPr>
                        <a:t>Total</a:t>
                      </a:r>
                    </a:p>
                  </a:txBody>
                  <a:tcPr marL="8592" marR="8592" marT="8594"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000" b="0" i="0" u="none" strike="noStrike" dirty="0">
                          <a:solidFill>
                            <a:schemeClr val="tx1"/>
                          </a:solidFill>
                          <a:effectLst/>
                          <a:latin typeface="+mn-lt"/>
                        </a:rPr>
                        <a:t>232</a:t>
                      </a:r>
                    </a:p>
                  </a:txBody>
                  <a:tcPr marL="8592" marR="8592" marT="8594" marB="0" anchor="b"/>
                </a:tc>
                <a:extLst>
                  <a:ext uri="{0D108BD9-81ED-4DB2-BD59-A6C34878D82A}">
                    <a16:rowId xmlns:a16="http://schemas.microsoft.com/office/drawing/2014/main" val="3032420974"/>
                  </a:ext>
                </a:extLst>
              </a:tr>
            </a:tbl>
          </a:graphicData>
        </a:graphic>
      </p:graphicFrame>
      <p:graphicFrame>
        <p:nvGraphicFramePr>
          <p:cNvPr id="7" name="Table 44">
            <a:extLst>
              <a:ext uri="{FF2B5EF4-FFF2-40B4-BE49-F238E27FC236}">
                <a16:creationId xmlns:a16="http://schemas.microsoft.com/office/drawing/2014/main" id="{E56FC371-53D2-C5AA-441E-C441C755B5D7}"/>
              </a:ext>
            </a:extLst>
          </p:cNvPr>
          <p:cNvGraphicFramePr>
            <a:graphicFrameLocks noGrp="1"/>
          </p:cNvGraphicFramePr>
          <p:nvPr>
            <p:extLst>
              <p:ext uri="{D42A27DB-BD31-4B8C-83A1-F6EECF244321}">
                <p14:modId xmlns:p14="http://schemas.microsoft.com/office/powerpoint/2010/main" val="3187263450"/>
              </p:ext>
            </p:extLst>
          </p:nvPr>
        </p:nvGraphicFramePr>
        <p:xfrm>
          <a:off x="3550919" y="1926687"/>
          <a:ext cx="2899725" cy="2485724"/>
        </p:xfrm>
        <a:graphic>
          <a:graphicData uri="http://schemas.openxmlformats.org/drawingml/2006/table">
            <a:tbl>
              <a:tblPr firstRow="1" bandRow="1">
                <a:tableStyleId>{5C22544A-7EE6-4342-B048-85BDC9FD1C3A}</a:tableStyleId>
              </a:tblPr>
              <a:tblGrid>
                <a:gridCol w="958621">
                  <a:extLst>
                    <a:ext uri="{9D8B030D-6E8A-4147-A177-3AD203B41FA5}">
                      <a16:colId xmlns:a16="http://schemas.microsoft.com/office/drawing/2014/main" val="1852708291"/>
                    </a:ext>
                  </a:extLst>
                </a:gridCol>
                <a:gridCol w="1047985">
                  <a:extLst>
                    <a:ext uri="{9D8B030D-6E8A-4147-A177-3AD203B41FA5}">
                      <a16:colId xmlns:a16="http://schemas.microsoft.com/office/drawing/2014/main" val="1816098319"/>
                    </a:ext>
                  </a:extLst>
                </a:gridCol>
                <a:gridCol w="893119">
                  <a:extLst>
                    <a:ext uri="{9D8B030D-6E8A-4147-A177-3AD203B41FA5}">
                      <a16:colId xmlns:a16="http://schemas.microsoft.com/office/drawing/2014/main" val="310195714"/>
                    </a:ext>
                  </a:extLst>
                </a:gridCol>
              </a:tblGrid>
              <a:tr h="564938">
                <a:tc>
                  <a:txBody>
                    <a:bodyPr/>
                    <a:lstStyle/>
                    <a:p>
                      <a:pPr algn="ctr"/>
                      <a:r>
                        <a:rPr lang="en-GB" sz="1100" dirty="0"/>
                        <a:t>Responses </a:t>
                      </a:r>
                    </a:p>
                  </a:txBody>
                  <a:tcPr marL="83518" marR="83518" marT="41759" marB="41759" anchor="ctr"/>
                </a:tc>
                <a:tc>
                  <a:txBody>
                    <a:bodyPr/>
                    <a:lstStyle/>
                    <a:p>
                      <a:pPr algn="ctr"/>
                      <a:r>
                        <a:rPr lang="en-GB" sz="1100" b="1" dirty="0"/>
                        <a:t>Percentage of reviews  </a:t>
                      </a:r>
                    </a:p>
                  </a:txBody>
                  <a:tcPr marL="83518" marR="83518" marT="41759" marB="41759" anchor="ctr"/>
                </a:tc>
                <a:tc>
                  <a:txBody>
                    <a:bodyPr/>
                    <a:lstStyle/>
                    <a:p>
                      <a:pPr algn="ctr"/>
                      <a:r>
                        <a:rPr lang="en-GB" sz="1100" b="1" dirty="0"/>
                        <a:t>No. of reviews </a:t>
                      </a:r>
                    </a:p>
                  </a:txBody>
                  <a:tcPr marL="83518" marR="83518" marT="41759" marB="41759" anchor="ctr"/>
                </a:tc>
                <a:extLst>
                  <a:ext uri="{0D108BD9-81ED-4DB2-BD59-A6C34878D82A}">
                    <a16:rowId xmlns:a16="http://schemas.microsoft.com/office/drawing/2014/main" val="923702615"/>
                  </a:ext>
                </a:extLst>
              </a:tr>
              <a:tr h="320131">
                <a:tc>
                  <a:txBody>
                    <a:bodyPr/>
                    <a:lstStyle/>
                    <a:p>
                      <a:pPr algn="l"/>
                      <a:r>
                        <a:rPr lang="en-GB" sz="1000" dirty="0">
                          <a:solidFill>
                            <a:schemeClr val="tx1"/>
                          </a:solidFill>
                          <a:latin typeface="+mn-lt"/>
                        </a:rPr>
                        <a:t>Very Easy</a:t>
                      </a:r>
                    </a:p>
                  </a:txBody>
                  <a:tcPr marL="83518" marR="83518" marT="41759" marB="41759" anchor="ctr"/>
                </a:tc>
                <a:tc>
                  <a:txBody>
                    <a:bodyPr/>
                    <a:lstStyle/>
                    <a:p>
                      <a:pPr algn="r" fontAlgn="b">
                        <a:buNone/>
                      </a:pPr>
                      <a:r>
                        <a:rPr lang="en-GB" sz="1000" u="none" strike="noStrike" dirty="0">
                          <a:solidFill>
                            <a:schemeClr val="tx1"/>
                          </a:solidFill>
                          <a:effectLst/>
                          <a:latin typeface="+mn-lt"/>
                        </a:rPr>
                        <a:t>12%</a:t>
                      </a:r>
                      <a:endParaRPr lang="en-GB" sz="1000" b="0" i="0" u="none" strike="noStrike" dirty="0">
                        <a:solidFill>
                          <a:schemeClr val="tx1"/>
                        </a:solidFill>
                        <a:effectLst/>
                        <a:latin typeface="+mn-lt"/>
                      </a:endParaRPr>
                    </a:p>
                  </a:txBody>
                  <a:tcPr marL="8700" marR="8700" marT="8702" marB="0" anchor="b"/>
                </a:tc>
                <a:tc>
                  <a:txBody>
                    <a:bodyPr/>
                    <a:lstStyle/>
                    <a:p>
                      <a:pPr algn="r" fontAlgn="b">
                        <a:buNone/>
                      </a:pPr>
                      <a:r>
                        <a:rPr lang="en-GB" sz="1000" b="0" i="0" u="none" strike="noStrike" dirty="0">
                          <a:solidFill>
                            <a:schemeClr val="tx1"/>
                          </a:solidFill>
                          <a:effectLst/>
                          <a:latin typeface="+mn-lt"/>
                        </a:rPr>
                        <a:t>27</a:t>
                      </a:r>
                    </a:p>
                  </a:txBody>
                  <a:tcPr marL="8700" marR="8700" marT="8702" marB="0" anchor="b"/>
                </a:tc>
                <a:extLst>
                  <a:ext uri="{0D108BD9-81ED-4DB2-BD59-A6C34878D82A}">
                    <a16:rowId xmlns:a16="http://schemas.microsoft.com/office/drawing/2014/main" val="1795217099"/>
                  </a:ext>
                </a:extLst>
              </a:tr>
              <a:tr h="320131">
                <a:tc>
                  <a:txBody>
                    <a:bodyPr/>
                    <a:lstStyle/>
                    <a:p>
                      <a:pPr algn="l"/>
                      <a:r>
                        <a:rPr lang="en-GB" sz="1000" dirty="0">
                          <a:solidFill>
                            <a:schemeClr val="tx1"/>
                          </a:solidFill>
                          <a:latin typeface="+mn-lt"/>
                        </a:rPr>
                        <a:t>Easy</a:t>
                      </a:r>
                    </a:p>
                  </a:txBody>
                  <a:tcPr marL="83518" marR="83518" marT="41759" marB="41759" anchor="ctr"/>
                </a:tc>
                <a:tc>
                  <a:txBody>
                    <a:bodyPr/>
                    <a:lstStyle/>
                    <a:p>
                      <a:pPr algn="r" fontAlgn="b">
                        <a:buNone/>
                      </a:pPr>
                      <a:r>
                        <a:rPr lang="en-GB" sz="1000" u="none" strike="noStrike" dirty="0">
                          <a:solidFill>
                            <a:schemeClr val="tx1"/>
                          </a:solidFill>
                          <a:effectLst/>
                          <a:latin typeface="+mn-lt"/>
                        </a:rPr>
                        <a:t>57%</a:t>
                      </a:r>
                      <a:endParaRPr lang="en-GB" sz="1000" b="0" i="0" u="none" strike="noStrike" dirty="0">
                        <a:solidFill>
                          <a:schemeClr val="tx1"/>
                        </a:solidFill>
                        <a:effectLst/>
                        <a:latin typeface="+mn-lt"/>
                      </a:endParaRPr>
                    </a:p>
                  </a:txBody>
                  <a:tcPr marL="8700" marR="8700" marT="8702" marB="0" anchor="b"/>
                </a:tc>
                <a:tc>
                  <a:txBody>
                    <a:bodyPr/>
                    <a:lstStyle/>
                    <a:p>
                      <a:pPr algn="r" fontAlgn="b">
                        <a:buNone/>
                      </a:pPr>
                      <a:r>
                        <a:rPr lang="en-GB" sz="1000" u="none" strike="noStrike" dirty="0">
                          <a:solidFill>
                            <a:schemeClr val="tx1"/>
                          </a:solidFill>
                          <a:effectLst/>
                          <a:latin typeface="+mn-lt"/>
                        </a:rPr>
                        <a:t>132</a:t>
                      </a:r>
                      <a:endParaRPr lang="en-GB" sz="1000" b="0" i="0" u="none" strike="noStrike" dirty="0">
                        <a:solidFill>
                          <a:schemeClr val="tx1"/>
                        </a:solidFill>
                        <a:effectLst/>
                        <a:latin typeface="+mn-lt"/>
                      </a:endParaRPr>
                    </a:p>
                  </a:txBody>
                  <a:tcPr marL="8700" marR="8700" marT="8702" marB="0" anchor="b"/>
                </a:tc>
                <a:extLst>
                  <a:ext uri="{0D108BD9-81ED-4DB2-BD59-A6C34878D82A}">
                    <a16:rowId xmlns:a16="http://schemas.microsoft.com/office/drawing/2014/main" val="513991187"/>
                  </a:ext>
                </a:extLst>
              </a:tr>
              <a:tr h="320131">
                <a:tc>
                  <a:txBody>
                    <a:bodyPr/>
                    <a:lstStyle/>
                    <a:p>
                      <a:pPr algn="l"/>
                      <a:r>
                        <a:rPr lang="en-GB" sz="1000" dirty="0">
                          <a:solidFill>
                            <a:schemeClr val="tx1"/>
                          </a:solidFill>
                          <a:latin typeface="+mn-lt"/>
                        </a:rPr>
                        <a:t>Fairly Easy</a:t>
                      </a:r>
                    </a:p>
                  </a:txBody>
                  <a:tcPr marL="83518" marR="83518" marT="41759" marB="41759" anchor="ctr"/>
                </a:tc>
                <a:tc>
                  <a:txBody>
                    <a:bodyPr/>
                    <a:lstStyle/>
                    <a:p>
                      <a:pPr algn="r" fontAlgn="b">
                        <a:buNone/>
                      </a:pPr>
                      <a:r>
                        <a:rPr lang="en-GB" sz="1000" u="none" strike="noStrike" dirty="0">
                          <a:solidFill>
                            <a:schemeClr val="tx1"/>
                          </a:solidFill>
                          <a:effectLst/>
                          <a:latin typeface="+mn-lt"/>
                        </a:rPr>
                        <a:t>15%</a:t>
                      </a:r>
                      <a:endParaRPr lang="en-GB" sz="1000" b="0" i="0" u="none" strike="noStrike" dirty="0">
                        <a:solidFill>
                          <a:schemeClr val="tx1"/>
                        </a:solidFill>
                        <a:effectLst/>
                        <a:latin typeface="+mn-lt"/>
                      </a:endParaRPr>
                    </a:p>
                  </a:txBody>
                  <a:tcPr marL="8700" marR="8700" marT="8702" marB="0" anchor="b"/>
                </a:tc>
                <a:tc>
                  <a:txBody>
                    <a:bodyPr/>
                    <a:lstStyle/>
                    <a:p>
                      <a:pPr algn="r" fontAlgn="b">
                        <a:buNone/>
                      </a:pPr>
                      <a:r>
                        <a:rPr lang="en-GB" sz="1000" u="none" strike="noStrike" dirty="0">
                          <a:solidFill>
                            <a:schemeClr val="tx1"/>
                          </a:solidFill>
                          <a:effectLst/>
                          <a:latin typeface="+mn-lt"/>
                        </a:rPr>
                        <a:t>35</a:t>
                      </a:r>
                      <a:endParaRPr lang="en-GB" sz="1000" b="0" i="0" u="none" strike="noStrike" dirty="0">
                        <a:solidFill>
                          <a:schemeClr val="tx1"/>
                        </a:solidFill>
                        <a:effectLst/>
                        <a:latin typeface="+mn-lt"/>
                      </a:endParaRPr>
                    </a:p>
                  </a:txBody>
                  <a:tcPr marL="8700" marR="8700" marT="8702" marB="0" anchor="b"/>
                </a:tc>
                <a:extLst>
                  <a:ext uri="{0D108BD9-81ED-4DB2-BD59-A6C34878D82A}">
                    <a16:rowId xmlns:a16="http://schemas.microsoft.com/office/drawing/2014/main" val="507352613"/>
                  </a:ext>
                </a:extLst>
              </a:tr>
              <a:tr h="320131">
                <a:tc>
                  <a:txBody>
                    <a:bodyPr/>
                    <a:lstStyle/>
                    <a:p>
                      <a:pPr algn="l"/>
                      <a:r>
                        <a:rPr lang="en-GB" sz="1000" dirty="0">
                          <a:solidFill>
                            <a:schemeClr val="tx1"/>
                          </a:solidFill>
                          <a:latin typeface="+mn-lt"/>
                        </a:rPr>
                        <a:t>Difficult </a:t>
                      </a:r>
                    </a:p>
                  </a:txBody>
                  <a:tcPr marL="83518" marR="83518" marT="41759" marB="41759" anchor="ctr"/>
                </a:tc>
                <a:tc>
                  <a:txBody>
                    <a:bodyPr/>
                    <a:lstStyle/>
                    <a:p>
                      <a:pPr algn="r" fontAlgn="b">
                        <a:buNone/>
                      </a:pPr>
                      <a:r>
                        <a:rPr lang="en-GB" sz="1000" u="none" strike="noStrike" dirty="0">
                          <a:solidFill>
                            <a:schemeClr val="tx1"/>
                          </a:solidFill>
                          <a:effectLst/>
                          <a:latin typeface="+mn-lt"/>
                        </a:rPr>
                        <a:t>13%</a:t>
                      </a:r>
                      <a:endParaRPr lang="en-GB" sz="1000" b="0" i="0" u="none" strike="noStrike" dirty="0">
                        <a:solidFill>
                          <a:schemeClr val="tx1"/>
                        </a:solidFill>
                        <a:effectLst/>
                        <a:latin typeface="+mn-lt"/>
                      </a:endParaRPr>
                    </a:p>
                  </a:txBody>
                  <a:tcPr marL="8700" marR="8700" marT="8702" marB="0" anchor="b"/>
                </a:tc>
                <a:tc>
                  <a:txBody>
                    <a:bodyPr/>
                    <a:lstStyle/>
                    <a:p>
                      <a:pPr algn="r" fontAlgn="b">
                        <a:buNone/>
                      </a:pPr>
                      <a:r>
                        <a:rPr lang="en-GB" sz="1000" b="0" i="0" u="none" strike="noStrike" dirty="0">
                          <a:solidFill>
                            <a:schemeClr val="tx1"/>
                          </a:solidFill>
                          <a:effectLst/>
                          <a:latin typeface="+mn-lt"/>
                        </a:rPr>
                        <a:t>31</a:t>
                      </a:r>
                    </a:p>
                  </a:txBody>
                  <a:tcPr marL="8700" marR="8700" marT="8702" marB="0" anchor="b"/>
                </a:tc>
                <a:extLst>
                  <a:ext uri="{0D108BD9-81ED-4DB2-BD59-A6C34878D82A}">
                    <a16:rowId xmlns:a16="http://schemas.microsoft.com/office/drawing/2014/main" val="2802222364"/>
                  </a:ext>
                </a:extLst>
              </a:tr>
              <a:tr h="320131">
                <a:tc>
                  <a:txBody>
                    <a:bodyPr/>
                    <a:lstStyle/>
                    <a:p>
                      <a:pPr algn="l"/>
                      <a:r>
                        <a:rPr lang="en-GB" sz="1000" dirty="0">
                          <a:solidFill>
                            <a:schemeClr val="tx1"/>
                          </a:solidFill>
                          <a:latin typeface="+mn-lt"/>
                        </a:rPr>
                        <a:t>Very Difficult </a:t>
                      </a:r>
                    </a:p>
                  </a:txBody>
                  <a:tcPr marL="83518" marR="83518" marT="41759" marB="41759" anchor="ctr"/>
                </a:tc>
                <a:tc>
                  <a:txBody>
                    <a:bodyPr/>
                    <a:lstStyle/>
                    <a:p>
                      <a:pPr algn="r" fontAlgn="b">
                        <a:buNone/>
                      </a:pPr>
                      <a:r>
                        <a:rPr lang="en-GB" sz="1000" u="none" strike="noStrike" dirty="0">
                          <a:solidFill>
                            <a:schemeClr val="tx1"/>
                          </a:solidFill>
                          <a:effectLst/>
                          <a:latin typeface="+mn-lt"/>
                        </a:rPr>
                        <a:t>3%</a:t>
                      </a:r>
                      <a:endParaRPr lang="en-GB" sz="1000" b="0" i="0" u="none" strike="noStrike" dirty="0">
                        <a:solidFill>
                          <a:schemeClr val="tx1"/>
                        </a:solidFill>
                        <a:effectLst/>
                        <a:latin typeface="+mn-lt"/>
                      </a:endParaRPr>
                    </a:p>
                  </a:txBody>
                  <a:tcPr marL="8700" marR="8700" marT="8702" marB="0" anchor="b"/>
                </a:tc>
                <a:tc>
                  <a:txBody>
                    <a:bodyPr/>
                    <a:lstStyle/>
                    <a:p>
                      <a:pPr algn="r" fontAlgn="b">
                        <a:buNone/>
                      </a:pPr>
                      <a:r>
                        <a:rPr lang="en-GB" sz="1000" b="0" i="0" u="none" strike="noStrike" dirty="0">
                          <a:solidFill>
                            <a:schemeClr val="tx1"/>
                          </a:solidFill>
                          <a:effectLst/>
                          <a:latin typeface="+mn-lt"/>
                        </a:rPr>
                        <a:t>7</a:t>
                      </a:r>
                    </a:p>
                  </a:txBody>
                  <a:tcPr marL="8700" marR="8700" marT="8702" marB="0" anchor="b"/>
                </a:tc>
                <a:extLst>
                  <a:ext uri="{0D108BD9-81ED-4DB2-BD59-A6C34878D82A}">
                    <a16:rowId xmlns:a16="http://schemas.microsoft.com/office/drawing/2014/main" val="1707791164"/>
                  </a:ext>
                </a:extLst>
              </a:tr>
              <a:tr h="320131">
                <a:tc gridSpan="2">
                  <a:txBody>
                    <a:bodyPr/>
                    <a:lstStyle/>
                    <a:p>
                      <a:pPr algn="l"/>
                      <a:r>
                        <a:rPr lang="en-GB" sz="1000" dirty="0">
                          <a:solidFill>
                            <a:schemeClr val="tx1"/>
                          </a:solidFill>
                          <a:latin typeface="+mn-lt"/>
                        </a:rPr>
                        <a:t>Total</a:t>
                      </a:r>
                    </a:p>
                  </a:txBody>
                  <a:tcPr marL="8700" marR="8700" marT="8703" marB="0" anchor="ctr"/>
                </a:tc>
                <a:tc hMerge="1">
                  <a:txBody>
                    <a:bodyPr/>
                    <a:lstStyle/>
                    <a:p>
                      <a:pPr algn="r" fontAlgn="b">
                        <a:buNone/>
                      </a:pPr>
                      <a:endParaRPr lang="en-GB" sz="1100" b="0" i="0" u="none" strike="noStrike">
                        <a:solidFill>
                          <a:srgbClr val="333333"/>
                        </a:solidFill>
                        <a:effectLst/>
                        <a:latin typeface="Arial" panose="020B0604020202020204" pitchFamily="34" charset="0"/>
                      </a:endParaRPr>
                    </a:p>
                  </a:txBody>
                  <a:tcPr marL="9525" marR="9525" marT="9528" marB="0" anchor="b"/>
                </a:tc>
                <a:tc>
                  <a:txBody>
                    <a:bodyPr/>
                    <a:lstStyle/>
                    <a:p>
                      <a:pPr algn="r" fontAlgn="b">
                        <a:buNone/>
                      </a:pPr>
                      <a:r>
                        <a:rPr lang="en-GB" sz="1000" b="0" i="0" u="none" strike="noStrike" dirty="0">
                          <a:solidFill>
                            <a:schemeClr val="tx1"/>
                          </a:solidFill>
                          <a:effectLst/>
                          <a:latin typeface="+mn-lt"/>
                        </a:rPr>
                        <a:t>232</a:t>
                      </a:r>
                    </a:p>
                  </a:txBody>
                  <a:tcPr marL="8700" marR="8700" marT="8703" marB="0" anchor="b"/>
                </a:tc>
                <a:extLst>
                  <a:ext uri="{0D108BD9-81ED-4DB2-BD59-A6C34878D82A}">
                    <a16:rowId xmlns:a16="http://schemas.microsoft.com/office/drawing/2014/main" val="3032420974"/>
                  </a:ext>
                </a:extLst>
              </a:tr>
            </a:tbl>
          </a:graphicData>
        </a:graphic>
      </p:graphicFrame>
    </p:spTree>
  </p:cSld>
  <p:clrMapOvr>
    <a:masterClrMapping/>
  </p:clrMapOvr>
</p:sld>
</file>

<file path=ppt/theme/theme1.xml><?xml version="1.0" encoding="utf-8"?>
<a:theme xmlns:a="http://schemas.openxmlformats.org/drawingml/2006/main" name="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lide master">
  <a:themeElements>
    <a:clrScheme name="Healthwatch">
      <a:dk1>
        <a:srgbClr val="000000"/>
      </a:dk1>
      <a:lt1>
        <a:srgbClr val="FFFFFF"/>
      </a:lt1>
      <a:dk2>
        <a:srgbClr val="000000"/>
      </a:dk2>
      <a:lt2>
        <a:srgbClr val="FFFFFF"/>
      </a:lt2>
      <a:accent1>
        <a:srgbClr val="E73E97"/>
      </a:accent1>
      <a:accent2>
        <a:srgbClr val="83BD00"/>
      </a:accent2>
      <a:accent3>
        <a:srgbClr val="7FCBEB"/>
      </a:accent3>
      <a:accent4>
        <a:srgbClr val="1FAE8A"/>
      </a:accent4>
      <a:accent5>
        <a:srgbClr val="F9B93E"/>
      </a:accent5>
      <a:accent6>
        <a:srgbClr val="004F6B"/>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17A2564A1A24684E7A28BC8E2828B" ma:contentTypeVersion="10" ma:contentTypeDescription="Create a new document." ma:contentTypeScope="" ma:versionID="fb34e1986be83826e68f9bd984e2f394">
  <xsd:schema xmlns:xsd="http://www.w3.org/2001/XMLSchema" xmlns:xs="http://www.w3.org/2001/XMLSchema" xmlns:p="http://schemas.microsoft.com/office/2006/metadata/properties" xmlns:ns2="77c94103-e41f-44fe-adc6-db987faa1700" xmlns:ns3="bf709b5d-1bb5-43e8-a3d4-545594600955" targetNamespace="http://schemas.microsoft.com/office/2006/metadata/properties" ma:root="true" ma:fieldsID="4e7fc3389eef0f5d69758c5a7dadcec2" ns2:_="" ns3:_="">
    <xsd:import namespace="77c94103-e41f-44fe-adc6-db987faa1700"/>
    <xsd:import namespace="bf709b5d-1bb5-43e8-a3d4-5455946009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c94103-e41f-44fe-adc6-db987faa17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8edbc65-89d6-4427-b4b3-5786e8def12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709b5d-1bb5-43e8-a3d4-54559460095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5264b05-6b78-4979-b8c5-9d2c5cf61721}" ma:internalName="TaxCatchAll" ma:showField="CatchAllData" ma:web="bf709b5d-1bb5-43e8-a3d4-545594600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f709b5d-1bb5-43e8-a3d4-545594600955" xsi:nil="true"/>
    <lcf76f155ced4ddcb4097134ff3c332f xmlns="77c94103-e41f-44fe-adc6-db987faa170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9A1360-D2DF-415C-A23E-CBE9944DBBAE}">
  <ds:schemaRefs>
    <ds:schemaRef ds:uri="77c94103-e41f-44fe-adc6-db987faa1700"/>
    <ds:schemaRef ds:uri="bf709b5d-1bb5-43e8-a3d4-5455946009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A50A6C-A9A5-4429-9C7B-DF7B4710131B}">
  <ds:schemaRefs>
    <ds:schemaRef ds:uri="http://schemas.openxmlformats.org/package/2006/metadata/core-properties"/>
    <ds:schemaRef ds:uri="http://purl.org/dc/elements/1.1/"/>
    <ds:schemaRef ds:uri="http://schemas.microsoft.com/office/2006/documentManagement/types"/>
    <ds:schemaRef ds:uri="http://purl.org/dc/dcmitype/"/>
    <ds:schemaRef ds:uri="http://www.w3.org/XML/1998/namespace"/>
    <ds:schemaRef ds:uri="77c94103-e41f-44fe-adc6-db987faa1700"/>
    <ds:schemaRef ds:uri="http://schemas.microsoft.com/office/2006/metadata/properties"/>
    <ds:schemaRef ds:uri="http://purl.org/dc/terms/"/>
    <ds:schemaRef ds:uri="http://schemas.microsoft.com/office/infopath/2007/PartnerControls"/>
    <ds:schemaRef ds:uri="bf709b5d-1bb5-43e8-a3d4-545594600955"/>
  </ds:schemaRefs>
</ds:datastoreItem>
</file>

<file path=customXml/itemProps3.xml><?xml version="1.0" encoding="utf-8"?>
<ds:datastoreItem xmlns:ds="http://schemas.openxmlformats.org/officeDocument/2006/customXml" ds:itemID="{86D71299-1C8B-4FA6-8A09-F013545F5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Healthwatch Theme</Template>
  <TotalTime>22107</TotalTime>
  <Words>6570</Words>
  <Application>Microsoft Macintosh PowerPoint</Application>
  <PresentationFormat>A4 Paper (210x297 mm)</PresentationFormat>
  <Paragraphs>1320</Paragraphs>
  <Slides>45</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45</vt:i4>
      </vt:variant>
    </vt:vector>
  </HeadingPairs>
  <TitlesOfParts>
    <vt:vector size="58" baseType="lpstr">
      <vt:lpstr>Aptos Narrow</vt:lpstr>
      <vt:lpstr>Arial</vt:lpstr>
      <vt:lpstr>Calibri</vt:lpstr>
      <vt:lpstr>National 2</vt:lpstr>
      <vt:lpstr>National2</vt:lpstr>
      <vt:lpstr>Poppins</vt:lpstr>
      <vt:lpstr>Poppins Light</vt:lpstr>
      <vt:lpstr>Poppins Medium</vt:lpstr>
      <vt:lpstr>Poppins SemiBold</vt:lpstr>
      <vt:lpstr>Healthwatch Theme</vt:lpstr>
      <vt:lpstr>Slide master</vt:lpstr>
      <vt:lpstr>1_Healthwatch Theme</vt:lpstr>
      <vt:lpstr>3_Healthwatch Theme</vt:lpstr>
      <vt:lpstr>Healthwatch Hounslow October 2025 – December 2025</vt:lpstr>
      <vt:lpstr>Contents</vt:lpstr>
      <vt:lpstr>PowerPoint Presentation</vt:lpstr>
      <vt:lpstr>Layout of the report</vt:lpstr>
      <vt:lpstr>Q3 snapshot This section provides a summary of the number of experiences we collected during October – December 2025, as well as a breakdown of positive, neutral and negative reviews per service. We analysed residents rating of their overall experience to get this data (1* and 2* = negative, 3* = neutral,  4* and 5* = positive). </vt:lpstr>
      <vt:lpstr>PowerPoint Presentation</vt:lpstr>
      <vt:lpstr>PowerPoint Presentation</vt:lpstr>
      <vt:lpstr>GP services full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Hospital Services</vt:lpstr>
      <vt:lpstr>PowerPoint Presentation</vt:lpstr>
      <vt:lpstr>PowerPoint Presentation</vt:lpstr>
      <vt:lpstr>PowerPoint Presentation</vt:lpstr>
      <vt:lpstr>PowerPoint Presentation</vt:lpstr>
      <vt:lpstr>PowerPoint Presentation</vt:lpstr>
      <vt:lpstr>Analysis of the access and quality control questions (1-6)</vt:lpstr>
      <vt:lpstr>PowerPoint Presentation</vt:lpstr>
      <vt:lpstr>PowerPoint Presentation</vt:lpstr>
      <vt:lpstr>PowerPoint Presentation</vt:lpstr>
      <vt:lpstr>PowerPoint Presentation</vt:lpstr>
      <vt:lpstr>PowerPoint Presentation</vt:lpstr>
      <vt:lpstr>Dental Services</vt:lpstr>
      <vt:lpstr>Access and quality questions</vt:lpstr>
      <vt:lpstr>PowerPoint Presentation</vt:lpstr>
      <vt:lpstr>PowerPoint Presentation</vt:lpstr>
      <vt:lpstr>Analysis of the top responses for questions 1-6</vt:lpstr>
      <vt:lpstr>PowerPoint Presentation</vt:lpstr>
      <vt:lpstr>PowerPoint Presentation</vt:lpstr>
      <vt:lpstr>PowerPoint Presentation</vt:lpstr>
      <vt:lpstr>PowerPoint Presentation</vt:lpstr>
      <vt:lpstr>PowerPoint Presentation</vt:lpstr>
      <vt:lpstr>Experiences of ‘Other’ services </vt:lpstr>
      <vt:lpstr>Thematic analysis of open-ended responses</vt:lpstr>
      <vt:lpstr>PowerPoint Presentation</vt:lpstr>
      <vt:lpstr>Demographics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Martin</dc:creator>
  <cp:keywords>Template</cp:keywords>
  <dc:description>v2.25 by Kessler Associates</dc:description>
  <cp:lastModifiedBy>Eamonn England</cp:lastModifiedBy>
  <cp:revision>159</cp:revision>
  <cp:lastPrinted>2023-01-17T16:18:55Z</cp:lastPrinted>
  <dcterms:created xsi:type="dcterms:W3CDTF">2022-03-22T14:48:17Z</dcterms:created>
  <dcterms:modified xsi:type="dcterms:W3CDTF">2026-02-04T12:48:14Z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Narrative Design</vt:lpwstr>
  </property>
  <property fmtid="{D5CDD505-2E9C-101B-9397-08002B2CF9AE}" pid="6" name="Project">
    <vt:lpwstr>Healthwatch</vt:lpwstr>
  </property>
  <property fmtid="{D5CDD505-2E9C-101B-9397-08002B2CF9AE}" pid="7" name="ContentTypeId">
    <vt:lpwstr>0x010100AFC17A2564A1A24684E7A28BC8E2828B</vt:lpwstr>
  </property>
  <property fmtid="{D5CDD505-2E9C-101B-9397-08002B2CF9AE}" pid="8" name="MediaServiceImageTags">
    <vt:lpwstr/>
  </property>
  <property fmtid="{D5CDD505-2E9C-101B-9397-08002B2CF9AE}" pid="9" name="TaxCatchAll">
    <vt:lpwstr/>
  </property>
  <property fmtid="{D5CDD505-2E9C-101B-9397-08002B2CF9AE}" pid="10" name="lcf76f155ced4ddcb4097134ff3c332f">
    <vt:lpwstr/>
  </property>
</Properties>
</file>