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77" r:id="rId6"/>
  </p:sldMasterIdLst>
  <p:notesMasterIdLst>
    <p:notesMasterId r:id="rId54"/>
  </p:notesMasterIdLst>
  <p:sldIdLst>
    <p:sldId id="262" r:id="rId7"/>
    <p:sldId id="444" r:id="rId8"/>
    <p:sldId id="417" r:id="rId9"/>
    <p:sldId id="460" r:id="rId10"/>
    <p:sldId id="532" r:id="rId11"/>
    <p:sldId id="527" r:id="rId12"/>
    <p:sldId id="437" r:id="rId13"/>
    <p:sldId id="463" r:id="rId14"/>
    <p:sldId id="464" r:id="rId15"/>
    <p:sldId id="528" r:id="rId16"/>
    <p:sldId id="269" r:id="rId17"/>
    <p:sldId id="521" r:id="rId18"/>
    <p:sldId id="508" r:id="rId19"/>
    <p:sldId id="533" r:id="rId20"/>
    <p:sldId id="509" r:id="rId21"/>
    <p:sldId id="512" r:id="rId22"/>
    <p:sldId id="510" r:id="rId23"/>
    <p:sldId id="534" r:id="rId24"/>
    <p:sldId id="514" r:id="rId25"/>
    <p:sldId id="517" r:id="rId26"/>
    <p:sldId id="515" r:id="rId27"/>
    <p:sldId id="516" r:id="rId28"/>
    <p:sldId id="518" r:id="rId29"/>
    <p:sldId id="519" r:id="rId30"/>
    <p:sldId id="535" r:id="rId31"/>
    <p:sldId id="536" r:id="rId32"/>
    <p:sldId id="529" r:id="rId33"/>
    <p:sldId id="466" r:id="rId34"/>
    <p:sldId id="520" r:id="rId35"/>
    <p:sldId id="471" r:id="rId36"/>
    <p:sldId id="530" r:id="rId37"/>
    <p:sldId id="467" r:id="rId38"/>
    <p:sldId id="501" r:id="rId39"/>
    <p:sldId id="522" r:id="rId40"/>
    <p:sldId id="523" r:id="rId41"/>
    <p:sldId id="524" r:id="rId42"/>
    <p:sldId id="525" r:id="rId43"/>
    <p:sldId id="531" r:id="rId44"/>
    <p:sldId id="454" r:id="rId45"/>
    <p:sldId id="462" r:id="rId46"/>
    <p:sldId id="446" r:id="rId47"/>
    <p:sldId id="498" r:id="rId48"/>
    <p:sldId id="537" r:id="rId49"/>
    <p:sldId id="452" r:id="rId50"/>
    <p:sldId id="499" r:id="rId51"/>
    <p:sldId id="500" r:id="rId52"/>
    <p:sldId id="45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43643E-C961-FFE3-7EF3-34295B91A2DD}" name="Samreen Nawshin" initials="SN" userId="Samreen Nawshin" providerId="None"/>
  <p188:author id="{BA17FD89-38A8-639A-DCF7-7DCBFECF67BE}" name="Aastha Binjrajka" initials="AB" userId="S::aastha@healthwatchhounslow.co.uk::025acfd6-155f-45f7-94c8-80d5723b692e" providerId="AD"/>
  <p188:author id="{A5BA50AE-D10C-A620-1836-EF5573C67111}" name="jaime walsh" initials="jw" userId="26232b39b7f9d1ce" providerId="Windows Live"/>
  <p188:author id="{FFC3D7CA-E9E7-CC70-C7A2-22D23A8E145F}" name="Aastha Binjrajka" initials="AB" userId="S::aastha@healthwatchhounslow.co.uk::219a0c52-e3b3-477e-9e65-bf86f4dc35aa" providerId="AD"/>
  <p188:author id="{830FA2DC-C349-1AC5-23F5-9051C4E88CFD}" name="Dan Rogers" initials="DR" userId="S::dan.rogers@publicvoice.uk::f2ebd112-713f-407f-85e0-eb8796cee26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reen Nawshin" initials="SN" lastIdx="18" clrIdx="0">
    <p:extLst>
      <p:ext uri="{19B8F6BF-5375-455C-9EA6-DF929625EA0E}">
        <p15:presenceInfo xmlns:p15="http://schemas.microsoft.com/office/powerpoint/2012/main" userId="Samreen Nawsh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6B"/>
    <a:srgbClr val="FF45A2"/>
    <a:srgbClr val="96DF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A39370-E07C-4C2E-8544-17300C1B9A43}" v="4" dt="2026-01-16T16:50:31.3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2"/>
    <p:restoredTop sz="94689"/>
  </p:normalViewPr>
  <p:slideViewPr>
    <p:cSldViewPr snapToGrid="0">
      <p:cViewPr varScale="1">
        <p:scale>
          <a:sx n="90" d="100"/>
          <a:sy n="90" d="100"/>
        </p:scale>
        <p:origin x="4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https://publicvoicecic.sharepoint.com/sites/HealthwatchHounslow/Shared%20Documents/Projects%20&amp;%20Enter%20&amp;View/2025-2026/Projects/0-4%20Year%20old%20A&amp;E%20attendance%20project/data/Duplicate%200-4%20AE%20Attendance%20RAW%20DATA%20(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publicvoicecic.sharepoint.com/sites/HealthwatchHounslow/Shared%20Documents/Projects%20&amp;%20Enter%20&amp;View/2025-2026/Projects/0-4%20Year%20old%20A&amp;E%20attendance%20project/data/Duplicate%200-4%20AE%20Attendance%20RAW%20DATA%20(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publicvoicecic.sharepoint.com/sites/HealthwatchHounslow/Shared%20Documents/Projects%20&amp;%20Enter%20&amp;View/2025-2026/Projects/0-4%20Year%20old%20A&amp;E%20attendance%20project/data/Duplicate%200-4%20AE%20Attendance%20RAW%20DATA%20(1).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publicvoicecic.sharepoint.com/sites/HealthwatchHounslow/Shared%20Documents/Projects%20&amp;%20Enter%20&amp;View/2025-2026/Projects/0-4%20Year%20old%20A&amp;E%20attendance%20project/data/Duplicate%200-4%20AE%20Attendance%20RAW%20DATA%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publicvoicecic.sharepoint.com/sites/HealthwatchHounslow/Shared%20Documents/Projects%20&amp;%20Enter%20&amp;View/2025-2026/Projects/0-4%20Year%20old%20A&amp;E%20attendance%20project/data/Duplicate%200-4%20AE%20Attendance%20RAW%20DATA%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publicvoicecic.sharepoint.com/sites/HealthwatchHounslow/Shared%20Documents/Projects%20&amp;%20Enter%20&amp;View/2025-2026/Projects/0-4%20Year%20old%20A&amp;E%20attendance%20project/data/Duplicate%200-4%20AE%20Attendance%20RAW%20DATA%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publicvoicecic.sharepoint.com/sites/HealthwatchHounslow/Shared%20Documents/Projects%20&amp;%20Enter%20&amp;View/2025-2026/Projects/0-4%20Year%20old%20A&amp;E%20attendance%20project/data/Duplicate%200-4%20AE%20Attendance%20RAW%20DATA%20(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yvhsc.sharepoint.com/sites/HW-Hounslow/Shared%20Documents/Projects/2024-2025%20projects/Healthy%20Hounslow/Questionnaire%20&amp;%20Data/Data%20analyse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1.bin"/></Relationships>
</file>

<file path=ppt/charts/_rels/chart8.xml.rels><?xml version="1.0" encoding="UTF-8" standalone="yes"?>
<Relationships xmlns="http://schemas.openxmlformats.org/package/2006/relationships"><Relationship Id="rId3" Type="http://schemas.openxmlformats.org/officeDocument/2006/relationships/oleObject" Target="https://publicvoicecic.sharepoint.com/sites/HealthwatchHounslow/Shared%20Documents/Projects%20&amp;%20Enter%20&amp;View/2025-2026/Projects/0-4%20Year%20old%20A&amp;E%20attendance%20project/data/Duplicate%200-4%20AE%20Attendance%20RAW%20DATA%20(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Symptoms prompting</a:t>
            </a:r>
            <a:r>
              <a:rPr lang="en-US" baseline="0" dirty="0"/>
              <a:t> A&amp;E attendance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117612510825529"/>
          <c:y val="9.7927392739273922E-2"/>
          <c:w val="0.42134604855808955"/>
          <c:h val="0.78483615290662923"/>
        </c:manualLayout>
      </c:layout>
      <c:barChart>
        <c:barDir val="bar"/>
        <c:grouping val="clustered"/>
        <c:varyColors val="0"/>
        <c:ser>
          <c:idx val="0"/>
          <c:order val="0"/>
          <c:tx>
            <c:strRef>
              <c:f>'Table-symptoms'!$C$1</c:f>
              <c:strCache>
                <c:ptCount val="1"/>
                <c:pt idx="0">
                  <c:v>Percentage</c:v>
                </c:pt>
              </c:strCache>
            </c:strRef>
          </c:tx>
          <c:spPr>
            <a:solidFill>
              <a:srgbClr val="637C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'Table-symptoms'!$A$2:$A$20</c:f>
              <c:strCache>
                <c:ptCount val="19"/>
                <c:pt idx="0">
                  <c:v>Head injury</c:v>
                </c:pt>
                <c:pt idx="1">
                  <c:v>Other single symptoms</c:v>
                </c:pt>
                <c:pt idx="2">
                  <c:v>High temperature (fever)</c:v>
                </c:pt>
                <c:pt idx="3">
                  <c:v>Arm, hand or shoulder injury</c:v>
                </c:pt>
                <c:pt idx="4">
                  <c:v>Difficulty breathing or fast breathing</c:v>
                </c:pt>
                <c:pt idx="5">
                  <c:v>High temperature (fever) + Vomiting</c:v>
                </c:pt>
                <c:pt idx="6">
                  <c:v>High temperature (fever) + Cough</c:v>
                </c:pt>
                <c:pt idx="7">
                  <c:v>Rash or skin changes</c:v>
                </c:pt>
                <c:pt idx="8">
                  <c:v>Constant crying or unsettled infant</c:v>
                </c:pt>
                <c:pt idx="9">
                  <c:v>Multiple symptoms (3 or more)</c:v>
                </c:pt>
                <c:pt idx="10">
                  <c:v>Yellow skin or eyes (Jaundice)</c:v>
                </c:pt>
                <c:pt idx="11">
                  <c:v>High temperature (fever) + Difficulty breathing or fast breathing</c:v>
                </c:pt>
                <c:pt idx="12">
                  <c:v>Constant crying or unsettled infant + Yellow skin or eyes (Jaundice)</c:v>
                </c:pt>
                <c:pt idx="13">
                  <c:v>Cough</c:v>
                </c:pt>
                <c:pt idx="14">
                  <c:v>Vomiting + Cough</c:v>
                </c:pt>
                <c:pt idx="15">
                  <c:v>Rash or skin changes + Others</c:v>
                </c:pt>
                <c:pt idx="16">
                  <c:v>Vomiting + Rash or skin changes</c:v>
                </c:pt>
                <c:pt idx="17">
                  <c:v>High temperature (fever) + Rash or skin changes</c:v>
                </c:pt>
                <c:pt idx="18">
                  <c:v>Skin problems (e.g eczema, infection)</c:v>
                </c:pt>
              </c:strCache>
            </c:strRef>
          </c:cat>
          <c:val>
            <c:numRef>
              <c:f>'Table-symptoms'!$C$2:$C$20</c:f>
              <c:numCache>
                <c:formatCode>0%</c:formatCode>
                <c:ptCount val="19"/>
                <c:pt idx="0">
                  <c:v>0.22950819672131148</c:v>
                </c:pt>
                <c:pt idx="1">
                  <c:v>0.11475409836065574</c:v>
                </c:pt>
                <c:pt idx="2">
                  <c:v>9.8360655737704916E-2</c:v>
                </c:pt>
                <c:pt idx="3">
                  <c:v>6.5573770491803282E-2</c:v>
                </c:pt>
                <c:pt idx="4">
                  <c:v>6.5573770491803282E-2</c:v>
                </c:pt>
                <c:pt idx="5">
                  <c:v>4.9180327868852458E-2</c:v>
                </c:pt>
                <c:pt idx="6">
                  <c:v>4.9180327868852458E-2</c:v>
                </c:pt>
                <c:pt idx="7">
                  <c:v>4.9180327868852458E-2</c:v>
                </c:pt>
                <c:pt idx="8">
                  <c:v>4.9180327868852458E-2</c:v>
                </c:pt>
                <c:pt idx="9">
                  <c:v>4.9180327868852458E-2</c:v>
                </c:pt>
                <c:pt idx="10">
                  <c:v>3.2786885245901641E-2</c:v>
                </c:pt>
                <c:pt idx="11">
                  <c:v>3.2786885245901641E-2</c:v>
                </c:pt>
                <c:pt idx="12">
                  <c:v>1.6393442622950821E-2</c:v>
                </c:pt>
                <c:pt idx="13">
                  <c:v>1.6393442622950821E-2</c:v>
                </c:pt>
                <c:pt idx="14">
                  <c:v>1.6393442622950821E-2</c:v>
                </c:pt>
                <c:pt idx="15">
                  <c:v>1.6393442622950821E-2</c:v>
                </c:pt>
                <c:pt idx="16">
                  <c:v>1.6393442622950821E-2</c:v>
                </c:pt>
                <c:pt idx="17">
                  <c:v>1.6393442622950821E-2</c:v>
                </c:pt>
                <c:pt idx="18">
                  <c:v>1.6393442622950821E-2</c:v>
                </c:pt>
              </c:numCache>
            </c:numRef>
          </c:val>
          <c:extLst>
            <c:ext xmlns:c16="http://schemas.microsoft.com/office/drawing/2014/chart" uri="{C3380CC4-5D6E-409C-BE32-E72D297353CC}">
              <c16:uniqueId val="{00000000-C283-4B1C-8851-611E8CBD904E}"/>
            </c:ext>
          </c:extLst>
        </c:ser>
        <c:dLbls>
          <c:dLblPos val="outEnd"/>
          <c:showLegendKey val="0"/>
          <c:showVal val="1"/>
          <c:showCatName val="0"/>
          <c:showSerName val="0"/>
          <c:showPercent val="0"/>
          <c:showBubbleSize val="0"/>
        </c:dLbls>
        <c:gapWidth val="182"/>
        <c:axId val="1830587911"/>
        <c:axId val="1830589959"/>
      </c:barChart>
      <c:catAx>
        <c:axId val="183058791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Symptoms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0589959"/>
        <c:crosses val="autoZero"/>
        <c:auto val="1"/>
        <c:lblAlgn val="ctr"/>
        <c:lblOffset val="100"/>
        <c:noMultiLvlLbl val="0"/>
      </c:catAx>
      <c:valAx>
        <c:axId val="183058995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Respondents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05879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Outcome of A&amp;E visit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1"/>
          <c:tx>
            <c:strRef>
              <c:f>'Result of A&amp;E table'!$C$1</c:f>
              <c:strCache>
                <c:ptCount val="1"/>
                <c:pt idx="0">
                  <c:v>Percentage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 of A&amp;E table'!$A$2:$A$6</c:f>
              <c:strCache>
                <c:ptCount val="5"/>
                <c:pt idx="0">
                  <c:v>In-hospital treatment (e.g. specialist care, dressings)</c:v>
                </c:pt>
                <c:pt idx="1">
                  <c:v>At-home treatment with over-the-counter medication / home remedies</c:v>
                </c:pt>
                <c:pt idx="2">
                  <c:v>At-home treatment with prescribed medication</c:v>
                </c:pt>
                <c:pt idx="3">
                  <c:v>Hospital admission</c:v>
                </c:pt>
                <c:pt idx="4">
                  <c:v>Not provided (awaiting outcome)</c:v>
                </c:pt>
              </c:strCache>
            </c:strRef>
          </c:cat>
          <c:val>
            <c:numRef>
              <c:f>'Result of A&amp;E table'!$C$2:$C$6</c:f>
              <c:numCache>
                <c:formatCode>0.00%</c:formatCode>
                <c:ptCount val="5"/>
                <c:pt idx="0">
                  <c:v>0.27900000000000003</c:v>
                </c:pt>
                <c:pt idx="1">
                  <c:v>0.246</c:v>
                </c:pt>
                <c:pt idx="2">
                  <c:v>0.19700000000000001</c:v>
                </c:pt>
                <c:pt idx="3">
                  <c:v>0.13100000000000001</c:v>
                </c:pt>
                <c:pt idx="4">
                  <c:v>0.14799999999999999</c:v>
                </c:pt>
              </c:numCache>
            </c:numRef>
          </c:val>
          <c:extLst>
            <c:ext xmlns:c16="http://schemas.microsoft.com/office/drawing/2014/chart" uri="{C3380CC4-5D6E-409C-BE32-E72D297353CC}">
              <c16:uniqueId val="{00000000-136C-4BCE-8175-3790610ED31F}"/>
            </c:ext>
          </c:extLst>
        </c:ser>
        <c:dLbls>
          <c:dLblPos val="outEnd"/>
          <c:showLegendKey val="0"/>
          <c:showVal val="1"/>
          <c:showCatName val="0"/>
          <c:showSerName val="0"/>
          <c:showPercent val="0"/>
          <c:showBubbleSize val="0"/>
        </c:dLbls>
        <c:gapWidth val="182"/>
        <c:axId val="914276703"/>
        <c:axId val="914275263"/>
        <c:extLst>
          <c:ext xmlns:c15="http://schemas.microsoft.com/office/drawing/2012/chart" uri="{02D57815-91ED-43cb-92C2-25804820EDAC}">
            <c15:filteredBarSeries>
              <c15:ser>
                <c:idx val="0"/>
                <c:order val="0"/>
                <c:tx>
                  <c:strRef>
                    <c:extLst>
                      <c:ext uri="{02D57815-91ED-43cb-92C2-25804820EDAC}">
                        <c15:formulaRef>
                          <c15:sqref>'Result of A&amp;E table'!$B$1</c15:sqref>
                        </c15:formulaRef>
                      </c:ext>
                    </c:extLst>
                    <c:strCache>
                      <c:ptCount val="1"/>
                      <c:pt idx="0">
                        <c:v>Count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'Result of A&amp;E table'!$A$2:$A$6</c15:sqref>
                        </c15:formulaRef>
                      </c:ext>
                    </c:extLst>
                    <c:strCache>
                      <c:ptCount val="5"/>
                      <c:pt idx="0">
                        <c:v>In-hospital treatment (e.g. specialist care, dressings)</c:v>
                      </c:pt>
                      <c:pt idx="1">
                        <c:v>At-home treatment with over-the-counter medication / home remedies</c:v>
                      </c:pt>
                      <c:pt idx="2">
                        <c:v>At-home treatment with prescribed medication</c:v>
                      </c:pt>
                      <c:pt idx="3">
                        <c:v>Hospital admission</c:v>
                      </c:pt>
                      <c:pt idx="4">
                        <c:v>Not provided (awaiting outcome)</c:v>
                      </c:pt>
                    </c:strCache>
                  </c:strRef>
                </c:cat>
                <c:val>
                  <c:numRef>
                    <c:extLst>
                      <c:ext uri="{02D57815-91ED-43cb-92C2-25804820EDAC}">
                        <c15:formulaRef>
                          <c15:sqref>'Result of A&amp;E table'!$B$2:$B$6</c15:sqref>
                        </c15:formulaRef>
                      </c:ext>
                    </c:extLst>
                    <c:numCache>
                      <c:formatCode>General</c:formatCode>
                      <c:ptCount val="5"/>
                      <c:pt idx="0">
                        <c:v>17</c:v>
                      </c:pt>
                      <c:pt idx="1">
                        <c:v>15</c:v>
                      </c:pt>
                      <c:pt idx="2">
                        <c:v>12</c:v>
                      </c:pt>
                      <c:pt idx="3">
                        <c:v>8</c:v>
                      </c:pt>
                      <c:pt idx="4">
                        <c:v>9</c:v>
                      </c:pt>
                    </c:numCache>
                  </c:numRef>
                </c:val>
                <c:extLst>
                  <c:ext xmlns:c16="http://schemas.microsoft.com/office/drawing/2014/chart" uri="{C3380CC4-5D6E-409C-BE32-E72D297353CC}">
                    <c16:uniqueId val="{00000001-136C-4BCE-8175-3790610ED31F}"/>
                  </c:ext>
                </c:extLst>
              </c15:ser>
            </c15:filteredBarSeries>
          </c:ext>
        </c:extLst>
      </c:barChart>
      <c:catAx>
        <c:axId val="91427670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Outcomes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4275263"/>
        <c:crosses val="autoZero"/>
        <c:auto val="1"/>
        <c:lblAlgn val="ctr"/>
        <c:lblOffset val="100"/>
        <c:noMultiLvlLbl val="0"/>
      </c:catAx>
      <c:valAx>
        <c:axId val="914275263"/>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Respondents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crossAx val="9142767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A&amp;E satisfaction</a:t>
            </a:r>
            <a:r>
              <a:rPr lang="en-US" baseline="0" dirty="0"/>
              <a:t> rating on a scale of 1-10 (1=Highly dissatisfied, 10=Very Satisfied)</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'Rating A&amp;E'!$B$2</c:f>
              <c:strCache>
                <c:ptCount val="1"/>
                <c:pt idx="0">
                  <c:v>Number of Participants</c:v>
                </c:pt>
              </c:strCache>
            </c:strRef>
          </c:tx>
          <c:spPr>
            <a:solidFill>
              <a:srgbClr val="0070C0"/>
            </a:solidFill>
            <a:ln>
              <a:noFill/>
            </a:ln>
            <a:effectLst/>
          </c:spPr>
          <c:invertIfNegative val="0"/>
          <c:cat>
            <c:numRef>
              <c:f>'Rating A&amp;E'!$A$3:$A$12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'Rating A&amp;E'!$B$3:$B$12</c:f>
              <c:numCache>
                <c:formatCode>General</c:formatCode>
                <c:ptCount val="10"/>
                <c:pt idx="0">
                  <c:v>1</c:v>
                </c:pt>
                <c:pt idx="1">
                  <c:v>2</c:v>
                </c:pt>
                <c:pt idx="2">
                  <c:v>5</c:v>
                </c:pt>
                <c:pt idx="3">
                  <c:v>9</c:v>
                </c:pt>
                <c:pt idx="4">
                  <c:v>12</c:v>
                </c:pt>
                <c:pt idx="5">
                  <c:v>9</c:v>
                </c:pt>
                <c:pt idx="6">
                  <c:v>8</c:v>
                </c:pt>
                <c:pt idx="7">
                  <c:v>9</c:v>
                </c:pt>
                <c:pt idx="8">
                  <c:v>3</c:v>
                </c:pt>
                <c:pt idx="9">
                  <c:v>3</c:v>
                </c:pt>
              </c:numCache>
            </c:numRef>
          </c:val>
          <c:extLst>
            <c:ext xmlns:c16="http://schemas.microsoft.com/office/drawing/2014/chart" uri="{C3380CC4-5D6E-409C-BE32-E72D297353CC}">
              <c16:uniqueId val="{00000000-7819-4ED2-9CB2-155B329638CF}"/>
            </c:ext>
          </c:extLst>
        </c:ser>
        <c:dLbls>
          <c:showLegendKey val="0"/>
          <c:showVal val="0"/>
          <c:showCatName val="0"/>
          <c:showSerName val="0"/>
          <c:showPercent val="0"/>
          <c:showBubbleSize val="0"/>
        </c:dLbls>
        <c:gapWidth val="219"/>
        <c:overlap val="-27"/>
        <c:axId val="1812226096"/>
        <c:axId val="1812223216"/>
      </c:barChart>
      <c:catAx>
        <c:axId val="18122260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Rating</a:t>
                </a:r>
                <a:r>
                  <a:rPr lang="en-GB" baseline="0" dirty="0"/>
                  <a:t> Scale</a:t>
                </a:r>
                <a:endParaRPr lang="en-GB"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2223216"/>
        <c:crosses val="autoZero"/>
        <c:auto val="1"/>
        <c:lblAlgn val="ctr"/>
        <c:lblOffset val="100"/>
        <c:noMultiLvlLbl val="0"/>
      </c:catAx>
      <c:valAx>
        <c:axId val="1812223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Number of Participants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2226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Awareness of services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1"/>
          <c:tx>
            <c:strRef>
              <c:f>'Awareness of services - table'!$C$1</c:f>
              <c:strCache>
                <c:ptCount val="1"/>
                <c:pt idx="0">
                  <c:v>Percentage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('Awareness of services - table'!$A$2:$A$8,'Awareness of services - table'!$A$11:$A$12)</c:f>
              <c:strCache>
                <c:ptCount val="9"/>
                <c:pt idx="0">
                  <c:v>Multiple services</c:v>
                </c:pt>
                <c:pt idx="1">
                  <c:v>NHS 111</c:v>
                </c:pt>
                <c:pt idx="2">
                  <c:v>Health Visitor/Advice Line</c:v>
                </c:pt>
                <c:pt idx="3">
                  <c:v>Health Visitor/Advice Line + NHS 111</c:v>
                </c:pt>
                <c:pt idx="4">
                  <c:v>Health Visitor/Advice Line + Healthier Together Website</c:v>
                </c:pt>
                <c:pt idx="5">
                  <c:v>NHS Website/GP Practice Website</c:v>
                </c:pt>
                <c:pt idx="6">
                  <c:v>Healthier Together Website</c:v>
                </c:pt>
                <c:pt idx="7">
                  <c:v>Children’s Centres</c:v>
                </c:pt>
                <c:pt idx="8">
                  <c:v>None</c:v>
                </c:pt>
              </c:strCache>
              <c:extLst/>
            </c:strRef>
          </c:cat>
          <c:val>
            <c:numRef>
              <c:f>('Awareness of services - table'!$C$2:$C$8,'Awareness of services - table'!$C$11:$C$12)</c:f>
              <c:numCache>
                <c:formatCode>0.00%</c:formatCode>
                <c:ptCount val="9"/>
                <c:pt idx="0">
                  <c:v>0.29499999999999998</c:v>
                </c:pt>
                <c:pt idx="1">
                  <c:v>0.14799999999999999</c:v>
                </c:pt>
                <c:pt idx="2">
                  <c:v>0.13100000000000001</c:v>
                </c:pt>
                <c:pt idx="3">
                  <c:v>0.115</c:v>
                </c:pt>
                <c:pt idx="4">
                  <c:v>4.9000000000000002E-2</c:v>
                </c:pt>
                <c:pt idx="5">
                  <c:v>4.9000000000000002E-2</c:v>
                </c:pt>
                <c:pt idx="6">
                  <c:v>3.3000000000000002E-2</c:v>
                </c:pt>
                <c:pt idx="7">
                  <c:v>1.6E-2</c:v>
                </c:pt>
                <c:pt idx="8">
                  <c:v>1.6E-2</c:v>
                </c:pt>
              </c:numCache>
              <c:extLst/>
            </c:numRef>
          </c:val>
          <c:extLst>
            <c:ext xmlns:c16="http://schemas.microsoft.com/office/drawing/2014/chart" uri="{C3380CC4-5D6E-409C-BE32-E72D297353CC}">
              <c16:uniqueId val="{00000000-BA6C-4D3D-9D6D-A954C520BC1D}"/>
            </c:ext>
          </c:extLst>
        </c:ser>
        <c:dLbls>
          <c:dLblPos val="outEnd"/>
          <c:showLegendKey val="0"/>
          <c:showVal val="1"/>
          <c:showCatName val="0"/>
          <c:showSerName val="0"/>
          <c:showPercent val="0"/>
          <c:showBubbleSize val="0"/>
        </c:dLbls>
        <c:gapWidth val="182"/>
        <c:axId val="105936399"/>
        <c:axId val="105938799"/>
        <c:extLst>
          <c:ext xmlns:c15="http://schemas.microsoft.com/office/drawing/2012/chart" uri="{02D57815-91ED-43cb-92C2-25804820EDAC}">
            <c15:filteredBarSeries>
              <c15:ser>
                <c:idx val="0"/>
                <c:order val="0"/>
                <c:tx>
                  <c:strRef>
                    <c:extLst>
                      <c:ext uri="{02D57815-91ED-43cb-92C2-25804820EDAC}">
                        <c15:formulaRef>
                          <c15:sqref>'Awareness of services - table'!$B$1</c15:sqref>
                        </c15:formulaRef>
                      </c:ext>
                    </c:extLst>
                    <c:strCache>
                      <c:ptCount val="1"/>
                      <c:pt idx="0">
                        <c:v>Count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('Awareness of services - table'!$A$2:$A$8,'Awareness of services - table'!$A$11:$A$12)</c15:sqref>
                        </c15:formulaRef>
                      </c:ext>
                    </c:extLst>
                    <c:strCache>
                      <c:ptCount val="9"/>
                      <c:pt idx="0">
                        <c:v>Multiple services</c:v>
                      </c:pt>
                      <c:pt idx="1">
                        <c:v>NHS 111</c:v>
                      </c:pt>
                      <c:pt idx="2">
                        <c:v>Health Visitor/Advice Line</c:v>
                      </c:pt>
                      <c:pt idx="3">
                        <c:v>Health Visitor/Advice Line + NHS 111</c:v>
                      </c:pt>
                      <c:pt idx="4">
                        <c:v>Health Visitor/Advice Line + Healthier Together Website</c:v>
                      </c:pt>
                      <c:pt idx="5">
                        <c:v>NHS Website/GP Practice Website</c:v>
                      </c:pt>
                      <c:pt idx="6">
                        <c:v>Healthier Together Website</c:v>
                      </c:pt>
                      <c:pt idx="7">
                        <c:v>Children’s Centres</c:v>
                      </c:pt>
                      <c:pt idx="8">
                        <c:v>None</c:v>
                      </c:pt>
                    </c:strCache>
                  </c:strRef>
                </c:cat>
                <c:val>
                  <c:numRef>
                    <c:extLst>
                      <c:ext uri="{02D57815-91ED-43cb-92C2-25804820EDAC}">
                        <c15:formulaRef>
                          <c15:sqref>('Awareness of services - table'!$B$2:$B$8,'Awareness of services - table'!$B$11:$B$12)</c15:sqref>
                        </c15:formulaRef>
                      </c:ext>
                    </c:extLst>
                    <c:numCache>
                      <c:formatCode>General</c:formatCode>
                      <c:ptCount val="9"/>
                      <c:pt idx="0">
                        <c:v>18</c:v>
                      </c:pt>
                      <c:pt idx="1">
                        <c:v>9</c:v>
                      </c:pt>
                      <c:pt idx="2">
                        <c:v>8</c:v>
                      </c:pt>
                      <c:pt idx="3">
                        <c:v>7</c:v>
                      </c:pt>
                      <c:pt idx="4">
                        <c:v>3</c:v>
                      </c:pt>
                      <c:pt idx="5">
                        <c:v>3</c:v>
                      </c:pt>
                      <c:pt idx="6">
                        <c:v>2</c:v>
                      </c:pt>
                      <c:pt idx="7">
                        <c:v>1</c:v>
                      </c:pt>
                      <c:pt idx="8">
                        <c:v>1</c:v>
                      </c:pt>
                    </c:numCache>
                  </c:numRef>
                </c:val>
                <c:extLst>
                  <c:ext xmlns:c16="http://schemas.microsoft.com/office/drawing/2014/chart" uri="{C3380CC4-5D6E-409C-BE32-E72D297353CC}">
                    <c16:uniqueId val="{00000001-BA6C-4D3D-9D6D-A954C520BC1D}"/>
                  </c:ext>
                </c:extLst>
              </c15:ser>
            </c15:filteredBarSeries>
          </c:ext>
        </c:extLst>
      </c:barChart>
      <c:catAx>
        <c:axId val="10593639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Services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938799"/>
        <c:crosses val="autoZero"/>
        <c:auto val="1"/>
        <c:lblAlgn val="ctr"/>
        <c:lblOffset val="100"/>
        <c:noMultiLvlLbl val="0"/>
      </c:catAx>
      <c:valAx>
        <c:axId val="105938799"/>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Respondents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crossAx val="1059363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Services used before attending A&amp;E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1"/>
          <c:order val="1"/>
          <c:tx>
            <c:strRef>
              <c:f>'any other services _table'!$C$1</c:f>
              <c:strCache>
                <c:ptCount val="1"/>
                <c:pt idx="0">
                  <c:v>% of Parents (n=61)</c:v>
                </c:pt>
              </c:strCache>
            </c:strRef>
          </c:tx>
          <c:spPr>
            <a:solidFill>
              <a:schemeClr val="accent1"/>
            </a:solidFill>
            <a:ln>
              <a:noFill/>
            </a:ln>
            <a:effectLst/>
          </c:spPr>
          <c:invertIfNegative val="0"/>
          <c:dLbls>
            <c:dLbl>
              <c:idx val="0"/>
              <c:layout>
                <c:manualLayout>
                  <c:x val="0.30455644563966405"/>
                  <c:y val="3.06880329478320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3B0-4294-9FE1-BDE0A9BCCEE2}"/>
                </c:ext>
              </c:extLst>
            </c:dLbl>
            <c:dLbl>
              <c:idx val="1"/>
              <c:layout>
                <c:manualLayout>
                  <c:x val="0.27327825700513908"/>
                  <c:y val="-1.1252148761755734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3B0-4294-9FE1-BDE0A9BCCEE2}"/>
                </c:ext>
              </c:extLst>
            </c:dLbl>
            <c:dLbl>
              <c:idx val="2"/>
              <c:layout>
                <c:manualLayout>
                  <c:x val="0.2279013639937554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3B0-4294-9FE1-BDE0A9BCCEE2}"/>
                </c:ext>
              </c:extLst>
            </c:dLbl>
            <c:dLbl>
              <c:idx val="3"/>
              <c:layout>
                <c:manualLayout>
                  <c:x val="0.131918593388561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B0-4294-9FE1-BDE0A9BCCEE2}"/>
                </c:ext>
              </c:extLst>
            </c:dLbl>
            <c:dLbl>
              <c:idx val="4"/>
              <c:layout>
                <c:manualLayout>
                  <c:x val="9.855646842986884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3B0-4294-9FE1-BDE0A9BCCEE2}"/>
                </c:ext>
              </c:extLst>
            </c:dLbl>
            <c:dLbl>
              <c:idx val="5"/>
              <c:layout>
                <c:manualLayout>
                  <c:x val="5.878186355504409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3B0-4294-9FE1-BDE0A9BCCEE2}"/>
                </c:ext>
              </c:extLst>
            </c:dLbl>
            <c:dLbl>
              <c:idx val="6"/>
              <c:layout>
                <c:manualLayout>
                  <c:x val="0.25559807194867634"/>
                  <c:y val="-3.06880329478320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B0-4294-9FE1-BDE0A9BCCEE2}"/>
                </c:ext>
              </c:extLst>
            </c:dLbl>
            <c:dLbl>
              <c:idx val="7"/>
              <c:layout>
                <c:manualLayout>
                  <c:x val="4.8838041409802066E-2"/>
                  <c:y val="-3.0689241138105853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8.1027610333078842E-2"/>
                      <c:h val="4.2917334896570451E-2"/>
                    </c:manualLayout>
                  </c15:layout>
                </c:ext>
                <c:ext xmlns:c16="http://schemas.microsoft.com/office/drawing/2014/chart" uri="{C3380CC4-5D6E-409C-BE32-E72D297353CC}">
                  <c16:uniqueId val="{00000002-F3B0-4294-9FE1-BDE0A9BCCEE2}"/>
                </c:ext>
              </c:extLst>
            </c:dLbl>
            <c:dLbl>
              <c:idx val="8"/>
              <c:layout>
                <c:manualLayout>
                  <c:x val="7.325364358398760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B0-4294-9FE1-BDE0A9BCCE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'any other services _table'!$A$2:$A$10</c:f>
              <c:strCache>
                <c:ptCount val="7"/>
                <c:pt idx="0">
                  <c:v>Only NHS 111 (online or phone)</c:v>
                </c:pt>
                <c:pt idx="1">
                  <c:v>Only Asked family/friend advice</c:v>
                </c:pt>
                <c:pt idx="2">
                  <c:v>Only Called my GP</c:v>
                </c:pt>
                <c:pt idx="3">
                  <c:v>Only Urgent Care Centre / Walk-in</c:v>
                </c:pt>
                <c:pt idx="4">
                  <c:v>Only asked School nurse</c:v>
                </c:pt>
                <c:pt idx="5">
                  <c:v>Only GP out-of-hours</c:v>
                </c:pt>
                <c:pt idx="6">
                  <c:v>Multiple Services</c:v>
                </c:pt>
              </c:strCache>
            </c:strRef>
          </c:cat>
          <c:val>
            <c:numRef>
              <c:f>'any other services _table'!$C$2:$C$10</c:f>
              <c:numCache>
                <c:formatCode>0%</c:formatCode>
                <c:ptCount val="9"/>
                <c:pt idx="0">
                  <c:v>0.13</c:v>
                </c:pt>
                <c:pt idx="1">
                  <c:v>0.13</c:v>
                </c:pt>
                <c:pt idx="2">
                  <c:v>0.28000000000000003</c:v>
                </c:pt>
                <c:pt idx="3">
                  <c:v>0.03</c:v>
                </c:pt>
                <c:pt idx="4">
                  <c:v>0.02</c:v>
                </c:pt>
                <c:pt idx="5">
                  <c:v>0.02</c:v>
                </c:pt>
                <c:pt idx="6">
                  <c:v>0.39</c:v>
                </c:pt>
              </c:numCache>
            </c:numRef>
          </c:val>
          <c:extLst>
            <c:ext xmlns:c16="http://schemas.microsoft.com/office/drawing/2014/chart" uri="{C3380CC4-5D6E-409C-BE32-E72D297353CC}">
              <c16:uniqueId val="{00000000-F3B0-4294-9FE1-BDE0A9BCCEE2}"/>
            </c:ext>
          </c:extLst>
        </c:ser>
        <c:dLbls>
          <c:showLegendKey val="0"/>
          <c:showVal val="1"/>
          <c:showCatName val="0"/>
          <c:showSerName val="0"/>
          <c:showPercent val="0"/>
          <c:showBubbleSize val="0"/>
        </c:dLbls>
        <c:gapWidth val="150"/>
        <c:overlap val="100"/>
        <c:axId val="916651823"/>
        <c:axId val="916652303"/>
        <c:extLst>
          <c:ext xmlns:c15="http://schemas.microsoft.com/office/drawing/2012/chart" uri="{02D57815-91ED-43cb-92C2-25804820EDAC}">
            <c15:filteredBarSeries>
              <c15:ser>
                <c:idx val="0"/>
                <c:order val="0"/>
                <c:tx>
                  <c:strRef>
                    <c:extLst>
                      <c:ext uri="{02D57815-91ED-43cb-92C2-25804820EDAC}">
                        <c15:formulaRef>
                          <c15:sqref>'any other services _table'!$B$1</c15:sqref>
                        </c15:formulaRef>
                      </c:ext>
                    </c:extLst>
                    <c:strCache>
                      <c:ptCount val="1"/>
                      <c:pt idx="0">
                        <c:v>Count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'any other services _table'!$A$2:$A$10</c15:sqref>
                        </c15:formulaRef>
                      </c:ext>
                    </c:extLst>
                    <c:strCache>
                      <c:ptCount val="7"/>
                      <c:pt idx="0">
                        <c:v>Only NHS 111 (online or phone)</c:v>
                      </c:pt>
                      <c:pt idx="1">
                        <c:v>Only Asked family/friend advice</c:v>
                      </c:pt>
                      <c:pt idx="2">
                        <c:v>Only Called my GP</c:v>
                      </c:pt>
                      <c:pt idx="3">
                        <c:v>Only Urgent Care Centre / Walk-in</c:v>
                      </c:pt>
                      <c:pt idx="4">
                        <c:v>Only asked School nurse</c:v>
                      </c:pt>
                      <c:pt idx="5">
                        <c:v>Only GP out-of-hours</c:v>
                      </c:pt>
                      <c:pt idx="6">
                        <c:v>Multiple Services</c:v>
                      </c:pt>
                    </c:strCache>
                  </c:strRef>
                </c:cat>
                <c:val>
                  <c:numRef>
                    <c:extLst>
                      <c:ext uri="{02D57815-91ED-43cb-92C2-25804820EDAC}">
                        <c15:formulaRef>
                          <c15:sqref>'any other services _table'!$B$2:$B$10</c15:sqref>
                        </c15:formulaRef>
                      </c:ext>
                    </c:extLst>
                    <c:numCache>
                      <c:formatCode>General</c:formatCode>
                      <c:ptCount val="9"/>
                      <c:pt idx="0">
                        <c:v>8</c:v>
                      </c:pt>
                      <c:pt idx="1">
                        <c:v>8</c:v>
                      </c:pt>
                      <c:pt idx="2">
                        <c:v>17</c:v>
                      </c:pt>
                      <c:pt idx="3">
                        <c:v>2</c:v>
                      </c:pt>
                      <c:pt idx="4">
                        <c:v>1</c:v>
                      </c:pt>
                      <c:pt idx="5">
                        <c:v>1</c:v>
                      </c:pt>
                      <c:pt idx="6">
                        <c:v>24</c:v>
                      </c:pt>
                    </c:numCache>
                  </c:numRef>
                </c:val>
                <c:extLst>
                  <c:ext xmlns:c16="http://schemas.microsoft.com/office/drawing/2014/chart" uri="{C3380CC4-5D6E-409C-BE32-E72D297353CC}">
                    <c16:uniqueId val="{00000001-F3B0-4294-9FE1-BDE0A9BCCEE2}"/>
                  </c:ext>
                </c:extLst>
              </c15:ser>
            </c15:filteredBarSeries>
          </c:ext>
        </c:extLst>
      </c:barChart>
      <c:catAx>
        <c:axId val="91665182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Services</a:t>
                </a:r>
              </a:p>
            </c:rich>
          </c:tx>
          <c:layout>
            <c:manualLayout>
              <c:xMode val="edge"/>
              <c:yMode val="edge"/>
              <c:x val="2.8943560057887119E-2"/>
              <c:y val="0.3924460561165720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6652303"/>
        <c:crosses val="autoZero"/>
        <c:auto val="1"/>
        <c:lblAlgn val="ctr"/>
        <c:lblOffset val="100"/>
        <c:noMultiLvlLbl val="0"/>
      </c:catAx>
      <c:valAx>
        <c:axId val="916652303"/>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Respondents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9166518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Outcome of A&amp;E Attendance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1"/>
          <c:tx>
            <c:strRef>
              <c:f>'Result of A&amp;E table'!$C$1</c:f>
              <c:strCache>
                <c:ptCount val="1"/>
                <c:pt idx="0">
                  <c:v>Percentage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 of A&amp;E table'!$A$2:$A$6</c:f>
              <c:strCache>
                <c:ptCount val="5"/>
                <c:pt idx="0">
                  <c:v>In-hospital treatment (e.g. specialist care, dressings)</c:v>
                </c:pt>
                <c:pt idx="1">
                  <c:v>At-home treatment with over-the-counter medication / home remedies</c:v>
                </c:pt>
                <c:pt idx="2">
                  <c:v>At-home treatment with prescribed medication</c:v>
                </c:pt>
                <c:pt idx="3">
                  <c:v>Hospital admission</c:v>
                </c:pt>
                <c:pt idx="4">
                  <c:v>Not provided (awaiting outcome)</c:v>
                </c:pt>
              </c:strCache>
            </c:strRef>
          </c:cat>
          <c:val>
            <c:numRef>
              <c:f>'Result of A&amp;E table'!$C$2:$C$6</c:f>
              <c:numCache>
                <c:formatCode>0.00%</c:formatCode>
                <c:ptCount val="5"/>
                <c:pt idx="0">
                  <c:v>0.27900000000000003</c:v>
                </c:pt>
                <c:pt idx="1">
                  <c:v>0.246</c:v>
                </c:pt>
                <c:pt idx="2">
                  <c:v>0.19700000000000001</c:v>
                </c:pt>
                <c:pt idx="3">
                  <c:v>0.13100000000000001</c:v>
                </c:pt>
                <c:pt idx="4">
                  <c:v>0.14799999999999999</c:v>
                </c:pt>
              </c:numCache>
            </c:numRef>
          </c:val>
          <c:extLst>
            <c:ext xmlns:c16="http://schemas.microsoft.com/office/drawing/2014/chart" uri="{C3380CC4-5D6E-409C-BE32-E72D297353CC}">
              <c16:uniqueId val="{00000000-3DB6-4CE1-8815-8EB6937A04A8}"/>
            </c:ext>
          </c:extLst>
        </c:ser>
        <c:dLbls>
          <c:dLblPos val="outEnd"/>
          <c:showLegendKey val="0"/>
          <c:showVal val="1"/>
          <c:showCatName val="0"/>
          <c:showSerName val="0"/>
          <c:showPercent val="0"/>
          <c:showBubbleSize val="0"/>
        </c:dLbls>
        <c:gapWidth val="182"/>
        <c:axId val="914276703"/>
        <c:axId val="914275263"/>
        <c:extLst>
          <c:ext xmlns:c15="http://schemas.microsoft.com/office/drawing/2012/chart" uri="{02D57815-91ED-43cb-92C2-25804820EDAC}">
            <c15:filteredBarSeries>
              <c15:ser>
                <c:idx val="0"/>
                <c:order val="0"/>
                <c:tx>
                  <c:strRef>
                    <c:extLst>
                      <c:ext uri="{02D57815-91ED-43cb-92C2-25804820EDAC}">
                        <c15:formulaRef>
                          <c15:sqref>'Result of A&amp;E table'!$B$1</c15:sqref>
                        </c15:formulaRef>
                      </c:ext>
                    </c:extLst>
                    <c:strCache>
                      <c:ptCount val="1"/>
                      <c:pt idx="0">
                        <c:v>Count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'Result of A&amp;E table'!$A$2:$A$6</c15:sqref>
                        </c15:formulaRef>
                      </c:ext>
                    </c:extLst>
                    <c:strCache>
                      <c:ptCount val="5"/>
                      <c:pt idx="0">
                        <c:v>In-hospital treatment (e.g. specialist care, dressings)</c:v>
                      </c:pt>
                      <c:pt idx="1">
                        <c:v>At-home treatment with over-the-counter medication / home remedies</c:v>
                      </c:pt>
                      <c:pt idx="2">
                        <c:v>At-home treatment with prescribed medication</c:v>
                      </c:pt>
                      <c:pt idx="3">
                        <c:v>Hospital admission</c:v>
                      </c:pt>
                      <c:pt idx="4">
                        <c:v>Not provided (awaiting outcome)</c:v>
                      </c:pt>
                    </c:strCache>
                  </c:strRef>
                </c:cat>
                <c:val>
                  <c:numRef>
                    <c:extLst>
                      <c:ext uri="{02D57815-91ED-43cb-92C2-25804820EDAC}">
                        <c15:formulaRef>
                          <c15:sqref>'Result of A&amp;E table'!$B$2:$B$6</c15:sqref>
                        </c15:formulaRef>
                      </c:ext>
                    </c:extLst>
                    <c:numCache>
                      <c:formatCode>General</c:formatCode>
                      <c:ptCount val="5"/>
                      <c:pt idx="0">
                        <c:v>17</c:v>
                      </c:pt>
                      <c:pt idx="1">
                        <c:v>15</c:v>
                      </c:pt>
                      <c:pt idx="2">
                        <c:v>12</c:v>
                      </c:pt>
                      <c:pt idx="3">
                        <c:v>8</c:v>
                      </c:pt>
                      <c:pt idx="4">
                        <c:v>9</c:v>
                      </c:pt>
                    </c:numCache>
                  </c:numRef>
                </c:val>
                <c:extLst>
                  <c:ext xmlns:c16="http://schemas.microsoft.com/office/drawing/2014/chart" uri="{C3380CC4-5D6E-409C-BE32-E72D297353CC}">
                    <c16:uniqueId val="{00000001-3DB6-4CE1-8815-8EB6937A04A8}"/>
                  </c:ext>
                </c:extLst>
              </c15:ser>
            </c15:filteredBarSeries>
          </c:ext>
        </c:extLst>
      </c:barChart>
      <c:catAx>
        <c:axId val="91427670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Outcomes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4275263"/>
        <c:crosses val="autoZero"/>
        <c:auto val="1"/>
        <c:lblAlgn val="ctr"/>
        <c:lblOffset val="100"/>
        <c:noMultiLvlLbl val="0"/>
      </c:catAx>
      <c:valAx>
        <c:axId val="914275263"/>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Respondents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crossAx val="9142767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A&amp;E satisfaction</a:t>
            </a:r>
            <a:r>
              <a:rPr lang="en-US" baseline="0" dirty="0"/>
              <a:t> rating on a scale of 1-10 (1=Highly dissatisfied, 10=Very Satisfied)</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'Rating A&amp;E'!$B$2</c:f>
              <c:strCache>
                <c:ptCount val="1"/>
                <c:pt idx="0">
                  <c:v>Number of Participants</c:v>
                </c:pt>
              </c:strCache>
            </c:strRef>
          </c:tx>
          <c:spPr>
            <a:solidFill>
              <a:schemeClr val="accent1"/>
            </a:solidFill>
            <a:ln>
              <a:noFill/>
            </a:ln>
            <a:effectLst/>
          </c:spPr>
          <c:invertIfNegative val="0"/>
          <c:cat>
            <c:numRef>
              <c:f>'Rating A&amp;E'!$A$3:$A$12</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'Rating A&amp;E'!$B$3:$B$12</c:f>
              <c:numCache>
                <c:formatCode>General</c:formatCode>
                <c:ptCount val="10"/>
                <c:pt idx="0">
                  <c:v>1</c:v>
                </c:pt>
                <c:pt idx="1">
                  <c:v>2</c:v>
                </c:pt>
                <c:pt idx="2">
                  <c:v>5</c:v>
                </c:pt>
                <c:pt idx="3">
                  <c:v>9</c:v>
                </c:pt>
                <c:pt idx="4">
                  <c:v>12</c:v>
                </c:pt>
                <c:pt idx="5">
                  <c:v>9</c:v>
                </c:pt>
                <c:pt idx="6">
                  <c:v>8</c:v>
                </c:pt>
                <c:pt idx="7">
                  <c:v>9</c:v>
                </c:pt>
                <c:pt idx="8">
                  <c:v>3</c:v>
                </c:pt>
                <c:pt idx="9">
                  <c:v>3</c:v>
                </c:pt>
              </c:numCache>
            </c:numRef>
          </c:val>
          <c:extLst>
            <c:ext xmlns:c16="http://schemas.microsoft.com/office/drawing/2014/chart" uri="{C3380CC4-5D6E-409C-BE32-E72D297353CC}">
              <c16:uniqueId val="{00000000-6874-4546-A492-AE26E3774827}"/>
            </c:ext>
          </c:extLst>
        </c:ser>
        <c:dLbls>
          <c:showLegendKey val="0"/>
          <c:showVal val="0"/>
          <c:showCatName val="0"/>
          <c:showSerName val="0"/>
          <c:showPercent val="0"/>
          <c:showBubbleSize val="0"/>
        </c:dLbls>
        <c:gapWidth val="219"/>
        <c:overlap val="-27"/>
        <c:axId val="1812226096"/>
        <c:axId val="1812223216"/>
      </c:barChart>
      <c:catAx>
        <c:axId val="18122260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Rating</a:t>
                </a:r>
                <a:r>
                  <a:rPr lang="en-GB" baseline="0" dirty="0"/>
                  <a:t> Scale</a:t>
                </a:r>
                <a:endParaRPr lang="en-GB"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B"/>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2223216"/>
        <c:crosses val="autoZero"/>
        <c:auto val="1"/>
        <c:lblAlgn val="ctr"/>
        <c:lblOffset val="100"/>
        <c:noMultiLvlLbl val="0"/>
      </c:catAx>
      <c:valAx>
        <c:axId val="1812223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Number of Participants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12226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Sexual</a:t>
            </a:r>
            <a:r>
              <a:rPr lang="en-US" baseline="0" dirty="0"/>
              <a:t> orientation (n.214)</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bestFit"/>
          <c:showLegendKey val="0"/>
          <c:showVal val="1"/>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'Pivot-Demographics'!$J$71</c15:sqref>
                        </c15:formulaRef>
                      </c:ext>
                    </c:extLst>
                    <c:strCache>
                      <c:ptCount val="1"/>
                      <c:pt idx="0">
                        <c:v>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6A3A-4F9B-9932-EF88D01ED27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6A3A-4F9B-9932-EF88D01ED27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6A3A-4F9B-9932-EF88D01ED27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6A3A-4F9B-9932-EF88D01ED27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6A3A-4F9B-9932-EF88D01ED27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'Pivot-Demographics'!$I$72:$I$76</c15:sqref>
                        </c15:formulaRef>
                      </c:ext>
                    </c:extLst>
                    <c:strCache>
                      <c:ptCount val="5"/>
                      <c:pt idx="0">
                        <c:v>Asexual</c:v>
                      </c:pt>
                      <c:pt idx="1">
                        <c:v>Gay man/woman</c:v>
                      </c:pt>
                      <c:pt idx="2">
                        <c:v>Heterosexual/straight</c:v>
                      </c:pt>
                      <c:pt idx="3">
                        <c:v>Prefer not to say</c:v>
                      </c:pt>
                      <c:pt idx="4">
                        <c:v>Not preferred</c:v>
                      </c:pt>
                    </c:strCache>
                  </c:strRef>
                </c:cat>
                <c:val>
                  <c:numRef>
                    <c:extLst>
                      <c:ext uri="{02D57815-91ED-43cb-92C2-25804820EDAC}">
                        <c15:formulaRef>
                          <c15:sqref>'Pivot-Demographics'!$J$72:$J$76</c15:sqref>
                        </c15:formulaRef>
                      </c:ext>
                    </c:extLst>
                    <c:numCache>
                      <c:formatCode>General</c:formatCode>
                      <c:ptCount val="5"/>
                      <c:pt idx="0">
                        <c:v>2</c:v>
                      </c:pt>
                      <c:pt idx="1">
                        <c:v>4</c:v>
                      </c:pt>
                      <c:pt idx="2">
                        <c:v>178</c:v>
                      </c:pt>
                      <c:pt idx="3">
                        <c:v>18</c:v>
                      </c:pt>
                      <c:pt idx="4">
                        <c:v>12</c:v>
                      </c:pt>
                    </c:numCache>
                  </c:numRef>
                </c:val>
                <c:extLst>
                  <c:ext xmlns:c16="http://schemas.microsoft.com/office/drawing/2014/chart" uri="{C3380CC4-5D6E-409C-BE32-E72D297353CC}">
                    <c16:uniqueId val="{00000015-6A3A-4F9B-9932-EF88D01ED271}"/>
                  </c:ext>
                </c:extLst>
              </c15:ser>
            </c15:filteredPieSeries>
          </c:ext>
        </c:extLst>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Symptoms prompting</a:t>
            </a:r>
            <a:r>
              <a:rPr lang="en-US" baseline="0" dirty="0"/>
              <a:t> A&amp;E attendance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117612510825529"/>
          <c:y val="9.7927392739273922E-2"/>
          <c:w val="0.42134604855808955"/>
          <c:h val="0.78483615290662923"/>
        </c:manualLayout>
      </c:layout>
      <c:barChart>
        <c:barDir val="bar"/>
        <c:grouping val="clustered"/>
        <c:varyColors val="0"/>
        <c:ser>
          <c:idx val="0"/>
          <c:order val="0"/>
          <c:tx>
            <c:strRef>
              <c:f>'Table-symptoms'!$C$1</c:f>
              <c:strCache>
                <c:ptCount val="1"/>
                <c:pt idx="0">
                  <c:v>Percentage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'Table-symptoms'!$A$2:$A$20</c:f>
              <c:strCache>
                <c:ptCount val="19"/>
                <c:pt idx="0">
                  <c:v>Head injury</c:v>
                </c:pt>
                <c:pt idx="1">
                  <c:v>Other single symptoms</c:v>
                </c:pt>
                <c:pt idx="2">
                  <c:v>High temperature (fever)</c:v>
                </c:pt>
                <c:pt idx="3">
                  <c:v>Arm, hand or shoulder injury</c:v>
                </c:pt>
                <c:pt idx="4">
                  <c:v>Difficulty breathing or fast breathing</c:v>
                </c:pt>
                <c:pt idx="5">
                  <c:v>High temperature (fever) + Vomiting</c:v>
                </c:pt>
                <c:pt idx="6">
                  <c:v>High temperature (fever) + Cough</c:v>
                </c:pt>
                <c:pt idx="7">
                  <c:v>Rash or skin changes</c:v>
                </c:pt>
                <c:pt idx="8">
                  <c:v>Constant crying or unsettled infant</c:v>
                </c:pt>
                <c:pt idx="9">
                  <c:v>Multiple symptoms (3 or more)</c:v>
                </c:pt>
                <c:pt idx="10">
                  <c:v>Yellow skin or eyes (Jaundice)</c:v>
                </c:pt>
                <c:pt idx="11">
                  <c:v>High temperature (fever) + Difficulty breathing or fast breathing</c:v>
                </c:pt>
                <c:pt idx="12">
                  <c:v>Constant crying or unsettled infant + Yellow skin or eyes (Jaundice)</c:v>
                </c:pt>
                <c:pt idx="13">
                  <c:v>Cough</c:v>
                </c:pt>
                <c:pt idx="14">
                  <c:v>Vomiting + Cough</c:v>
                </c:pt>
                <c:pt idx="15">
                  <c:v>Rash or skin changes + Others</c:v>
                </c:pt>
                <c:pt idx="16">
                  <c:v>Vomiting + Rash or skin changes</c:v>
                </c:pt>
                <c:pt idx="17">
                  <c:v>High temperature (fever) + Rash or skin changes</c:v>
                </c:pt>
                <c:pt idx="18">
                  <c:v>Skin problems (e.g eczema, infection)</c:v>
                </c:pt>
              </c:strCache>
            </c:strRef>
          </c:cat>
          <c:val>
            <c:numRef>
              <c:f>'Table-symptoms'!$C$2:$C$20</c:f>
              <c:numCache>
                <c:formatCode>0%</c:formatCode>
                <c:ptCount val="19"/>
                <c:pt idx="0">
                  <c:v>0.22950819672131148</c:v>
                </c:pt>
                <c:pt idx="1">
                  <c:v>0.11475409836065574</c:v>
                </c:pt>
                <c:pt idx="2">
                  <c:v>9.8360655737704916E-2</c:v>
                </c:pt>
                <c:pt idx="3">
                  <c:v>6.5573770491803282E-2</c:v>
                </c:pt>
                <c:pt idx="4">
                  <c:v>6.5573770491803282E-2</c:v>
                </c:pt>
                <c:pt idx="5">
                  <c:v>4.9180327868852458E-2</c:v>
                </c:pt>
                <c:pt idx="6">
                  <c:v>4.9180327868852458E-2</c:v>
                </c:pt>
                <c:pt idx="7">
                  <c:v>4.9180327868852458E-2</c:v>
                </c:pt>
                <c:pt idx="8">
                  <c:v>4.9180327868852458E-2</c:v>
                </c:pt>
                <c:pt idx="9">
                  <c:v>4.9180327868852458E-2</c:v>
                </c:pt>
                <c:pt idx="10">
                  <c:v>3.2786885245901641E-2</c:v>
                </c:pt>
                <c:pt idx="11">
                  <c:v>3.2786885245901641E-2</c:v>
                </c:pt>
                <c:pt idx="12">
                  <c:v>1.6393442622950821E-2</c:v>
                </c:pt>
                <c:pt idx="13">
                  <c:v>1.6393442622950821E-2</c:v>
                </c:pt>
                <c:pt idx="14">
                  <c:v>1.6393442622950821E-2</c:v>
                </c:pt>
                <c:pt idx="15">
                  <c:v>1.6393442622950821E-2</c:v>
                </c:pt>
                <c:pt idx="16">
                  <c:v>1.6393442622950821E-2</c:v>
                </c:pt>
                <c:pt idx="17">
                  <c:v>1.6393442622950821E-2</c:v>
                </c:pt>
                <c:pt idx="18">
                  <c:v>1.6393442622950821E-2</c:v>
                </c:pt>
              </c:numCache>
            </c:numRef>
          </c:val>
          <c:extLst>
            <c:ext xmlns:c16="http://schemas.microsoft.com/office/drawing/2014/chart" uri="{C3380CC4-5D6E-409C-BE32-E72D297353CC}">
              <c16:uniqueId val="{00000000-2956-426A-8954-6C2F4F1FA02C}"/>
            </c:ext>
          </c:extLst>
        </c:ser>
        <c:dLbls>
          <c:dLblPos val="outEnd"/>
          <c:showLegendKey val="0"/>
          <c:showVal val="1"/>
          <c:showCatName val="0"/>
          <c:showSerName val="0"/>
          <c:showPercent val="0"/>
          <c:showBubbleSize val="0"/>
        </c:dLbls>
        <c:gapWidth val="182"/>
        <c:axId val="1830587911"/>
        <c:axId val="1830589959"/>
      </c:barChart>
      <c:catAx>
        <c:axId val="183058791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Symptoms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0589959"/>
        <c:crosses val="autoZero"/>
        <c:auto val="1"/>
        <c:lblAlgn val="ctr"/>
        <c:lblOffset val="100"/>
        <c:noMultiLvlLbl val="0"/>
      </c:catAx>
      <c:valAx>
        <c:axId val="183058995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Respondents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058791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Awareness of services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1"/>
          <c:order val="1"/>
          <c:tx>
            <c:strRef>
              <c:f>'Awareness of services - table'!$C$1</c:f>
              <c:strCache>
                <c:ptCount val="1"/>
                <c:pt idx="0">
                  <c:v>Percentage</c:v>
                </c:pt>
              </c:strCache>
            </c:strRef>
          </c:tx>
          <c:spPr>
            <a:solidFill>
              <a:srgbClr val="0070C0"/>
            </a:solidFill>
            <a:ln>
              <a:solidFill>
                <a:srgbClr val="00B0F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('Awareness of services - table'!$A$2:$A$8,'Awareness of services - table'!$A$11:$A$12)</c:f>
              <c:strCache>
                <c:ptCount val="9"/>
                <c:pt idx="0">
                  <c:v>Multiple services</c:v>
                </c:pt>
                <c:pt idx="1">
                  <c:v>NHS 111</c:v>
                </c:pt>
                <c:pt idx="2">
                  <c:v>Health Visitor/Advice Line</c:v>
                </c:pt>
                <c:pt idx="3">
                  <c:v>Health Visitor/Advice Line + NHS 111</c:v>
                </c:pt>
                <c:pt idx="4">
                  <c:v>Health Visitor/Advice Line + Healthier Together Website</c:v>
                </c:pt>
                <c:pt idx="5">
                  <c:v>NHS Website/GP Practice Website</c:v>
                </c:pt>
                <c:pt idx="6">
                  <c:v>Healthier Together Website</c:v>
                </c:pt>
                <c:pt idx="7">
                  <c:v>Children’s Centres</c:v>
                </c:pt>
                <c:pt idx="8">
                  <c:v>None</c:v>
                </c:pt>
              </c:strCache>
              <c:extLst/>
            </c:strRef>
          </c:cat>
          <c:val>
            <c:numRef>
              <c:f>('Awareness of services - table'!$C$2:$C$8,'Awareness of services - table'!$C$11:$C$12)</c:f>
              <c:numCache>
                <c:formatCode>0.00%</c:formatCode>
                <c:ptCount val="9"/>
                <c:pt idx="0">
                  <c:v>0.29499999999999998</c:v>
                </c:pt>
                <c:pt idx="1">
                  <c:v>0.14799999999999999</c:v>
                </c:pt>
                <c:pt idx="2">
                  <c:v>0.13100000000000001</c:v>
                </c:pt>
                <c:pt idx="3">
                  <c:v>0.115</c:v>
                </c:pt>
                <c:pt idx="4">
                  <c:v>4.9000000000000002E-2</c:v>
                </c:pt>
                <c:pt idx="5">
                  <c:v>4.9000000000000002E-2</c:v>
                </c:pt>
                <c:pt idx="6">
                  <c:v>3.3000000000000002E-2</c:v>
                </c:pt>
                <c:pt idx="7">
                  <c:v>1.6E-2</c:v>
                </c:pt>
                <c:pt idx="8">
                  <c:v>1.6E-2</c:v>
                </c:pt>
              </c:numCache>
              <c:extLst/>
            </c:numRef>
          </c:val>
          <c:extLst>
            <c:ext xmlns:c16="http://schemas.microsoft.com/office/drawing/2014/chart" uri="{C3380CC4-5D6E-409C-BE32-E72D297353CC}">
              <c16:uniqueId val="{00000000-F17C-489E-B303-B36E52EF139A}"/>
            </c:ext>
          </c:extLst>
        </c:ser>
        <c:dLbls>
          <c:dLblPos val="outEnd"/>
          <c:showLegendKey val="0"/>
          <c:showVal val="1"/>
          <c:showCatName val="0"/>
          <c:showSerName val="0"/>
          <c:showPercent val="0"/>
          <c:showBubbleSize val="0"/>
        </c:dLbls>
        <c:gapWidth val="182"/>
        <c:axId val="105936399"/>
        <c:axId val="105938799"/>
        <c:extLst>
          <c:ext xmlns:c15="http://schemas.microsoft.com/office/drawing/2012/chart" uri="{02D57815-91ED-43cb-92C2-25804820EDAC}">
            <c15:filteredBarSeries>
              <c15:ser>
                <c:idx val="0"/>
                <c:order val="0"/>
                <c:tx>
                  <c:strRef>
                    <c:extLst>
                      <c:ext uri="{02D57815-91ED-43cb-92C2-25804820EDAC}">
                        <c15:formulaRef>
                          <c15:sqref>'Awareness of services - table'!$B$1</c15:sqref>
                        </c15:formulaRef>
                      </c:ext>
                    </c:extLst>
                    <c:strCache>
                      <c:ptCount val="1"/>
                      <c:pt idx="0">
                        <c:v>Count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('Awareness of services - table'!$A$2:$A$8,'Awareness of services - table'!$A$11:$A$12)</c15:sqref>
                        </c15:formulaRef>
                      </c:ext>
                    </c:extLst>
                    <c:strCache>
                      <c:ptCount val="9"/>
                      <c:pt idx="0">
                        <c:v>Multiple services</c:v>
                      </c:pt>
                      <c:pt idx="1">
                        <c:v>NHS 111</c:v>
                      </c:pt>
                      <c:pt idx="2">
                        <c:v>Health Visitor/Advice Line</c:v>
                      </c:pt>
                      <c:pt idx="3">
                        <c:v>Health Visitor/Advice Line + NHS 111</c:v>
                      </c:pt>
                      <c:pt idx="4">
                        <c:v>Health Visitor/Advice Line + Healthier Together Website</c:v>
                      </c:pt>
                      <c:pt idx="5">
                        <c:v>NHS Website/GP Practice Website</c:v>
                      </c:pt>
                      <c:pt idx="6">
                        <c:v>Healthier Together Website</c:v>
                      </c:pt>
                      <c:pt idx="7">
                        <c:v>Children’s Centres</c:v>
                      </c:pt>
                      <c:pt idx="8">
                        <c:v>None</c:v>
                      </c:pt>
                    </c:strCache>
                  </c:strRef>
                </c:cat>
                <c:val>
                  <c:numRef>
                    <c:extLst>
                      <c:ext uri="{02D57815-91ED-43cb-92C2-25804820EDAC}">
                        <c15:formulaRef>
                          <c15:sqref>('Awareness of services - table'!$B$2:$B$8,'Awareness of services - table'!$B$11:$B$12)</c15:sqref>
                        </c15:formulaRef>
                      </c:ext>
                    </c:extLst>
                    <c:numCache>
                      <c:formatCode>General</c:formatCode>
                      <c:ptCount val="9"/>
                      <c:pt idx="0">
                        <c:v>18</c:v>
                      </c:pt>
                      <c:pt idx="1">
                        <c:v>9</c:v>
                      </c:pt>
                      <c:pt idx="2">
                        <c:v>8</c:v>
                      </c:pt>
                      <c:pt idx="3">
                        <c:v>7</c:v>
                      </c:pt>
                      <c:pt idx="4">
                        <c:v>3</c:v>
                      </c:pt>
                      <c:pt idx="5">
                        <c:v>3</c:v>
                      </c:pt>
                      <c:pt idx="6">
                        <c:v>2</c:v>
                      </c:pt>
                      <c:pt idx="7">
                        <c:v>1</c:v>
                      </c:pt>
                      <c:pt idx="8">
                        <c:v>1</c:v>
                      </c:pt>
                    </c:numCache>
                  </c:numRef>
                </c:val>
                <c:extLst>
                  <c:ext xmlns:c16="http://schemas.microsoft.com/office/drawing/2014/chart" uri="{C3380CC4-5D6E-409C-BE32-E72D297353CC}">
                    <c16:uniqueId val="{00000001-F17C-489E-B303-B36E52EF139A}"/>
                  </c:ext>
                </c:extLst>
              </c15:ser>
            </c15:filteredBarSeries>
          </c:ext>
        </c:extLst>
      </c:barChart>
      <c:catAx>
        <c:axId val="10593639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Services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938799"/>
        <c:crosses val="autoZero"/>
        <c:auto val="1"/>
        <c:lblAlgn val="ctr"/>
        <c:lblOffset val="100"/>
        <c:noMultiLvlLbl val="0"/>
      </c:catAx>
      <c:valAx>
        <c:axId val="105938799"/>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Respondents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crossAx val="1059363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Services used before attending A&amp;E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1"/>
          <c:order val="1"/>
          <c:tx>
            <c:strRef>
              <c:f>'any other services _table'!$C$1</c:f>
              <c:strCache>
                <c:ptCount val="1"/>
                <c:pt idx="0">
                  <c:v>% of Parents (n=61)</c:v>
                </c:pt>
              </c:strCache>
            </c:strRef>
          </c:tx>
          <c:spPr>
            <a:solidFill>
              <a:srgbClr val="0070C0"/>
            </a:solidFill>
            <a:ln>
              <a:noFill/>
            </a:ln>
            <a:effectLst/>
          </c:spPr>
          <c:invertIfNegative val="0"/>
          <c:dLbls>
            <c:dLbl>
              <c:idx val="0"/>
              <c:layout>
                <c:manualLayout>
                  <c:x val="0.30455644563966405"/>
                  <c:y val="3.06880329478320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13-44A7-B06F-5F87E9BD6935}"/>
                </c:ext>
              </c:extLst>
            </c:dLbl>
            <c:dLbl>
              <c:idx val="1"/>
              <c:layout>
                <c:manualLayout>
                  <c:x val="0.27327825700513908"/>
                  <c:y val="-1.1252148761755734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13-44A7-B06F-5F87E9BD6935}"/>
                </c:ext>
              </c:extLst>
            </c:dLbl>
            <c:dLbl>
              <c:idx val="2"/>
              <c:layout>
                <c:manualLayout>
                  <c:x val="0.2279013639937554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13-44A7-B06F-5F87E9BD6935}"/>
                </c:ext>
              </c:extLst>
            </c:dLbl>
            <c:dLbl>
              <c:idx val="3"/>
              <c:layout>
                <c:manualLayout>
                  <c:x val="0.1319185933885616"/>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13-44A7-B06F-5F87E9BD6935}"/>
                </c:ext>
              </c:extLst>
            </c:dLbl>
            <c:dLbl>
              <c:idx val="4"/>
              <c:layout>
                <c:manualLayout>
                  <c:x val="9.855646842986884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213-44A7-B06F-5F87E9BD6935}"/>
                </c:ext>
              </c:extLst>
            </c:dLbl>
            <c:dLbl>
              <c:idx val="5"/>
              <c:layout>
                <c:manualLayout>
                  <c:x val="5.878186355504409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13-44A7-B06F-5F87E9BD6935}"/>
                </c:ext>
              </c:extLst>
            </c:dLbl>
            <c:dLbl>
              <c:idx val="6"/>
              <c:layout>
                <c:manualLayout>
                  <c:x val="0.25559807194867634"/>
                  <c:y val="-3.06880329478320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213-44A7-B06F-5F87E9BD6935}"/>
                </c:ext>
              </c:extLst>
            </c:dLbl>
            <c:dLbl>
              <c:idx val="7"/>
              <c:layout>
                <c:manualLayout>
                  <c:x val="4.8838041409802066E-2"/>
                  <c:y val="-3.0689241138105853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8.1027610333078842E-2"/>
                      <c:h val="4.2917334896570451E-2"/>
                    </c:manualLayout>
                  </c15:layout>
                </c:ext>
                <c:ext xmlns:c16="http://schemas.microsoft.com/office/drawing/2014/chart" uri="{C3380CC4-5D6E-409C-BE32-E72D297353CC}">
                  <c16:uniqueId val="{00000007-B213-44A7-B06F-5F87E9BD6935}"/>
                </c:ext>
              </c:extLst>
            </c:dLbl>
            <c:dLbl>
              <c:idx val="8"/>
              <c:layout>
                <c:manualLayout>
                  <c:x val="7.325364358398760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213-44A7-B06F-5F87E9BD69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'any other services _table'!$A$2:$A$10</c:f>
              <c:strCache>
                <c:ptCount val="7"/>
                <c:pt idx="0">
                  <c:v>Only NHS 111 (online or phone)</c:v>
                </c:pt>
                <c:pt idx="1">
                  <c:v>Only Asked family/friend advice</c:v>
                </c:pt>
                <c:pt idx="2">
                  <c:v>Only Called my GP</c:v>
                </c:pt>
                <c:pt idx="3">
                  <c:v>Only Urgent Care Centre / Walk-in</c:v>
                </c:pt>
                <c:pt idx="4">
                  <c:v>Only asked School nurse</c:v>
                </c:pt>
                <c:pt idx="5">
                  <c:v>Only GP out-of-hours</c:v>
                </c:pt>
                <c:pt idx="6">
                  <c:v>Multiple Services</c:v>
                </c:pt>
              </c:strCache>
            </c:strRef>
          </c:cat>
          <c:val>
            <c:numRef>
              <c:f>'any other services _table'!$C$2:$C$10</c:f>
              <c:numCache>
                <c:formatCode>0%</c:formatCode>
                <c:ptCount val="9"/>
                <c:pt idx="0">
                  <c:v>0.13</c:v>
                </c:pt>
                <c:pt idx="1">
                  <c:v>0.13</c:v>
                </c:pt>
                <c:pt idx="2">
                  <c:v>0.28000000000000003</c:v>
                </c:pt>
                <c:pt idx="3">
                  <c:v>0.03</c:v>
                </c:pt>
                <c:pt idx="4">
                  <c:v>0.02</c:v>
                </c:pt>
                <c:pt idx="5">
                  <c:v>0.02</c:v>
                </c:pt>
                <c:pt idx="6">
                  <c:v>0.39</c:v>
                </c:pt>
              </c:numCache>
            </c:numRef>
          </c:val>
          <c:extLst>
            <c:ext xmlns:c16="http://schemas.microsoft.com/office/drawing/2014/chart" uri="{C3380CC4-5D6E-409C-BE32-E72D297353CC}">
              <c16:uniqueId val="{00000009-B213-44A7-B06F-5F87E9BD6935}"/>
            </c:ext>
          </c:extLst>
        </c:ser>
        <c:dLbls>
          <c:showLegendKey val="0"/>
          <c:showVal val="1"/>
          <c:showCatName val="0"/>
          <c:showSerName val="0"/>
          <c:showPercent val="0"/>
          <c:showBubbleSize val="0"/>
        </c:dLbls>
        <c:gapWidth val="150"/>
        <c:overlap val="100"/>
        <c:axId val="916651823"/>
        <c:axId val="916652303"/>
        <c:extLst>
          <c:ext xmlns:c15="http://schemas.microsoft.com/office/drawing/2012/chart" uri="{02D57815-91ED-43cb-92C2-25804820EDAC}">
            <c15:filteredBarSeries>
              <c15:ser>
                <c:idx val="0"/>
                <c:order val="0"/>
                <c:tx>
                  <c:strRef>
                    <c:extLst>
                      <c:ext uri="{02D57815-91ED-43cb-92C2-25804820EDAC}">
                        <c15:formulaRef>
                          <c15:sqref>'any other services _table'!$B$1</c15:sqref>
                        </c15:formulaRef>
                      </c:ext>
                    </c:extLst>
                    <c:strCache>
                      <c:ptCount val="1"/>
                      <c:pt idx="0">
                        <c:v>Count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'any other services _table'!$A$2:$A$10</c15:sqref>
                        </c15:formulaRef>
                      </c:ext>
                    </c:extLst>
                    <c:strCache>
                      <c:ptCount val="7"/>
                      <c:pt idx="0">
                        <c:v>Only NHS 111 (online or phone)</c:v>
                      </c:pt>
                      <c:pt idx="1">
                        <c:v>Only Asked family/friend advice</c:v>
                      </c:pt>
                      <c:pt idx="2">
                        <c:v>Only Called my GP</c:v>
                      </c:pt>
                      <c:pt idx="3">
                        <c:v>Only Urgent Care Centre / Walk-in</c:v>
                      </c:pt>
                      <c:pt idx="4">
                        <c:v>Only asked School nurse</c:v>
                      </c:pt>
                      <c:pt idx="5">
                        <c:v>Only GP out-of-hours</c:v>
                      </c:pt>
                      <c:pt idx="6">
                        <c:v>Multiple Services</c:v>
                      </c:pt>
                    </c:strCache>
                  </c:strRef>
                </c:cat>
                <c:val>
                  <c:numRef>
                    <c:extLst>
                      <c:ext uri="{02D57815-91ED-43cb-92C2-25804820EDAC}">
                        <c15:formulaRef>
                          <c15:sqref>'any other services _table'!$B$2:$B$10</c15:sqref>
                        </c15:formulaRef>
                      </c:ext>
                    </c:extLst>
                    <c:numCache>
                      <c:formatCode>General</c:formatCode>
                      <c:ptCount val="9"/>
                      <c:pt idx="0">
                        <c:v>8</c:v>
                      </c:pt>
                      <c:pt idx="1">
                        <c:v>8</c:v>
                      </c:pt>
                      <c:pt idx="2">
                        <c:v>17</c:v>
                      </c:pt>
                      <c:pt idx="3">
                        <c:v>2</c:v>
                      </c:pt>
                      <c:pt idx="4">
                        <c:v>1</c:v>
                      </c:pt>
                      <c:pt idx="5">
                        <c:v>1</c:v>
                      </c:pt>
                      <c:pt idx="6">
                        <c:v>24</c:v>
                      </c:pt>
                    </c:numCache>
                  </c:numRef>
                </c:val>
                <c:extLst>
                  <c:ext xmlns:c16="http://schemas.microsoft.com/office/drawing/2014/chart" uri="{C3380CC4-5D6E-409C-BE32-E72D297353CC}">
                    <c16:uniqueId val="{0000000A-B213-44A7-B06F-5F87E9BD6935}"/>
                  </c:ext>
                </c:extLst>
              </c15:ser>
            </c15:filteredBarSeries>
          </c:ext>
        </c:extLst>
      </c:barChart>
      <c:catAx>
        <c:axId val="916651823"/>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Services</a:t>
                </a:r>
              </a:p>
            </c:rich>
          </c:tx>
          <c:layout>
            <c:manualLayout>
              <c:xMode val="edge"/>
              <c:yMode val="edge"/>
              <c:x val="2.8943560057887119E-2"/>
              <c:y val="0.3924460561165720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6652303"/>
        <c:crosses val="autoZero"/>
        <c:auto val="1"/>
        <c:lblAlgn val="ctr"/>
        <c:lblOffset val="100"/>
        <c:noMultiLvlLbl val="0"/>
      </c:catAx>
      <c:valAx>
        <c:axId val="916652303"/>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dirty="0"/>
                  <a:t>Respondents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9166518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000">
  <a:srgbClr val="637CEF"/>
  <a:srgbClr val="E3008C"/>
  <a:srgbClr val="2AA0A4"/>
  <a:srgbClr val="9373C0"/>
  <a:srgbClr val="13A10E"/>
  <a:srgbClr val="3A96DD"/>
  <a:srgbClr val="CA5010"/>
  <a:srgbClr val="57811B"/>
  <a:srgbClr val="B146C2"/>
  <a:srgbClr val="AE8C00"/>
  <a:srgbClr val="AE8C00"/>
  <a:srgbClr val="637CEF"/>
  <a:srgbClr val="EE5FB7"/>
  <a:srgbClr val="008B94"/>
  <a:srgbClr val="D77440"/>
  <a:srgbClr val="BA58C9"/>
  <a:srgbClr val="3A96DD"/>
  <a:srgbClr val="E3008C"/>
  <a:srgbClr val="C36BD1"/>
  <a:srgbClr val="D06228"/>
  <a:srgbClr val="57811B"/>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000">
  <a:srgbClr val="637CEF"/>
  <a:srgbClr val="E3008C"/>
  <a:srgbClr val="2AA0A4"/>
  <a:srgbClr val="9373C0"/>
  <a:srgbClr val="13A10E"/>
  <a:srgbClr val="3A96DD"/>
  <a:srgbClr val="CA5010"/>
  <a:srgbClr val="57811B"/>
  <a:srgbClr val="B146C2"/>
  <a:srgbClr val="AE8C00"/>
  <a:srgbClr val="AE8C00"/>
  <a:srgbClr val="637CEF"/>
  <a:srgbClr val="EE5FB7"/>
  <a:srgbClr val="008B94"/>
  <a:srgbClr val="D77440"/>
  <a:srgbClr val="BA58C9"/>
  <a:srgbClr val="3A96DD"/>
  <a:srgbClr val="E3008C"/>
  <a:srgbClr val="C36BD1"/>
  <a:srgbClr val="D06228"/>
  <a:srgbClr val="57811B"/>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93D62-B02D-4985-83AB-513B125F029F}" type="datetimeFigureOut">
              <a:rPr lang="en-GB" smtClean="0"/>
              <a:t>21/01/2026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93FF7-A813-4C25-8D5F-A246D24D3170}" type="slidenum">
              <a:rPr lang="en-GB" smtClean="0"/>
              <a:t>‹#›</a:t>
            </a:fld>
            <a:endParaRPr lang="en-GB" dirty="0"/>
          </a:p>
        </p:txBody>
      </p:sp>
    </p:spTree>
    <p:extLst>
      <p:ext uri="{BB962C8B-B14F-4D97-AF65-F5344CB8AC3E}">
        <p14:creationId xmlns:p14="http://schemas.microsoft.com/office/powerpoint/2010/main" val="311869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E93FF7-A813-4C25-8D5F-A246D24D3170}" type="slidenum">
              <a:rPr lang="en-GB" smtClean="0"/>
              <a:t>32</a:t>
            </a:fld>
            <a:endParaRPr lang="en-GB" dirty="0"/>
          </a:p>
        </p:txBody>
      </p:sp>
    </p:spTree>
    <p:extLst>
      <p:ext uri="{BB962C8B-B14F-4D97-AF65-F5344CB8AC3E}">
        <p14:creationId xmlns:p14="http://schemas.microsoft.com/office/powerpoint/2010/main" val="2696241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E93FF7-A813-4C25-8D5F-A246D24D3170}" type="slidenum">
              <a:rPr lang="en-GB" smtClean="0"/>
              <a:t>33</a:t>
            </a:fld>
            <a:endParaRPr lang="en-GB" dirty="0"/>
          </a:p>
        </p:txBody>
      </p:sp>
    </p:spTree>
    <p:extLst>
      <p:ext uri="{BB962C8B-B14F-4D97-AF65-F5344CB8AC3E}">
        <p14:creationId xmlns:p14="http://schemas.microsoft.com/office/powerpoint/2010/main" val="1323859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7D648-37E6-8304-4191-CF226B7E5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BB357-8547-6A90-DF6C-17C7AF066AA1}"/>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7AA47B37-BCE2-3F4D-FD2E-E7B9F446538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6DA98AD-6DE5-68E0-F671-02FA34FD8333}"/>
              </a:ext>
            </a:extLst>
          </p:cNvPr>
          <p:cNvSpPr>
            <a:spLocks noGrp="1"/>
          </p:cNvSpPr>
          <p:nvPr>
            <p:ph type="sldNum" sz="quarter" idx="5"/>
          </p:nvPr>
        </p:nvSpPr>
        <p:spPr/>
        <p:txBody>
          <a:bodyPr/>
          <a:lstStyle/>
          <a:p>
            <a:fld id="{60E93FF7-A813-4C25-8D5F-A246D24D3170}" type="slidenum">
              <a:rPr lang="en-GB" smtClean="0"/>
              <a:t>34</a:t>
            </a:fld>
            <a:endParaRPr lang="en-GB" dirty="0"/>
          </a:p>
        </p:txBody>
      </p:sp>
    </p:spTree>
    <p:extLst>
      <p:ext uri="{BB962C8B-B14F-4D97-AF65-F5344CB8AC3E}">
        <p14:creationId xmlns:p14="http://schemas.microsoft.com/office/powerpoint/2010/main" val="110224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5515B-0982-6086-CD0E-69701C06A6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C867CD-3F41-30E3-9271-A12A0F8C6537}"/>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099377C6-DCEC-C3D7-7FEB-3A7597B4A11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EC1B888-E98B-CBEB-9B34-04D249F445AF}"/>
              </a:ext>
            </a:extLst>
          </p:cNvPr>
          <p:cNvSpPr>
            <a:spLocks noGrp="1"/>
          </p:cNvSpPr>
          <p:nvPr>
            <p:ph type="sldNum" sz="quarter" idx="5"/>
          </p:nvPr>
        </p:nvSpPr>
        <p:spPr/>
        <p:txBody>
          <a:bodyPr/>
          <a:lstStyle/>
          <a:p>
            <a:fld id="{60E93FF7-A813-4C25-8D5F-A246D24D3170}" type="slidenum">
              <a:rPr lang="en-GB" smtClean="0"/>
              <a:t>35</a:t>
            </a:fld>
            <a:endParaRPr lang="en-GB" dirty="0"/>
          </a:p>
        </p:txBody>
      </p:sp>
    </p:spTree>
    <p:extLst>
      <p:ext uri="{BB962C8B-B14F-4D97-AF65-F5344CB8AC3E}">
        <p14:creationId xmlns:p14="http://schemas.microsoft.com/office/powerpoint/2010/main" val="137346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28679-FD1D-7FCA-2EA0-ACE4413F68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D9D0E6-EA4A-FE2E-D040-43F64492D823}"/>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A71BE7D3-6C46-7A45-32B6-CF5EFB0B7C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AAEFD2E-25B8-799B-24A7-43F1D401232D}"/>
              </a:ext>
            </a:extLst>
          </p:cNvPr>
          <p:cNvSpPr>
            <a:spLocks noGrp="1"/>
          </p:cNvSpPr>
          <p:nvPr>
            <p:ph type="sldNum" sz="quarter" idx="5"/>
          </p:nvPr>
        </p:nvSpPr>
        <p:spPr/>
        <p:txBody>
          <a:bodyPr/>
          <a:lstStyle/>
          <a:p>
            <a:fld id="{60E93FF7-A813-4C25-8D5F-A246D24D3170}" type="slidenum">
              <a:rPr lang="en-GB" smtClean="0"/>
              <a:t>36</a:t>
            </a:fld>
            <a:endParaRPr lang="en-GB" dirty="0"/>
          </a:p>
        </p:txBody>
      </p:sp>
    </p:spTree>
    <p:extLst>
      <p:ext uri="{BB962C8B-B14F-4D97-AF65-F5344CB8AC3E}">
        <p14:creationId xmlns:p14="http://schemas.microsoft.com/office/powerpoint/2010/main" val="3287520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F2F96-7633-07A9-BA63-C3053F1C24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194B15-9D3B-B135-31B1-DDE61956B85A}"/>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E65D358B-5D2F-DBC9-A822-160C9CC6AD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B67C489-4833-69F2-B012-DA1014C01D10}"/>
              </a:ext>
            </a:extLst>
          </p:cNvPr>
          <p:cNvSpPr>
            <a:spLocks noGrp="1"/>
          </p:cNvSpPr>
          <p:nvPr>
            <p:ph type="sldNum" sz="quarter" idx="5"/>
          </p:nvPr>
        </p:nvSpPr>
        <p:spPr/>
        <p:txBody>
          <a:bodyPr/>
          <a:lstStyle/>
          <a:p>
            <a:fld id="{60E93FF7-A813-4C25-8D5F-A246D24D3170}" type="slidenum">
              <a:rPr lang="en-GB" smtClean="0"/>
              <a:t>37</a:t>
            </a:fld>
            <a:endParaRPr lang="en-GB" dirty="0"/>
          </a:p>
        </p:txBody>
      </p:sp>
    </p:spTree>
    <p:extLst>
      <p:ext uri="{BB962C8B-B14F-4D97-AF65-F5344CB8AC3E}">
        <p14:creationId xmlns:p14="http://schemas.microsoft.com/office/powerpoint/2010/main" val="4152845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709EB-03E5-41A8-A9B2-269B217495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9FBD1F-257C-4C29-984B-B55FAC540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969E-C8E3-40BC-800A-2AA41B45E0EB}"/>
              </a:ext>
            </a:extLst>
          </p:cNvPr>
          <p:cNvSpPr>
            <a:spLocks noGrp="1"/>
          </p:cNvSpPr>
          <p:nvPr>
            <p:ph type="dt" sz="half" idx="10"/>
          </p:nvPr>
        </p:nvSpPr>
        <p:spPr/>
        <p:txBody>
          <a:bodyPr/>
          <a:lstStyle/>
          <a:p>
            <a:fld id="{A7298507-979D-45DE-9A27-782C22DA2CD4}" type="datetimeFigureOut">
              <a:rPr lang="en-US" smtClean="0"/>
              <a:t>1/21/2026</a:t>
            </a:fld>
            <a:endParaRPr lang="en-US" dirty="0"/>
          </a:p>
        </p:txBody>
      </p:sp>
      <p:sp>
        <p:nvSpPr>
          <p:cNvPr id="5" name="Footer Placeholder 4">
            <a:extLst>
              <a:ext uri="{FF2B5EF4-FFF2-40B4-BE49-F238E27FC236}">
                <a16:creationId xmlns:a16="http://schemas.microsoft.com/office/drawing/2014/main" id="{E89969C3-BD2B-4E0D-B3D7-1D2D745C50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5320D3-AB12-4CAC-9231-5A09191A2D1A}"/>
              </a:ext>
            </a:extLst>
          </p:cNvPr>
          <p:cNvSpPr>
            <a:spLocks noGrp="1"/>
          </p:cNvSpPr>
          <p:nvPr>
            <p:ph type="sldNum" sz="quarter" idx="12"/>
          </p:nvPr>
        </p:nvSpPr>
        <p:spPr/>
        <p:txBody>
          <a:bodyPr/>
          <a:lstStyle/>
          <a:p>
            <a:fld id="{784F26F3-2998-46EF-B845-91C2DC52A653}" type="slidenum">
              <a:rPr lang="en-US" smtClean="0"/>
              <a:t>‹#›</a:t>
            </a:fld>
            <a:endParaRPr lang="en-US" dirty="0"/>
          </a:p>
        </p:txBody>
      </p:sp>
    </p:spTree>
    <p:extLst>
      <p:ext uri="{BB962C8B-B14F-4D97-AF65-F5344CB8AC3E}">
        <p14:creationId xmlns:p14="http://schemas.microsoft.com/office/powerpoint/2010/main" val="1308470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B71D6-E5E0-491C-A6A2-3184B55ED8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94AB7A-FABA-4E56-93C7-4C19590AE1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B0BF5-67EB-4393-8A91-A6E10C4A975A}"/>
              </a:ext>
            </a:extLst>
          </p:cNvPr>
          <p:cNvSpPr>
            <a:spLocks noGrp="1"/>
          </p:cNvSpPr>
          <p:nvPr>
            <p:ph type="dt" sz="half" idx="10"/>
          </p:nvPr>
        </p:nvSpPr>
        <p:spPr/>
        <p:txBody>
          <a:bodyPr/>
          <a:lstStyle/>
          <a:p>
            <a:fld id="{A7298507-979D-45DE-9A27-782C22DA2CD4}" type="datetimeFigureOut">
              <a:rPr lang="en-US" smtClean="0"/>
              <a:t>1/21/2026</a:t>
            </a:fld>
            <a:endParaRPr lang="en-US" dirty="0"/>
          </a:p>
        </p:txBody>
      </p:sp>
      <p:sp>
        <p:nvSpPr>
          <p:cNvPr id="5" name="Footer Placeholder 4">
            <a:extLst>
              <a:ext uri="{FF2B5EF4-FFF2-40B4-BE49-F238E27FC236}">
                <a16:creationId xmlns:a16="http://schemas.microsoft.com/office/drawing/2014/main" id="{E7C867DE-71F7-4C82-95D2-D49433CDE7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AF793A-40B6-41B8-AC0B-8B753E5E7F81}"/>
              </a:ext>
            </a:extLst>
          </p:cNvPr>
          <p:cNvSpPr>
            <a:spLocks noGrp="1"/>
          </p:cNvSpPr>
          <p:nvPr>
            <p:ph type="sldNum" sz="quarter" idx="12"/>
          </p:nvPr>
        </p:nvSpPr>
        <p:spPr/>
        <p:txBody>
          <a:bodyPr/>
          <a:lstStyle/>
          <a:p>
            <a:fld id="{784F26F3-2998-46EF-B845-91C2DC52A653}" type="slidenum">
              <a:rPr lang="en-US" smtClean="0"/>
              <a:t>‹#›</a:t>
            </a:fld>
            <a:endParaRPr lang="en-US" dirty="0"/>
          </a:p>
        </p:txBody>
      </p:sp>
    </p:spTree>
    <p:extLst>
      <p:ext uri="{BB962C8B-B14F-4D97-AF65-F5344CB8AC3E}">
        <p14:creationId xmlns:p14="http://schemas.microsoft.com/office/powerpoint/2010/main" val="21570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2A9943-CEAA-40A4-8057-19EFB538DD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B07FB2-5B9B-420F-A029-E2C4C52F0B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E7E9E-8061-4EBC-B6DD-A9AB9D1A6A49}"/>
              </a:ext>
            </a:extLst>
          </p:cNvPr>
          <p:cNvSpPr>
            <a:spLocks noGrp="1"/>
          </p:cNvSpPr>
          <p:nvPr>
            <p:ph type="dt" sz="half" idx="10"/>
          </p:nvPr>
        </p:nvSpPr>
        <p:spPr/>
        <p:txBody>
          <a:bodyPr/>
          <a:lstStyle/>
          <a:p>
            <a:fld id="{A7298507-979D-45DE-9A27-782C22DA2CD4}" type="datetimeFigureOut">
              <a:rPr lang="en-US" smtClean="0"/>
              <a:t>1/21/2026</a:t>
            </a:fld>
            <a:endParaRPr lang="en-US" dirty="0"/>
          </a:p>
        </p:txBody>
      </p:sp>
      <p:sp>
        <p:nvSpPr>
          <p:cNvPr id="5" name="Footer Placeholder 4">
            <a:extLst>
              <a:ext uri="{FF2B5EF4-FFF2-40B4-BE49-F238E27FC236}">
                <a16:creationId xmlns:a16="http://schemas.microsoft.com/office/drawing/2014/main" id="{20212032-4FC9-4093-8A3C-7018591963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E0C803-CF98-487F-BA88-8C812A74EB62}"/>
              </a:ext>
            </a:extLst>
          </p:cNvPr>
          <p:cNvSpPr>
            <a:spLocks noGrp="1"/>
          </p:cNvSpPr>
          <p:nvPr>
            <p:ph type="sldNum" sz="quarter" idx="12"/>
          </p:nvPr>
        </p:nvSpPr>
        <p:spPr/>
        <p:txBody>
          <a:bodyPr/>
          <a:lstStyle/>
          <a:p>
            <a:fld id="{784F26F3-2998-46EF-B845-91C2DC52A653}" type="slidenum">
              <a:rPr lang="en-US" smtClean="0"/>
              <a:t>‹#›</a:t>
            </a:fld>
            <a:endParaRPr lang="en-US" dirty="0"/>
          </a:p>
        </p:txBody>
      </p:sp>
    </p:spTree>
    <p:extLst>
      <p:ext uri="{BB962C8B-B14F-4D97-AF65-F5344CB8AC3E}">
        <p14:creationId xmlns:p14="http://schemas.microsoft.com/office/powerpoint/2010/main" val="1902504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99200" y="5367363"/>
            <a:ext cx="1032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510079" y="5996272"/>
            <a:ext cx="1032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0" name="Picture Placeholder 9"/>
          <p:cNvSpPr>
            <a:spLocks noGrp="1"/>
          </p:cNvSpPr>
          <p:nvPr>
            <p:ph type="pic" sz="quarter" idx="10" hasCustomPrompt="1"/>
          </p:nvPr>
        </p:nvSpPr>
        <p:spPr>
          <a:xfrm>
            <a:off x="-43" y="0"/>
            <a:ext cx="12192000" cy="6858000"/>
          </a:xfrm>
        </p:spPr>
        <p:txBody>
          <a:bodyPr anchor="ctr" anchorCtr="0"/>
          <a:lstStyle>
            <a:lvl1pPr algn="ctr">
              <a:defRPr baseline="0">
                <a:latin typeface="Century Gothic" panose="020B0502020202020204" pitchFamily="34" charset="0"/>
              </a:defRPr>
            </a:lvl1pPr>
          </a:lstStyle>
          <a:p>
            <a:r>
              <a:rPr lang="en-GB" dirty="0"/>
              <a:t>Insert photo, then select ‘Format/Send to back’</a:t>
            </a:r>
          </a:p>
        </p:txBody>
      </p:sp>
    </p:spTree>
    <p:extLst>
      <p:ext uri="{BB962C8B-B14F-4D97-AF65-F5344CB8AC3E}">
        <p14:creationId xmlns:p14="http://schemas.microsoft.com/office/powerpoint/2010/main" val="941883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43" y="0"/>
            <a:ext cx="12192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499200" y="4794789"/>
            <a:ext cx="10320000" cy="612000"/>
          </a:xfrm>
        </p:spPr>
        <p:txBody>
          <a:bodyPr/>
          <a:lstStyle>
            <a:lvl1pPr algn="l">
              <a:defRPr sz="3800">
                <a:solidFill>
                  <a:schemeClr val="bg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510079" y="5369995"/>
            <a:ext cx="10320000" cy="612000"/>
          </a:xfrm>
        </p:spPr>
        <p:txBody>
          <a:bodyPr/>
          <a:lstStyle>
            <a:lvl1pPr marL="0" indent="0" algn="l">
              <a:spcAft>
                <a:spcPts val="0"/>
              </a:spcAft>
              <a:buNone/>
              <a:defRPr sz="2000" b="1">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extLst>
      <p:ext uri="{BB962C8B-B14F-4D97-AF65-F5344CB8AC3E}">
        <p14:creationId xmlns:p14="http://schemas.microsoft.com/office/powerpoint/2010/main" val="4258672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43" y="0"/>
            <a:ext cx="12192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p:nvPr>
        </p:nvSpPr>
        <p:spPr>
          <a:xfrm>
            <a:off x="499200" y="4794789"/>
            <a:ext cx="10320000" cy="612000"/>
          </a:xfrm>
        </p:spPr>
        <p:txBody>
          <a:bodyPr/>
          <a:lstStyle>
            <a:lvl1pPr algn="l">
              <a:defRPr sz="3800">
                <a:solidFill>
                  <a:schemeClr val="tx1"/>
                </a:solidFill>
                <a:latin typeface="Century Gothic" panose="020B0502020202020204" pitchFamily="34" charset="0"/>
              </a:defRPr>
            </a:lvl1pPr>
          </a:lstStyle>
          <a:p>
            <a:r>
              <a:rPr lang="en-US" noProof="0"/>
              <a:t>Click to edit Master title style</a:t>
            </a:r>
            <a:endParaRPr lang="en-GB" noProof="0"/>
          </a:p>
        </p:txBody>
      </p:sp>
      <p:sp>
        <p:nvSpPr>
          <p:cNvPr id="3" name="Subtitle 2"/>
          <p:cNvSpPr>
            <a:spLocks noGrp="1"/>
          </p:cNvSpPr>
          <p:nvPr>
            <p:ph type="subTitle" idx="1"/>
          </p:nvPr>
        </p:nvSpPr>
        <p:spPr>
          <a:xfrm>
            <a:off x="510079" y="5369995"/>
            <a:ext cx="10320000" cy="612000"/>
          </a:xfrm>
        </p:spPr>
        <p:txBody>
          <a:bodyPr/>
          <a:lstStyle>
            <a:lvl1pPr marL="0" indent="0" algn="l">
              <a:spcAft>
                <a:spcPts val="0"/>
              </a:spcAft>
              <a:buNone/>
              <a:defRPr sz="2000" b="1">
                <a:solidFill>
                  <a:srgbClr val="000000"/>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Tree>
    <p:extLst>
      <p:ext uri="{BB962C8B-B14F-4D97-AF65-F5344CB8AC3E}">
        <p14:creationId xmlns:p14="http://schemas.microsoft.com/office/powerpoint/2010/main" val="2159686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0"/>
            <a:ext cx="12192000" cy="762785"/>
          </a:xfrm>
          <a:prstGeom prst="rect">
            <a:avLst/>
          </a:prstGeom>
        </p:spPr>
      </p:pic>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609601" y="1075264"/>
            <a:ext cx="108585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Tree>
    <p:extLst>
      <p:ext uri="{BB962C8B-B14F-4D97-AF65-F5344CB8AC3E}">
        <p14:creationId xmlns:p14="http://schemas.microsoft.com/office/powerpoint/2010/main" val="2049252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mall Photo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0"/>
            <a:ext cx="12192000" cy="762785"/>
          </a:xfrm>
          <a:prstGeom prst="rect">
            <a:avLst/>
          </a:prstGeom>
        </p:spPr>
      </p:pic>
      <p:sp>
        <p:nvSpPr>
          <p:cNvPr id="2" name="Title 1"/>
          <p:cNvSpPr>
            <a:spLocks noGrp="1"/>
          </p:cNvSpPr>
          <p:nvPr>
            <p:ph type="title"/>
          </p:nvPr>
        </p:nvSpPr>
        <p:spPr>
          <a:xfrm>
            <a:off x="5238744" y="617525"/>
            <a:ext cx="6314856"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5238744" y="1642535"/>
            <a:ext cx="6314856"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5238745" y="1075264"/>
            <a:ext cx="6229356"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599015" y="705907"/>
            <a:ext cx="4128000" cy="3636000"/>
          </a:xfrm>
        </p:spPr>
        <p:txBody>
          <a:bodyPr anchor="ctr" anchorCtr="0"/>
          <a:lstStyle>
            <a:lvl1pPr algn="ctr">
              <a:defRPr>
                <a:latin typeface="Century Gothic" panose="020B0502020202020204" pitchFamily="34" charset="0"/>
              </a:defRPr>
            </a:lvl1pPr>
          </a:lstStyle>
          <a:p>
            <a:r>
              <a:rPr lang="en-GB" dirty="0"/>
              <a:t>Insert photo</a:t>
            </a:r>
          </a:p>
        </p:txBody>
      </p:sp>
    </p:spTree>
    <p:extLst>
      <p:ext uri="{BB962C8B-B14F-4D97-AF65-F5344CB8AC3E}">
        <p14:creationId xmlns:p14="http://schemas.microsoft.com/office/powerpoint/2010/main" val="2566732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able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0"/>
            <a:ext cx="12192000" cy="762785"/>
          </a:xfrm>
          <a:prstGeom prst="rect">
            <a:avLst/>
          </a:prstGeom>
        </p:spPr>
      </p:pic>
      <p:sp>
        <p:nvSpPr>
          <p:cNvPr id="2" name="Title 1"/>
          <p:cNvSpPr>
            <a:spLocks noGrp="1"/>
          </p:cNvSpPr>
          <p:nvPr>
            <p:ph type="title"/>
          </p:nvPr>
        </p:nvSpPr>
        <p:spPr>
          <a:xfrm>
            <a:off x="609600" y="617525"/>
            <a:ext cx="10944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6381752" y="1642535"/>
            <a:ext cx="5171848"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609599" y="1075264"/>
            <a:ext cx="10944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3" name="Table Placeholder 12"/>
          <p:cNvSpPr>
            <a:spLocks noGrp="1"/>
          </p:cNvSpPr>
          <p:nvPr>
            <p:ph type="tbl" sz="quarter" idx="14"/>
          </p:nvPr>
        </p:nvSpPr>
        <p:spPr>
          <a:xfrm>
            <a:off x="571500" y="1714500"/>
            <a:ext cx="5328000" cy="4212000"/>
          </a:xfrm>
        </p:spPr>
        <p:txBody>
          <a:bodyPr/>
          <a:lstStyle>
            <a:lvl1pPr>
              <a:defRPr>
                <a:latin typeface="Century Gothic" panose="020B0502020202020204" pitchFamily="34" charset="0"/>
              </a:defRPr>
            </a:lvl1pPr>
          </a:lstStyle>
          <a:p>
            <a:r>
              <a:rPr lang="en-US" dirty="0"/>
              <a:t>Click icon to add table</a:t>
            </a:r>
            <a:endParaRPr lang="en-GB" dirty="0"/>
          </a:p>
        </p:txBody>
      </p:sp>
    </p:spTree>
    <p:extLst>
      <p:ext uri="{BB962C8B-B14F-4D97-AF65-F5344CB8AC3E}">
        <p14:creationId xmlns:p14="http://schemas.microsoft.com/office/powerpoint/2010/main" val="3204102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hart &amp; Content">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0"/>
            <a:ext cx="12192000" cy="762785"/>
          </a:xfrm>
          <a:prstGeom prst="rect">
            <a:avLst/>
          </a:prstGeom>
        </p:spPr>
      </p:pic>
      <p:sp>
        <p:nvSpPr>
          <p:cNvPr id="2" name="Title 1"/>
          <p:cNvSpPr>
            <a:spLocks noGrp="1"/>
          </p:cNvSpPr>
          <p:nvPr>
            <p:ph type="title"/>
          </p:nvPr>
        </p:nvSpPr>
        <p:spPr>
          <a:xfrm>
            <a:off x="609600" y="617525"/>
            <a:ext cx="10944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6381752" y="1642535"/>
            <a:ext cx="5171848" cy="4392000"/>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609599" y="1075264"/>
            <a:ext cx="10944000" cy="28575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1" name="Chart Placeholder 10"/>
          <p:cNvSpPr>
            <a:spLocks noGrp="1"/>
          </p:cNvSpPr>
          <p:nvPr>
            <p:ph type="chart" sz="quarter" idx="14"/>
          </p:nvPr>
        </p:nvSpPr>
        <p:spPr>
          <a:xfrm>
            <a:off x="571500" y="1714500"/>
            <a:ext cx="5328000" cy="4212000"/>
          </a:xfrm>
        </p:spPr>
        <p:txBody>
          <a:bodyPr/>
          <a:lstStyle>
            <a:lvl1pPr>
              <a:defRPr>
                <a:latin typeface="Century Gothic" panose="020B0502020202020204" pitchFamily="34" charset="0"/>
              </a:defRPr>
            </a:lvl1pPr>
          </a:lstStyle>
          <a:p>
            <a:r>
              <a:rPr lang="en-US" dirty="0"/>
              <a:t>Click icon to add chart</a:t>
            </a:r>
            <a:endParaRPr lang="en-GB" dirty="0"/>
          </a:p>
        </p:txBody>
      </p:sp>
    </p:spTree>
    <p:extLst>
      <p:ext uri="{BB962C8B-B14F-4D97-AF65-F5344CB8AC3E}">
        <p14:creationId xmlns:p14="http://schemas.microsoft.com/office/powerpoint/2010/main" val="2049287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Large Photo">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0"/>
            <a:ext cx="12192000" cy="762785"/>
          </a:xfrm>
          <a:prstGeom prst="rect">
            <a:avLst/>
          </a:prstGeom>
        </p:spPr>
      </p:pic>
      <p:sp>
        <p:nvSpPr>
          <p:cNvPr id="2" name="Title 1"/>
          <p:cNvSpPr>
            <a:spLocks noGrp="1"/>
          </p:cNvSpPr>
          <p:nvPr>
            <p:ph type="title"/>
          </p:nvPr>
        </p:nvSpPr>
        <p:spPr>
          <a:xfrm>
            <a:off x="609600" y="617525"/>
            <a:ext cx="10944000" cy="468000"/>
          </a:xfrm>
        </p:spPr>
        <p:txBody>
          <a:bodyPr/>
          <a:lstStyle>
            <a:lvl1pPr>
              <a:defRPr>
                <a:latin typeface="Century Gothic" panose="020B0502020202020204" pitchFamily="34" charset="0"/>
              </a:defRPr>
            </a:lvl1pPr>
          </a:lstStyle>
          <a:p>
            <a:r>
              <a:rPr lang="en-US" noProof="0"/>
              <a:t>Click to edit Master title style</a:t>
            </a:r>
            <a:endParaRPr lang="en-GB" noProof="0"/>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Text Placeholder 7"/>
          <p:cNvSpPr>
            <a:spLocks noGrp="1"/>
          </p:cNvSpPr>
          <p:nvPr>
            <p:ph type="body" sz="quarter" idx="13" hasCustomPrompt="1"/>
          </p:nvPr>
        </p:nvSpPr>
        <p:spPr>
          <a:xfrm>
            <a:off x="609600" y="1219203"/>
            <a:ext cx="10944000" cy="324000"/>
          </a:xfrm>
        </p:spPr>
        <p:txBody>
          <a:bodyPr/>
          <a:lstStyle>
            <a:lvl1pPr>
              <a:defRPr sz="1800" b="1" spc="50" baseline="0">
                <a:solidFill>
                  <a:schemeClr val="tx2">
                    <a:lumMod val="50000"/>
                  </a:schemeClr>
                </a:solidFill>
                <a:latin typeface="Century Gothic" panose="020B0502020202020204" pitchFamily="34" charset="0"/>
              </a:defRPr>
            </a:lvl1pPr>
            <a:lvl2pPr>
              <a:defRPr sz="1800" b="1"/>
            </a:lvl2pPr>
            <a:lvl3pPr>
              <a:defRPr sz="1800" b="1"/>
            </a:lvl3pPr>
            <a:lvl4pPr>
              <a:defRPr sz="1800" b="1"/>
            </a:lvl4pPr>
            <a:lvl5pPr>
              <a:defRPr sz="1800" b="1"/>
            </a:lvl5pPr>
          </a:lstStyle>
          <a:p>
            <a:pPr lvl="0"/>
            <a:r>
              <a:rPr lang="en-GB" noProof="0"/>
              <a:t>Click to add subheading</a:t>
            </a:r>
          </a:p>
        </p:txBody>
      </p:sp>
      <p:sp>
        <p:nvSpPr>
          <p:cNvPr id="12" name="Picture Placeholder 11"/>
          <p:cNvSpPr>
            <a:spLocks noGrp="1"/>
          </p:cNvSpPr>
          <p:nvPr>
            <p:ph type="pic" sz="quarter" idx="14" hasCustomPrompt="1"/>
          </p:nvPr>
        </p:nvSpPr>
        <p:spPr>
          <a:xfrm>
            <a:off x="599012" y="1650388"/>
            <a:ext cx="11088000" cy="4320000"/>
          </a:xfrm>
        </p:spPr>
        <p:txBody>
          <a:bodyPr anchor="ctr" anchorCtr="0"/>
          <a:lstStyle>
            <a:lvl1pPr algn="ctr">
              <a:defRPr>
                <a:latin typeface="Century Gothic" panose="020B0502020202020204" pitchFamily="34" charset="0"/>
              </a:defRPr>
            </a:lvl1pPr>
          </a:lstStyle>
          <a:p>
            <a:r>
              <a:rPr lang="en-GB" dirty="0"/>
              <a:t>Insert photo</a:t>
            </a:r>
          </a:p>
        </p:txBody>
      </p:sp>
    </p:spTree>
    <p:extLst>
      <p:ext uri="{BB962C8B-B14F-4D97-AF65-F5344CB8AC3E}">
        <p14:creationId xmlns:p14="http://schemas.microsoft.com/office/powerpoint/2010/main" val="273312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E03E9-5886-4A60-93BE-F146ADEC2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B2F74-9D5A-4A07-A640-FCD54862D8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9DB43-EA1C-4C64-B9D3-8D08BD9BDD37}"/>
              </a:ext>
            </a:extLst>
          </p:cNvPr>
          <p:cNvSpPr>
            <a:spLocks noGrp="1"/>
          </p:cNvSpPr>
          <p:nvPr>
            <p:ph type="dt" sz="half" idx="10"/>
          </p:nvPr>
        </p:nvSpPr>
        <p:spPr/>
        <p:txBody>
          <a:bodyPr/>
          <a:lstStyle/>
          <a:p>
            <a:fld id="{A7298507-979D-45DE-9A27-782C22DA2CD4}" type="datetimeFigureOut">
              <a:rPr lang="en-US" smtClean="0"/>
              <a:t>1/21/2026</a:t>
            </a:fld>
            <a:endParaRPr lang="en-US" dirty="0"/>
          </a:p>
        </p:txBody>
      </p:sp>
      <p:sp>
        <p:nvSpPr>
          <p:cNvPr id="5" name="Footer Placeholder 4">
            <a:extLst>
              <a:ext uri="{FF2B5EF4-FFF2-40B4-BE49-F238E27FC236}">
                <a16:creationId xmlns:a16="http://schemas.microsoft.com/office/drawing/2014/main" id="{74804C0D-EB01-4A20-8510-54299FD992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037AD3-9CB5-41A3-9382-B7459B310F69}"/>
              </a:ext>
            </a:extLst>
          </p:cNvPr>
          <p:cNvSpPr>
            <a:spLocks noGrp="1"/>
          </p:cNvSpPr>
          <p:nvPr>
            <p:ph type="sldNum" sz="quarter" idx="12"/>
          </p:nvPr>
        </p:nvSpPr>
        <p:spPr/>
        <p:txBody>
          <a:bodyPr/>
          <a:lstStyle/>
          <a:p>
            <a:fld id="{784F26F3-2998-46EF-B845-91C2DC52A653}" type="slidenum">
              <a:rPr lang="en-US" smtClean="0"/>
              <a:t>‹#›</a:t>
            </a:fld>
            <a:endParaRPr lang="en-US" dirty="0"/>
          </a:p>
        </p:txBody>
      </p:sp>
    </p:spTree>
    <p:extLst>
      <p:ext uri="{BB962C8B-B14F-4D97-AF65-F5344CB8AC3E}">
        <p14:creationId xmlns:p14="http://schemas.microsoft.com/office/powerpoint/2010/main" val="2578144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Big Content (Blue)">
    <p:bg>
      <p:bgPr>
        <a:solidFill>
          <a:schemeClr val="accent5"/>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0"/>
            <a:ext cx="12192000" cy="762785"/>
          </a:xfrm>
          <a:prstGeom prst="rect">
            <a:avLst/>
          </a:prstGeom>
        </p:spPr>
      </p:pic>
      <p:sp>
        <p:nvSpPr>
          <p:cNvPr id="3" name="Content Placeholder 2"/>
          <p:cNvSpPr>
            <a:spLocks noGrp="1"/>
          </p:cNvSpPr>
          <p:nvPr>
            <p:ph idx="1" hasCustomPrompt="1"/>
          </p:nvPr>
        </p:nvSpPr>
        <p:spPr>
          <a:xfrm>
            <a:off x="609600" y="663553"/>
            <a:ext cx="10944000" cy="5364000"/>
          </a:xfrm>
        </p:spPr>
        <p:txBody>
          <a:bodyPr/>
          <a:lstStyle>
            <a:lvl1pPr marL="898525" indent="-1588">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41837F6F-9517-4DF4-AD6D-8921C4078EFE}"/>
              </a:ext>
            </a:extLst>
          </p:cNvPr>
          <p:cNvPicPr/>
          <p:nvPr userDrawn="1"/>
        </p:nvPicPr>
        <p:blipFill>
          <a:blip r:embed="rId3" cstate="print"/>
          <a:stretch>
            <a:fillRect/>
          </a:stretch>
        </p:blipFill>
        <p:spPr>
          <a:xfrm>
            <a:off x="86749" y="111310"/>
            <a:ext cx="1587500" cy="1438275"/>
          </a:xfrm>
          <a:prstGeom prst="rect">
            <a:avLst/>
          </a:prstGeom>
        </p:spPr>
      </p:pic>
      <p:pic>
        <p:nvPicPr>
          <p:cNvPr id="10" name="Picture 9">
            <a:extLst>
              <a:ext uri="{FF2B5EF4-FFF2-40B4-BE49-F238E27FC236}">
                <a16:creationId xmlns:a16="http://schemas.microsoft.com/office/drawing/2014/main" id="{D33FE119-15B9-4571-8DDF-86D7CA61B532}"/>
              </a:ext>
            </a:extLst>
          </p:cNvPr>
          <p:cNvPicPr/>
          <p:nvPr userDrawn="1"/>
        </p:nvPicPr>
        <p:blipFill>
          <a:blip r:embed="rId4" cstate="print"/>
          <a:stretch>
            <a:fillRect/>
          </a:stretch>
        </p:blipFill>
        <p:spPr>
          <a:xfrm>
            <a:off x="10536259" y="4581266"/>
            <a:ext cx="1587500" cy="1438275"/>
          </a:xfrm>
          <a:prstGeom prst="rect">
            <a:avLst/>
          </a:prstGeom>
        </p:spPr>
      </p:pic>
    </p:spTree>
    <p:extLst>
      <p:ext uri="{BB962C8B-B14F-4D97-AF65-F5344CB8AC3E}">
        <p14:creationId xmlns:p14="http://schemas.microsoft.com/office/powerpoint/2010/main" val="2141745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Big Content (Yellow)">
    <p:bg>
      <p:bgPr>
        <a:solidFill>
          <a:schemeClr val="accent3"/>
        </a:solidFill>
        <a:effectLst/>
      </p:bgPr>
    </p:bg>
    <p:spTree>
      <p:nvGrpSpPr>
        <p:cNvPr id="1" name=""/>
        <p:cNvGrpSpPr/>
        <p:nvPr/>
      </p:nvGrpSpPr>
      <p:grpSpPr>
        <a:xfrm>
          <a:off x="0" y="0"/>
          <a:ext cx="0" cy="0"/>
          <a:chOff x="0" y="0"/>
          <a:chExt cx="0" cy="0"/>
        </a:xfrm>
      </p:grpSpPr>
      <p:pic>
        <p:nvPicPr>
          <p:cNvPr id="9" name="Picture 8" descr="P1031 HWE Brand project - PPT template - Footer.png"/>
          <p:cNvPicPr>
            <a:picLocks noChangeAspect="1"/>
          </p:cNvPicPr>
          <p:nvPr userDrawn="1"/>
        </p:nvPicPr>
        <p:blipFill>
          <a:blip r:embed="rId2" cstate="print"/>
          <a:stretch>
            <a:fillRect/>
          </a:stretch>
        </p:blipFill>
        <p:spPr>
          <a:xfrm>
            <a:off x="0" y="6095240"/>
            <a:ext cx="12192000" cy="762785"/>
          </a:xfrm>
          <a:prstGeom prst="rect">
            <a:avLst/>
          </a:prstGeom>
        </p:spPr>
      </p:pic>
      <p:sp>
        <p:nvSpPr>
          <p:cNvPr id="3" name="Content Placeholder 2"/>
          <p:cNvSpPr>
            <a:spLocks noGrp="1"/>
          </p:cNvSpPr>
          <p:nvPr>
            <p:ph idx="1" hasCustomPrompt="1"/>
          </p:nvPr>
        </p:nvSpPr>
        <p:spPr>
          <a:xfrm>
            <a:off x="609600" y="663553"/>
            <a:ext cx="10944000" cy="5364000"/>
          </a:xfrm>
        </p:spPr>
        <p:txBody>
          <a:bodyPr/>
          <a:lstStyle>
            <a:lvl1pPr marL="900000" indent="0">
              <a:lnSpc>
                <a:spcPts val="3800"/>
              </a:lnSpc>
              <a:spcAft>
                <a:spcPts val="600"/>
              </a:spcAft>
              <a:defRPr sz="3200" b="1">
                <a:latin typeface="Century Gothic" panose="020B0502020202020204" pitchFamily="34" charset="0"/>
              </a:defRPr>
            </a:lvl1pPr>
            <a:lvl2pPr marL="900000" indent="0">
              <a:lnSpc>
                <a:spcPct val="100000"/>
              </a:lnSpc>
              <a:buNone/>
              <a:defRPr b="1">
                <a:solidFill>
                  <a:schemeClr val="tx2">
                    <a:lumMod val="50000"/>
                  </a:schemeClr>
                </a:solidFill>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noProof="0"/>
              <a:t>Insert large text quotation here.”</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p>
            <a:r>
              <a:rPr lang="en-GB" noProof="0" dirty="0"/>
              <a:t>Presentation Title Name      XX-XX Month Year Location</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pic>
        <p:nvPicPr>
          <p:cNvPr id="8" name="Picture 7">
            <a:extLst>
              <a:ext uri="{FF2B5EF4-FFF2-40B4-BE49-F238E27FC236}">
                <a16:creationId xmlns:a16="http://schemas.microsoft.com/office/drawing/2014/main" id="{64B8AF67-736E-4A0D-BECF-456F52D14052}"/>
              </a:ext>
            </a:extLst>
          </p:cNvPr>
          <p:cNvPicPr/>
          <p:nvPr userDrawn="1"/>
        </p:nvPicPr>
        <p:blipFill>
          <a:blip r:embed="rId3" cstate="print"/>
          <a:stretch>
            <a:fillRect/>
          </a:stretch>
        </p:blipFill>
        <p:spPr>
          <a:xfrm>
            <a:off x="10536259" y="4598534"/>
            <a:ext cx="1587500" cy="1438275"/>
          </a:xfrm>
          <a:prstGeom prst="rect">
            <a:avLst/>
          </a:prstGeom>
        </p:spPr>
      </p:pic>
      <p:pic>
        <p:nvPicPr>
          <p:cNvPr id="10" name="Picture 9">
            <a:extLst>
              <a:ext uri="{FF2B5EF4-FFF2-40B4-BE49-F238E27FC236}">
                <a16:creationId xmlns:a16="http://schemas.microsoft.com/office/drawing/2014/main" id="{EDA39CB0-52AD-47C0-8DC6-895F95CF3B08}"/>
              </a:ext>
            </a:extLst>
          </p:cNvPr>
          <p:cNvPicPr/>
          <p:nvPr userDrawn="1"/>
        </p:nvPicPr>
        <p:blipFill>
          <a:blip r:embed="rId4" cstate="print"/>
          <a:stretch>
            <a:fillRect/>
          </a:stretch>
        </p:blipFill>
        <p:spPr>
          <a:xfrm>
            <a:off x="86749" y="111310"/>
            <a:ext cx="1587500" cy="1438275"/>
          </a:xfrm>
          <a:prstGeom prst="rect">
            <a:avLst/>
          </a:prstGeom>
        </p:spPr>
      </p:pic>
    </p:spTree>
    <p:extLst>
      <p:ext uri="{BB962C8B-B14F-4D97-AF65-F5344CB8AC3E}">
        <p14:creationId xmlns:p14="http://schemas.microsoft.com/office/powerpoint/2010/main" val="3239427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Picture Slide 1">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43" y="0"/>
            <a:ext cx="12192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566936" y="4629600"/>
            <a:ext cx="7872000" cy="1728000"/>
          </a:xfrm>
        </p:spPr>
        <p:txBody>
          <a:bodyPr anchor="b" anchorCtr="0"/>
          <a:lstStyle>
            <a:lvl1pPr algn="l">
              <a:defRPr sz="3200">
                <a:solidFill>
                  <a:schemeClr val="bg1"/>
                </a:solidFill>
                <a:latin typeface="Century Gothic" panose="020B0502020202020204" pitchFamily="34" charset="0"/>
              </a:defRPr>
            </a:lvl1pPr>
          </a:lstStyle>
          <a:p>
            <a:r>
              <a:rPr lang="en-GB" noProof="0"/>
              <a:t>Click to enter headline</a:t>
            </a:r>
          </a:p>
        </p:txBody>
      </p:sp>
    </p:spTree>
    <p:extLst>
      <p:ext uri="{BB962C8B-B14F-4D97-AF65-F5344CB8AC3E}">
        <p14:creationId xmlns:p14="http://schemas.microsoft.com/office/powerpoint/2010/main" val="2642000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Picture Slide 2">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43" y="0"/>
            <a:ext cx="12192000" cy="6858000"/>
          </a:xfrm>
        </p:spPr>
        <p:txBody>
          <a:bodyPr anchor="ctr" anchorCtr="0"/>
          <a:lstStyle>
            <a:lvl1pPr algn="ctr">
              <a:defRPr baseline="0">
                <a:latin typeface="Century Gothic" panose="020B0502020202020204" pitchFamily="34" charset="0"/>
              </a:defRPr>
            </a:lvl1pPr>
          </a:lstStyle>
          <a:p>
            <a:r>
              <a:rPr lang="en-GB" dirty="0"/>
              <a:t>Insert photo, then select</a:t>
            </a:r>
            <a:br>
              <a:rPr lang="en-GB" dirty="0"/>
            </a:br>
            <a:r>
              <a:rPr lang="en-GB" dirty="0"/>
              <a:t>‘Format/Send to back’</a:t>
            </a:r>
          </a:p>
        </p:txBody>
      </p:sp>
      <p:sp>
        <p:nvSpPr>
          <p:cNvPr id="2" name="Title 1"/>
          <p:cNvSpPr>
            <a:spLocks noGrp="1"/>
          </p:cNvSpPr>
          <p:nvPr>
            <p:ph type="ctrTitle" hasCustomPrompt="1"/>
          </p:nvPr>
        </p:nvSpPr>
        <p:spPr>
          <a:xfrm>
            <a:off x="566936" y="4626000"/>
            <a:ext cx="7872000" cy="1728000"/>
          </a:xfrm>
        </p:spPr>
        <p:txBody>
          <a:bodyPr anchor="b" anchorCtr="0"/>
          <a:lstStyle>
            <a:lvl1pPr algn="l">
              <a:defRPr sz="3200">
                <a:solidFill>
                  <a:schemeClr val="tx1"/>
                </a:solidFill>
                <a:latin typeface="Century Gothic" panose="020B0502020202020204" pitchFamily="34" charset="0"/>
              </a:defRPr>
            </a:lvl1pPr>
          </a:lstStyle>
          <a:p>
            <a:r>
              <a:rPr lang="en-GB" noProof="0"/>
              <a:t>Click to enter headline</a:t>
            </a:r>
          </a:p>
        </p:txBody>
      </p:sp>
    </p:spTree>
    <p:extLst>
      <p:ext uri="{BB962C8B-B14F-4D97-AF65-F5344CB8AC3E}">
        <p14:creationId xmlns:p14="http://schemas.microsoft.com/office/powerpoint/2010/main" val="2436337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740841" y="492661"/>
            <a:ext cx="5524500" cy="4357687"/>
          </a:xfrm>
        </p:spPr>
        <p:txBody>
          <a:bodyPr/>
          <a:lstStyle>
            <a:lvl1pPr>
              <a:spcAft>
                <a:spcPts val="600"/>
              </a:spcAft>
              <a:defRPr sz="2800" b="1">
                <a:solidFill>
                  <a:schemeClr val="bg1"/>
                </a:solidFill>
                <a:latin typeface="Century Gothic" panose="020B0502020202020204" pitchFamily="34" charset="0"/>
              </a:defRPr>
            </a:lvl1pPr>
            <a:lvl2pPr marL="0" indent="0">
              <a:lnSpc>
                <a:spcPts val="1700"/>
              </a:lnSpc>
              <a:spcAft>
                <a:spcPts val="1000"/>
              </a:spcAft>
              <a:buNone/>
              <a:defRPr sz="1400">
                <a:solidFill>
                  <a:schemeClr val="bg1"/>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1" name="Picture 10" descr="P1038 HWE Local Healthwatch AR templates_v7 For Peter_1.jpg"/>
          <p:cNvPicPr>
            <a:picLocks noChangeAspect="1"/>
          </p:cNvPicPr>
          <p:nvPr userDrawn="1"/>
        </p:nvPicPr>
        <p:blipFill>
          <a:blip r:embed="rId2" cstate="print"/>
          <a:srcRect l="5208" t="27907" r="91667" b="68018"/>
          <a:stretch>
            <a:fillRect/>
          </a:stretch>
        </p:blipFill>
        <p:spPr>
          <a:xfrm>
            <a:off x="657378" y="3357022"/>
            <a:ext cx="390337" cy="540000"/>
          </a:xfrm>
          <a:prstGeom prst="rect">
            <a:avLst/>
          </a:prstGeom>
        </p:spPr>
      </p:pic>
      <p:pic>
        <p:nvPicPr>
          <p:cNvPr id="2" name="Picture 1" descr="P1031 HWE Brand project - PPT template - Slide 1.png">
            <a:extLst>
              <a:ext uri="{FF2B5EF4-FFF2-40B4-BE49-F238E27FC236}">
                <a16:creationId xmlns:a16="http://schemas.microsoft.com/office/drawing/2014/main" id="{595EDDA9-DF03-25F3-70BD-DB51713960B5}"/>
              </a:ext>
            </a:extLst>
          </p:cNvPr>
          <p:cNvPicPr>
            <a:picLocks noChangeAspect="1"/>
          </p:cNvPicPr>
          <p:nvPr userDrawn="1"/>
        </p:nvPicPr>
        <p:blipFill>
          <a:blip r:embed="rId3" cstate="print"/>
          <a:srcRect t="25283" r="-1" b="-1"/>
          <a:stretch>
            <a:fillRect/>
          </a:stretch>
        </p:blipFill>
        <p:spPr>
          <a:xfrm>
            <a:off x="-43" y="10"/>
            <a:ext cx="12192000" cy="6857990"/>
          </a:xfrm>
          <a:prstGeom prst="rect">
            <a:avLst/>
          </a:prstGeom>
          <a:noFill/>
        </p:spPr>
      </p:pic>
    </p:spTree>
    <p:extLst>
      <p:ext uri="{BB962C8B-B14F-4D97-AF65-F5344CB8AC3E}">
        <p14:creationId xmlns:p14="http://schemas.microsoft.com/office/powerpoint/2010/main" val="1456352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8" name="Picture 7" descr="P1031 HWE Brand project - PPT template - Slide 13.png"/>
          <p:cNvPicPr>
            <a:picLocks noChangeAspect="1"/>
          </p:cNvPicPr>
          <p:nvPr userDrawn="1"/>
        </p:nvPicPr>
        <p:blipFill>
          <a:blip r:embed="rId2" cstate="print"/>
          <a:stretch>
            <a:fillRect/>
          </a:stretch>
        </p:blipFill>
        <p:spPr>
          <a:xfrm>
            <a:off x="-1" y="0"/>
            <a:ext cx="12192000" cy="6858000"/>
          </a:xfrm>
          <a:prstGeom prst="rect">
            <a:avLst/>
          </a:prstGeom>
        </p:spPr>
      </p:pic>
      <p:sp>
        <p:nvSpPr>
          <p:cNvPr id="7" name="Text Placeholder 6"/>
          <p:cNvSpPr>
            <a:spLocks noGrp="1"/>
          </p:cNvSpPr>
          <p:nvPr>
            <p:ph type="body" sz="quarter" idx="10"/>
          </p:nvPr>
        </p:nvSpPr>
        <p:spPr>
          <a:xfrm>
            <a:off x="740841" y="492661"/>
            <a:ext cx="5524500" cy="4357687"/>
          </a:xfrm>
        </p:spPr>
        <p:txBody>
          <a:bodyPr/>
          <a:lstStyle>
            <a:lvl1pPr>
              <a:spcAft>
                <a:spcPts val="600"/>
              </a:spcAft>
              <a:defRPr sz="2800" b="1">
                <a:solidFill>
                  <a:schemeClr val="tx1"/>
                </a:solidFill>
                <a:latin typeface="Century Gothic" panose="020B0502020202020204" pitchFamily="34" charset="0"/>
              </a:defRPr>
            </a:lvl1pPr>
            <a:lvl2pPr marL="0" indent="0">
              <a:lnSpc>
                <a:spcPts val="1700"/>
              </a:lnSpc>
              <a:spcAft>
                <a:spcPts val="1000"/>
              </a:spcAft>
              <a:buNone/>
              <a:defRPr sz="1400">
                <a:solidFill>
                  <a:srgbClr val="000000"/>
                </a:solidFill>
                <a:latin typeface="Century Gothic" panose="020B0502020202020204" pitchFamily="34" charset="0"/>
              </a:defRPr>
            </a:lvl2pPr>
            <a:lvl3pPr marL="0" indent="0" defTabSz="900000">
              <a:lnSpc>
                <a:spcPts val="1800"/>
              </a:lnSpc>
              <a:spcAft>
                <a:spcPts val="600"/>
              </a:spcAft>
              <a:buNone/>
              <a:tabLst>
                <a:tab pos="216000" algn="l"/>
              </a:tabLst>
              <a:defRPr sz="1400">
                <a:solidFill>
                  <a:srgbClr val="000000"/>
                </a:solidFill>
                <a:latin typeface="Century Gothic" panose="020B0502020202020204" pitchFamily="34" charset="0"/>
              </a:defRPr>
            </a:lvl3pPr>
            <a:lvl4pPr>
              <a:defRPr>
                <a:solidFill>
                  <a:srgbClr val="000000"/>
                </a:solidFill>
                <a:latin typeface="Century Gothic" panose="020B0502020202020204" pitchFamily="34" charset="0"/>
              </a:defRPr>
            </a:lvl4pPr>
            <a:lvl5pPr>
              <a:defRPr>
                <a:solidFill>
                  <a:srgbClr val="000000"/>
                </a:solidFill>
                <a:latin typeface="Century Gothic" panose="020B050202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5" name="Picture 4" descr="Healthwatch-logo_RGB.png"/>
          <p:cNvPicPr>
            <a:picLocks noChangeAspect="1"/>
          </p:cNvPicPr>
          <p:nvPr userDrawn="1"/>
        </p:nvPicPr>
        <p:blipFill>
          <a:blip r:embed="rId3" cstate="print"/>
          <a:stretch>
            <a:fillRect/>
          </a:stretch>
        </p:blipFill>
        <p:spPr>
          <a:xfrm>
            <a:off x="7840423" y="5920473"/>
            <a:ext cx="4032000" cy="828283"/>
          </a:xfrm>
          <a:prstGeom prst="rect">
            <a:avLst/>
          </a:prstGeom>
        </p:spPr>
      </p:pic>
      <p:pic>
        <p:nvPicPr>
          <p:cNvPr id="9" name="Picture 8" descr="P1031 HWE Brand projecy - PPT template_AW_14.jpg"/>
          <p:cNvPicPr>
            <a:picLocks noChangeAspect="1"/>
          </p:cNvPicPr>
          <p:nvPr userDrawn="1"/>
        </p:nvPicPr>
        <p:blipFill>
          <a:blip r:embed="rId4" cstate="print"/>
          <a:stretch>
            <a:fillRect/>
          </a:stretch>
        </p:blipFill>
        <p:spPr>
          <a:xfrm>
            <a:off x="747110" y="3349096"/>
            <a:ext cx="229671" cy="504000"/>
          </a:xfrm>
          <a:prstGeom prst="rect">
            <a:avLst/>
          </a:prstGeom>
        </p:spPr>
      </p:pic>
    </p:spTree>
    <p:extLst>
      <p:ext uri="{BB962C8B-B14F-4D97-AF65-F5344CB8AC3E}">
        <p14:creationId xmlns:p14="http://schemas.microsoft.com/office/powerpoint/2010/main" val="3931547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38582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3633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85959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3129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B571-A334-443C-9DB1-38B2B45F3D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1DE5A8-E4F8-42BA-8C69-872A8DEF99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A6BED-0E36-4C48-BBA4-773B0958E6D3}"/>
              </a:ext>
            </a:extLst>
          </p:cNvPr>
          <p:cNvSpPr>
            <a:spLocks noGrp="1"/>
          </p:cNvSpPr>
          <p:nvPr>
            <p:ph type="dt" sz="half" idx="10"/>
          </p:nvPr>
        </p:nvSpPr>
        <p:spPr/>
        <p:txBody>
          <a:bodyPr/>
          <a:lstStyle/>
          <a:p>
            <a:fld id="{A7298507-979D-45DE-9A27-782C22DA2CD4}" type="datetimeFigureOut">
              <a:rPr lang="en-US" smtClean="0"/>
              <a:t>1/21/2026</a:t>
            </a:fld>
            <a:endParaRPr lang="en-US" dirty="0"/>
          </a:p>
        </p:txBody>
      </p:sp>
      <p:sp>
        <p:nvSpPr>
          <p:cNvPr id="5" name="Footer Placeholder 4">
            <a:extLst>
              <a:ext uri="{FF2B5EF4-FFF2-40B4-BE49-F238E27FC236}">
                <a16:creationId xmlns:a16="http://schemas.microsoft.com/office/drawing/2014/main" id="{DEEB26B9-C673-49D8-94F5-749553E4ED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012C48-A1A1-4AD1-9409-082913A379D9}"/>
              </a:ext>
            </a:extLst>
          </p:cNvPr>
          <p:cNvSpPr>
            <a:spLocks noGrp="1"/>
          </p:cNvSpPr>
          <p:nvPr>
            <p:ph type="sldNum" sz="quarter" idx="12"/>
          </p:nvPr>
        </p:nvSpPr>
        <p:spPr/>
        <p:txBody>
          <a:bodyPr/>
          <a:lstStyle/>
          <a:p>
            <a:fld id="{784F26F3-2998-46EF-B845-91C2DC52A653}" type="slidenum">
              <a:rPr lang="en-US" smtClean="0"/>
              <a:t>‹#›</a:t>
            </a:fld>
            <a:endParaRPr lang="en-US" dirty="0"/>
          </a:p>
        </p:txBody>
      </p:sp>
    </p:spTree>
    <p:extLst>
      <p:ext uri="{BB962C8B-B14F-4D97-AF65-F5344CB8AC3E}">
        <p14:creationId xmlns:p14="http://schemas.microsoft.com/office/powerpoint/2010/main" val="3482376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28706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696529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18020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297268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08214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42543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483820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99200" y="5367363"/>
            <a:ext cx="10320000" cy="612000"/>
          </a:xfrm>
        </p:spPr>
        <p:txBody>
          <a:bodyPr/>
          <a:lstStyle>
            <a:lvl1pPr algn="l">
              <a:defRPr sz="3800">
                <a:solidFill>
                  <a:schemeClr val="bg1"/>
                </a:solidFill>
              </a:defRPr>
            </a:lvl1pPr>
          </a:lstStyle>
          <a:p>
            <a:r>
              <a:rPr lang="en-US" noProof="0"/>
              <a:t>Click to edit Master title style</a:t>
            </a:r>
            <a:endParaRPr lang="en-GB" noProof="0"/>
          </a:p>
        </p:txBody>
      </p:sp>
      <p:sp>
        <p:nvSpPr>
          <p:cNvPr id="3" name="Subtitle 2"/>
          <p:cNvSpPr>
            <a:spLocks noGrp="1"/>
          </p:cNvSpPr>
          <p:nvPr>
            <p:ph type="subTitle" idx="1"/>
          </p:nvPr>
        </p:nvSpPr>
        <p:spPr>
          <a:xfrm>
            <a:off x="510079" y="5996272"/>
            <a:ext cx="10320000" cy="612000"/>
          </a:xfrm>
        </p:spPr>
        <p:txBody>
          <a:bodyPr/>
          <a:lstStyle>
            <a:lvl1pPr marL="0" indent="0" algn="l">
              <a:spcAft>
                <a:spcPts val="0"/>
              </a:spcAft>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a:p>
        </p:txBody>
      </p:sp>
      <p:sp>
        <p:nvSpPr>
          <p:cNvPr id="10" name="Picture Placeholder 9"/>
          <p:cNvSpPr>
            <a:spLocks noGrp="1"/>
          </p:cNvSpPr>
          <p:nvPr>
            <p:ph type="pic" sz="quarter" idx="10" hasCustomPrompt="1"/>
          </p:nvPr>
        </p:nvSpPr>
        <p:spPr>
          <a:xfrm>
            <a:off x="-43" y="0"/>
            <a:ext cx="12192000" cy="6858000"/>
          </a:xfrm>
        </p:spPr>
        <p:txBody>
          <a:bodyPr anchor="ctr" anchorCtr="0"/>
          <a:lstStyle>
            <a:lvl1pPr algn="ctr">
              <a:defRPr baseline="0">
                <a:latin typeface="Century Gothic" panose="020B0502020202020204" pitchFamily="34" charset="0"/>
              </a:defRPr>
            </a:lvl1pPr>
          </a:lstStyle>
          <a:p>
            <a:r>
              <a:rPr lang="en-GB" dirty="0"/>
              <a:t>Insert photo, then select ‘Format/Send to back’</a:t>
            </a:r>
          </a:p>
        </p:txBody>
      </p:sp>
    </p:spTree>
    <p:extLst>
      <p:ext uri="{BB962C8B-B14F-4D97-AF65-F5344CB8AC3E}">
        <p14:creationId xmlns:p14="http://schemas.microsoft.com/office/powerpoint/2010/main" val="282225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ABCF-C4E0-41B9-AF87-33751EB3D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000436-2581-4938-8211-FBCE47E010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05F328-AFE9-4540-AAD2-BE61A4FF0D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64CF0C-CD3F-46FB-87B7-4D783E653162}"/>
              </a:ext>
            </a:extLst>
          </p:cNvPr>
          <p:cNvSpPr>
            <a:spLocks noGrp="1"/>
          </p:cNvSpPr>
          <p:nvPr>
            <p:ph type="dt" sz="half" idx="10"/>
          </p:nvPr>
        </p:nvSpPr>
        <p:spPr/>
        <p:txBody>
          <a:bodyPr/>
          <a:lstStyle/>
          <a:p>
            <a:fld id="{A7298507-979D-45DE-9A27-782C22DA2CD4}" type="datetimeFigureOut">
              <a:rPr lang="en-US" smtClean="0"/>
              <a:t>1/21/2026</a:t>
            </a:fld>
            <a:endParaRPr lang="en-US" dirty="0"/>
          </a:p>
        </p:txBody>
      </p:sp>
      <p:sp>
        <p:nvSpPr>
          <p:cNvPr id="6" name="Footer Placeholder 5">
            <a:extLst>
              <a:ext uri="{FF2B5EF4-FFF2-40B4-BE49-F238E27FC236}">
                <a16:creationId xmlns:a16="http://schemas.microsoft.com/office/drawing/2014/main" id="{CE02E500-63EA-4A46-AE88-6FAB38393FE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E3E02F-5337-4E3C-AAD2-DFE58D1BA34F}"/>
              </a:ext>
            </a:extLst>
          </p:cNvPr>
          <p:cNvSpPr>
            <a:spLocks noGrp="1"/>
          </p:cNvSpPr>
          <p:nvPr>
            <p:ph type="sldNum" sz="quarter" idx="12"/>
          </p:nvPr>
        </p:nvSpPr>
        <p:spPr/>
        <p:txBody>
          <a:bodyPr/>
          <a:lstStyle/>
          <a:p>
            <a:fld id="{784F26F3-2998-46EF-B845-91C2DC52A653}" type="slidenum">
              <a:rPr lang="en-US" smtClean="0"/>
              <a:t>‹#›</a:t>
            </a:fld>
            <a:endParaRPr lang="en-US" dirty="0"/>
          </a:p>
        </p:txBody>
      </p:sp>
    </p:spTree>
    <p:extLst>
      <p:ext uri="{BB962C8B-B14F-4D97-AF65-F5344CB8AC3E}">
        <p14:creationId xmlns:p14="http://schemas.microsoft.com/office/powerpoint/2010/main" val="391973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4A23-4253-4661-8D11-3D27BC8A24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257DC8-7607-470F-A99F-FD5665C267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EF3C9F-9529-4D4E-9FAB-B45EC6ED30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0D813D-6C50-4084-88DB-A5143A2C5E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0E5007-E9BE-4E5C-B646-58786CC25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26527-AB60-4611-8658-D3C42EFCB709}"/>
              </a:ext>
            </a:extLst>
          </p:cNvPr>
          <p:cNvSpPr>
            <a:spLocks noGrp="1"/>
          </p:cNvSpPr>
          <p:nvPr>
            <p:ph type="dt" sz="half" idx="10"/>
          </p:nvPr>
        </p:nvSpPr>
        <p:spPr/>
        <p:txBody>
          <a:bodyPr/>
          <a:lstStyle/>
          <a:p>
            <a:fld id="{A7298507-979D-45DE-9A27-782C22DA2CD4}" type="datetimeFigureOut">
              <a:rPr lang="en-US" smtClean="0"/>
              <a:t>1/21/2026</a:t>
            </a:fld>
            <a:endParaRPr lang="en-US" dirty="0"/>
          </a:p>
        </p:txBody>
      </p:sp>
      <p:sp>
        <p:nvSpPr>
          <p:cNvPr id="8" name="Footer Placeholder 7">
            <a:extLst>
              <a:ext uri="{FF2B5EF4-FFF2-40B4-BE49-F238E27FC236}">
                <a16:creationId xmlns:a16="http://schemas.microsoft.com/office/drawing/2014/main" id="{9341FB0C-737D-4FD9-8582-E729D70A2C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9CF5B19-8892-4A1E-9325-A3B282815459}"/>
              </a:ext>
            </a:extLst>
          </p:cNvPr>
          <p:cNvSpPr>
            <a:spLocks noGrp="1"/>
          </p:cNvSpPr>
          <p:nvPr>
            <p:ph type="sldNum" sz="quarter" idx="12"/>
          </p:nvPr>
        </p:nvSpPr>
        <p:spPr/>
        <p:txBody>
          <a:bodyPr/>
          <a:lstStyle/>
          <a:p>
            <a:fld id="{784F26F3-2998-46EF-B845-91C2DC52A653}" type="slidenum">
              <a:rPr lang="en-US" smtClean="0"/>
              <a:t>‹#›</a:t>
            </a:fld>
            <a:endParaRPr lang="en-US" dirty="0"/>
          </a:p>
        </p:txBody>
      </p:sp>
    </p:spTree>
    <p:extLst>
      <p:ext uri="{BB962C8B-B14F-4D97-AF65-F5344CB8AC3E}">
        <p14:creationId xmlns:p14="http://schemas.microsoft.com/office/powerpoint/2010/main" val="1964289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2EAB-D747-4EBF-8897-EE32ADA958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8DE9BA-4B43-456B-A7DD-FCA043C5371E}"/>
              </a:ext>
            </a:extLst>
          </p:cNvPr>
          <p:cNvSpPr>
            <a:spLocks noGrp="1"/>
          </p:cNvSpPr>
          <p:nvPr>
            <p:ph type="dt" sz="half" idx="10"/>
          </p:nvPr>
        </p:nvSpPr>
        <p:spPr/>
        <p:txBody>
          <a:bodyPr/>
          <a:lstStyle/>
          <a:p>
            <a:fld id="{A7298507-979D-45DE-9A27-782C22DA2CD4}" type="datetimeFigureOut">
              <a:rPr lang="en-US" smtClean="0"/>
              <a:t>1/21/2026</a:t>
            </a:fld>
            <a:endParaRPr lang="en-US" dirty="0"/>
          </a:p>
        </p:txBody>
      </p:sp>
      <p:sp>
        <p:nvSpPr>
          <p:cNvPr id="4" name="Footer Placeholder 3">
            <a:extLst>
              <a:ext uri="{FF2B5EF4-FFF2-40B4-BE49-F238E27FC236}">
                <a16:creationId xmlns:a16="http://schemas.microsoft.com/office/drawing/2014/main" id="{ACCFBEAE-F07F-4168-85DA-E0C777C26F5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AE583FB-F242-4E53-91D9-DE5E26F3A075}"/>
              </a:ext>
            </a:extLst>
          </p:cNvPr>
          <p:cNvSpPr>
            <a:spLocks noGrp="1"/>
          </p:cNvSpPr>
          <p:nvPr>
            <p:ph type="sldNum" sz="quarter" idx="12"/>
          </p:nvPr>
        </p:nvSpPr>
        <p:spPr/>
        <p:txBody>
          <a:bodyPr/>
          <a:lstStyle/>
          <a:p>
            <a:fld id="{784F26F3-2998-46EF-B845-91C2DC52A653}" type="slidenum">
              <a:rPr lang="en-US" smtClean="0"/>
              <a:t>‹#›</a:t>
            </a:fld>
            <a:endParaRPr lang="en-US" dirty="0"/>
          </a:p>
        </p:txBody>
      </p:sp>
    </p:spTree>
    <p:extLst>
      <p:ext uri="{BB962C8B-B14F-4D97-AF65-F5344CB8AC3E}">
        <p14:creationId xmlns:p14="http://schemas.microsoft.com/office/powerpoint/2010/main" val="96822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BC5A85-0BC6-4B0C-BF9E-110736E7683B}"/>
              </a:ext>
            </a:extLst>
          </p:cNvPr>
          <p:cNvSpPr>
            <a:spLocks noGrp="1"/>
          </p:cNvSpPr>
          <p:nvPr>
            <p:ph type="dt" sz="half" idx="10"/>
          </p:nvPr>
        </p:nvSpPr>
        <p:spPr/>
        <p:txBody>
          <a:bodyPr/>
          <a:lstStyle/>
          <a:p>
            <a:fld id="{A7298507-979D-45DE-9A27-782C22DA2CD4}" type="datetimeFigureOut">
              <a:rPr lang="en-US" smtClean="0"/>
              <a:t>1/21/2026</a:t>
            </a:fld>
            <a:endParaRPr lang="en-US" dirty="0"/>
          </a:p>
        </p:txBody>
      </p:sp>
      <p:sp>
        <p:nvSpPr>
          <p:cNvPr id="3" name="Footer Placeholder 2">
            <a:extLst>
              <a:ext uri="{FF2B5EF4-FFF2-40B4-BE49-F238E27FC236}">
                <a16:creationId xmlns:a16="http://schemas.microsoft.com/office/drawing/2014/main" id="{BF983314-CE85-42C8-95D8-202E5FF3EE6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4B9A572-A23B-4961-8895-9F2788CC9233}"/>
              </a:ext>
            </a:extLst>
          </p:cNvPr>
          <p:cNvSpPr>
            <a:spLocks noGrp="1"/>
          </p:cNvSpPr>
          <p:nvPr>
            <p:ph type="sldNum" sz="quarter" idx="12"/>
          </p:nvPr>
        </p:nvSpPr>
        <p:spPr/>
        <p:txBody>
          <a:bodyPr/>
          <a:lstStyle/>
          <a:p>
            <a:fld id="{784F26F3-2998-46EF-B845-91C2DC52A653}" type="slidenum">
              <a:rPr lang="en-US" smtClean="0"/>
              <a:t>‹#›</a:t>
            </a:fld>
            <a:endParaRPr lang="en-US" dirty="0"/>
          </a:p>
        </p:txBody>
      </p:sp>
    </p:spTree>
    <p:extLst>
      <p:ext uri="{BB962C8B-B14F-4D97-AF65-F5344CB8AC3E}">
        <p14:creationId xmlns:p14="http://schemas.microsoft.com/office/powerpoint/2010/main" val="3338711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4A1CF-4871-4DDE-8826-E0FBFA251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02AEA8-8B83-49B1-855E-C21D22E1A0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4FE5D9-7C7B-447E-8803-84EC883EB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6AD276-2BBD-44B9-974C-73BAA3219E91}"/>
              </a:ext>
            </a:extLst>
          </p:cNvPr>
          <p:cNvSpPr>
            <a:spLocks noGrp="1"/>
          </p:cNvSpPr>
          <p:nvPr>
            <p:ph type="dt" sz="half" idx="10"/>
          </p:nvPr>
        </p:nvSpPr>
        <p:spPr/>
        <p:txBody>
          <a:bodyPr/>
          <a:lstStyle/>
          <a:p>
            <a:fld id="{A7298507-979D-45DE-9A27-782C22DA2CD4}" type="datetimeFigureOut">
              <a:rPr lang="en-US" smtClean="0"/>
              <a:t>1/21/2026</a:t>
            </a:fld>
            <a:endParaRPr lang="en-US" dirty="0"/>
          </a:p>
        </p:txBody>
      </p:sp>
      <p:sp>
        <p:nvSpPr>
          <p:cNvPr id="6" name="Footer Placeholder 5">
            <a:extLst>
              <a:ext uri="{FF2B5EF4-FFF2-40B4-BE49-F238E27FC236}">
                <a16:creationId xmlns:a16="http://schemas.microsoft.com/office/drawing/2014/main" id="{8C01E7FE-8E0E-45AC-B57F-EB8782C5563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0671B51-EA7D-480B-B767-6F0601634430}"/>
              </a:ext>
            </a:extLst>
          </p:cNvPr>
          <p:cNvSpPr>
            <a:spLocks noGrp="1"/>
          </p:cNvSpPr>
          <p:nvPr>
            <p:ph type="sldNum" sz="quarter" idx="12"/>
          </p:nvPr>
        </p:nvSpPr>
        <p:spPr/>
        <p:txBody>
          <a:bodyPr/>
          <a:lstStyle/>
          <a:p>
            <a:fld id="{784F26F3-2998-46EF-B845-91C2DC52A653}" type="slidenum">
              <a:rPr lang="en-US" smtClean="0"/>
              <a:t>‹#›</a:t>
            </a:fld>
            <a:endParaRPr lang="en-US" dirty="0"/>
          </a:p>
        </p:txBody>
      </p:sp>
    </p:spTree>
    <p:extLst>
      <p:ext uri="{BB962C8B-B14F-4D97-AF65-F5344CB8AC3E}">
        <p14:creationId xmlns:p14="http://schemas.microsoft.com/office/powerpoint/2010/main" val="187749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B1CE5-D92C-450E-9241-46D454E108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1C1A78-4B39-456D-AD6B-ACFF35DE7A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2EDB17E-A2C3-41F1-AC99-F573DCE59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6B1E5A-D3B4-4917-AF97-1C32F6D0A102}"/>
              </a:ext>
            </a:extLst>
          </p:cNvPr>
          <p:cNvSpPr>
            <a:spLocks noGrp="1"/>
          </p:cNvSpPr>
          <p:nvPr>
            <p:ph type="dt" sz="half" idx="10"/>
          </p:nvPr>
        </p:nvSpPr>
        <p:spPr/>
        <p:txBody>
          <a:bodyPr/>
          <a:lstStyle/>
          <a:p>
            <a:fld id="{A7298507-979D-45DE-9A27-782C22DA2CD4}" type="datetimeFigureOut">
              <a:rPr lang="en-US" smtClean="0"/>
              <a:t>1/21/2026</a:t>
            </a:fld>
            <a:endParaRPr lang="en-US" dirty="0"/>
          </a:p>
        </p:txBody>
      </p:sp>
      <p:sp>
        <p:nvSpPr>
          <p:cNvPr id="6" name="Footer Placeholder 5">
            <a:extLst>
              <a:ext uri="{FF2B5EF4-FFF2-40B4-BE49-F238E27FC236}">
                <a16:creationId xmlns:a16="http://schemas.microsoft.com/office/drawing/2014/main" id="{A3D73603-8DAF-4473-8957-CC0C842965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84EC96-B493-4024-BEC8-548D324258DB}"/>
              </a:ext>
            </a:extLst>
          </p:cNvPr>
          <p:cNvSpPr>
            <a:spLocks noGrp="1"/>
          </p:cNvSpPr>
          <p:nvPr>
            <p:ph type="sldNum" sz="quarter" idx="12"/>
          </p:nvPr>
        </p:nvSpPr>
        <p:spPr/>
        <p:txBody>
          <a:bodyPr/>
          <a:lstStyle/>
          <a:p>
            <a:fld id="{784F26F3-2998-46EF-B845-91C2DC52A653}" type="slidenum">
              <a:rPr lang="en-US" smtClean="0"/>
              <a:t>‹#›</a:t>
            </a:fld>
            <a:endParaRPr lang="en-US" dirty="0"/>
          </a:p>
        </p:txBody>
      </p:sp>
    </p:spTree>
    <p:extLst>
      <p:ext uri="{BB962C8B-B14F-4D97-AF65-F5344CB8AC3E}">
        <p14:creationId xmlns:p14="http://schemas.microsoft.com/office/powerpoint/2010/main" val="502919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34DA3C-69CB-4EE1-91DE-FFB5EC3ABC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6B834A-087B-4EDC-AC99-B3EF3F6BD1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9113E-C163-49C5-B4B9-3D6B494EA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98507-979D-45DE-9A27-782C22DA2CD4}" type="datetimeFigureOut">
              <a:rPr lang="en-US" smtClean="0"/>
              <a:t>1/21/2026</a:t>
            </a:fld>
            <a:endParaRPr lang="en-US" dirty="0"/>
          </a:p>
        </p:txBody>
      </p:sp>
      <p:sp>
        <p:nvSpPr>
          <p:cNvPr id="5" name="Footer Placeholder 4">
            <a:extLst>
              <a:ext uri="{FF2B5EF4-FFF2-40B4-BE49-F238E27FC236}">
                <a16:creationId xmlns:a16="http://schemas.microsoft.com/office/drawing/2014/main" id="{C707D89E-4DA8-4824-B2DF-ABEE63EBB9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8C243A1-FBDB-4868-AE38-01A5F49CF0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4F26F3-2998-46EF-B845-91C2DC52A653}" type="slidenum">
              <a:rPr lang="en-US" smtClean="0"/>
              <a:t>‹#›</a:t>
            </a:fld>
            <a:endParaRPr lang="en-US" dirty="0"/>
          </a:p>
        </p:txBody>
      </p:sp>
    </p:spTree>
    <p:extLst>
      <p:ext uri="{BB962C8B-B14F-4D97-AF65-F5344CB8AC3E}">
        <p14:creationId xmlns:p14="http://schemas.microsoft.com/office/powerpoint/2010/main" val="221245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17525"/>
            <a:ext cx="10944000" cy="468000"/>
          </a:xfrm>
          <a:prstGeom prst="rect">
            <a:avLst/>
          </a:prstGeom>
        </p:spPr>
        <p:txBody>
          <a:bodyPr vert="horz" lIns="0" tIns="0" rIns="0" bIns="0" rtlCol="0" anchor="t" anchorCtr="0">
            <a:noAutofit/>
          </a:bodyPr>
          <a:lstStyle/>
          <a:p>
            <a:r>
              <a:rPr lang="en-GB" noProof="0"/>
              <a:t>Click to add heading</a:t>
            </a:r>
          </a:p>
        </p:txBody>
      </p:sp>
      <p:sp>
        <p:nvSpPr>
          <p:cNvPr id="3" name="Text Placeholder 2"/>
          <p:cNvSpPr>
            <a:spLocks noGrp="1"/>
          </p:cNvSpPr>
          <p:nvPr>
            <p:ph type="body" idx="1"/>
          </p:nvPr>
        </p:nvSpPr>
        <p:spPr>
          <a:xfrm>
            <a:off x="609600" y="1642535"/>
            <a:ext cx="10944000" cy="43920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Footer Placeholder 4"/>
          <p:cNvSpPr>
            <a:spLocks noGrp="1"/>
          </p:cNvSpPr>
          <p:nvPr>
            <p:ph type="ftr" sz="quarter" idx="3"/>
          </p:nvPr>
        </p:nvSpPr>
        <p:spPr>
          <a:xfrm>
            <a:off x="491018" y="6328855"/>
            <a:ext cx="2366459" cy="360000"/>
          </a:xfrm>
          <a:prstGeom prst="rect">
            <a:avLst/>
          </a:prstGeom>
        </p:spPr>
        <p:txBody>
          <a:bodyPr vert="horz" lIns="0" tIns="0" rIns="0" bIns="0" rtlCol="0" anchor="t" anchorCtr="0">
            <a:noAutofit/>
          </a:bodyPr>
          <a:lstStyle>
            <a:lvl1pPr algn="l">
              <a:lnSpc>
                <a:spcPts val="1300"/>
              </a:lnSpc>
              <a:defRPr sz="1000" b="1">
                <a:solidFill>
                  <a:schemeClr val="bg1"/>
                </a:solidFill>
                <a:latin typeface="Century Gothic" panose="020B0502020202020204" pitchFamily="34" charset="0"/>
              </a:defRPr>
            </a:lvl1pPr>
          </a:lstStyle>
          <a:p>
            <a:r>
              <a:rPr lang="en-GB" dirty="0"/>
              <a:t>Presentation Title Name      XX-XX Month Year Location</a:t>
            </a:r>
          </a:p>
        </p:txBody>
      </p:sp>
      <p:sp>
        <p:nvSpPr>
          <p:cNvPr id="6" name="Slide Number Placeholder 5"/>
          <p:cNvSpPr>
            <a:spLocks noGrp="1"/>
          </p:cNvSpPr>
          <p:nvPr>
            <p:ph type="sldNum" sz="quarter" idx="4"/>
          </p:nvPr>
        </p:nvSpPr>
        <p:spPr>
          <a:xfrm>
            <a:off x="10970009" y="6339416"/>
            <a:ext cx="720000" cy="216000"/>
          </a:xfrm>
          <a:prstGeom prst="rect">
            <a:avLst/>
          </a:prstGeom>
        </p:spPr>
        <p:txBody>
          <a:bodyPr vert="horz" lIns="0" tIns="0" rIns="0" bIns="0" rtlCol="0" anchor="t" anchorCtr="0">
            <a:noAutofit/>
          </a:bodyPr>
          <a:lstStyle>
            <a:lvl1pPr algn="r">
              <a:defRPr sz="1000" b="1">
                <a:solidFill>
                  <a:schemeClr val="bg1"/>
                </a:solidFill>
              </a:defRPr>
            </a:lvl1pPr>
          </a:lstStyle>
          <a:p>
            <a:fld id="{9295DF58-4118-4551-8C61-1A7ED177FA2D}" type="slidenum">
              <a:rPr lang="en-GB" smtClean="0"/>
              <a:pPr/>
              <a:t>‹#›</a:t>
            </a:fld>
            <a:endParaRPr lang="en-GB" dirty="0"/>
          </a:p>
        </p:txBody>
      </p:sp>
    </p:spTree>
    <p:extLst>
      <p:ext uri="{BB962C8B-B14F-4D97-AF65-F5344CB8AC3E}">
        <p14:creationId xmlns:p14="http://schemas.microsoft.com/office/powerpoint/2010/main" val="184015685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dt="0"/>
  <p:txStyles>
    <p:titleStyle>
      <a:lvl1pPr algn="l" defTabSz="914400" rtl="0" eaLnBrk="1" latinLnBrk="0" hangingPunct="1">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mn-lt"/>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1/21/2026</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5977790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6.xml"/><Relationship Id="rId1" Type="http://schemas.openxmlformats.org/officeDocument/2006/relationships/slideLayout" Target="../slideLayouts/slideLayout15.xml"/><Relationship Id="rId5" Type="http://schemas.openxmlformats.org/officeDocument/2006/relationships/chart" Target="../charts/chart7.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aby sleeping in hospital">
            <a:extLst>
              <a:ext uri="{FF2B5EF4-FFF2-40B4-BE49-F238E27FC236}">
                <a16:creationId xmlns:a16="http://schemas.microsoft.com/office/drawing/2014/main" id="{9C227640-FC61-153A-6681-0E9F500CA736}"/>
              </a:ext>
            </a:extLst>
          </p:cNvPr>
          <p:cNvPicPr>
            <a:picLocks noChangeAspect="1"/>
          </p:cNvPicPr>
          <p:nvPr/>
        </p:nvPicPr>
        <p:blipFill>
          <a:blip r:embed="rId2">
            <a:extLst>
              <a:ext uri="{28A0092B-C50C-407E-A947-70E740481C1C}">
                <a14:useLocalDpi xmlns:a14="http://schemas.microsoft.com/office/drawing/2010/main" val="0"/>
              </a:ext>
            </a:extLst>
          </a:blip>
          <a:srcRect t="21115" b="-202"/>
          <a:stretch>
            <a:fillRect/>
          </a:stretch>
        </p:blipFill>
        <p:spPr>
          <a:xfrm>
            <a:off x="0" y="0"/>
            <a:ext cx="12192000" cy="6876000"/>
          </a:xfrm>
          <a:prstGeom prst="rect">
            <a:avLst/>
          </a:prstGeom>
        </p:spPr>
      </p:pic>
      <p:sp>
        <p:nvSpPr>
          <p:cNvPr id="5" name="Title 13">
            <a:extLst>
              <a:ext uri="{FF2B5EF4-FFF2-40B4-BE49-F238E27FC236}">
                <a16:creationId xmlns:a16="http://schemas.microsoft.com/office/drawing/2014/main" id="{34C013D2-053D-FFCE-BB92-D9E56CFB9D13}"/>
              </a:ext>
            </a:extLst>
          </p:cNvPr>
          <p:cNvSpPr>
            <a:spLocks noGrp="1"/>
          </p:cNvSpPr>
          <p:nvPr/>
        </p:nvSpPr>
        <p:spPr>
          <a:xfrm>
            <a:off x="305374" y="559874"/>
            <a:ext cx="7555736" cy="2152650"/>
          </a:xfrm>
          <a:prstGeom prst="rect">
            <a:avLst/>
          </a:prstGeom>
          <a:effectLst>
            <a:outerShdw blurRad="50800" dist="38100" dir="2700000" algn="tl" rotWithShape="0">
              <a:prstClr val="black">
                <a:alpha val="13370"/>
              </a:prstClr>
            </a:outerShdw>
          </a:effectLst>
        </p:spPr>
        <p:txBody>
          <a:bodyPr vert="horz" lIns="91440" tIns="45720" rIns="91440" bIns="45720" rtlCol="0" anchor="ctr">
            <a:noAutofit/>
          </a:bodyPr>
          <a:lstStyle>
            <a:lvl1pPr algn="l" defTabSz="914400" rtl="0" eaLnBrk="1" latinLnBrk="0" hangingPunct="1">
              <a:spcBef>
                <a:spcPct val="0"/>
              </a:spcBef>
              <a:buNone/>
              <a:defRPr sz="3800" kern="1200">
                <a:solidFill>
                  <a:schemeClr val="bg1"/>
                </a:solidFill>
                <a:latin typeface="+mj-lt"/>
                <a:ea typeface="+mj-ea"/>
                <a:cs typeface="+mj-cs"/>
              </a:defRPr>
            </a:lvl1pPr>
          </a:lstStyle>
          <a:p>
            <a:br>
              <a:rPr lang="en-GB" sz="3600" b="1" dirty="0">
                <a:solidFill>
                  <a:srgbClr val="FF45A2"/>
                </a:solidFill>
                <a:latin typeface="Poppins"/>
                <a:cs typeface="Poppins"/>
              </a:rPr>
            </a:br>
            <a:r>
              <a:rPr lang="en-GB" sz="3200" b="1" dirty="0">
                <a:solidFill>
                  <a:srgbClr val="004C6B"/>
                </a:solidFill>
                <a:latin typeface="Poppins"/>
                <a:cs typeface="Poppins"/>
              </a:rPr>
              <a:t>Attendance of Babies and Children </a:t>
            </a:r>
            <a:br>
              <a:rPr lang="en-GB" sz="3200" b="1" dirty="0">
                <a:solidFill>
                  <a:srgbClr val="004C6B"/>
                </a:solidFill>
                <a:latin typeface="Poppins"/>
                <a:cs typeface="Poppins"/>
              </a:rPr>
            </a:br>
            <a:r>
              <a:rPr lang="en-GB" sz="3200" dirty="0">
                <a:solidFill>
                  <a:srgbClr val="004C6B"/>
                </a:solidFill>
                <a:latin typeface="Poppins"/>
                <a:cs typeface="Poppins"/>
              </a:rPr>
              <a:t>(aged 0-4) </a:t>
            </a:r>
            <a:r>
              <a:rPr lang="en-GB" sz="3200" b="1" dirty="0">
                <a:solidFill>
                  <a:srgbClr val="004C6B"/>
                </a:solidFill>
                <a:latin typeface="Poppins"/>
                <a:cs typeface="Poppins"/>
              </a:rPr>
              <a:t>to West Middlesex </a:t>
            </a:r>
            <a:br>
              <a:rPr lang="en-GB" sz="3200" b="1" dirty="0">
                <a:solidFill>
                  <a:srgbClr val="004C6B"/>
                </a:solidFill>
                <a:latin typeface="Poppins"/>
                <a:cs typeface="Poppins"/>
              </a:rPr>
            </a:br>
            <a:r>
              <a:rPr lang="en-GB" sz="3200" b="1" dirty="0">
                <a:solidFill>
                  <a:srgbClr val="004C6B"/>
                </a:solidFill>
                <a:latin typeface="Poppins"/>
                <a:cs typeface="Poppins"/>
              </a:rPr>
              <a:t>University Hospital A&amp;E</a:t>
            </a:r>
            <a:br>
              <a:rPr lang="en-GB" sz="3000" b="1" dirty="0">
                <a:solidFill>
                  <a:srgbClr val="004C6B"/>
                </a:solidFill>
                <a:latin typeface="Poppins"/>
                <a:cs typeface="Poppins"/>
              </a:rPr>
            </a:br>
            <a:br>
              <a:rPr lang="en-GB" sz="3000" b="1" dirty="0">
                <a:solidFill>
                  <a:srgbClr val="004C6B"/>
                </a:solidFill>
                <a:latin typeface="Poppins"/>
                <a:cs typeface="Poppins"/>
              </a:rPr>
            </a:br>
            <a:r>
              <a:rPr lang="en-GB" sz="4000" b="1" dirty="0">
                <a:solidFill>
                  <a:srgbClr val="FF45A2"/>
                </a:solidFill>
                <a:latin typeface="Poppins"/>
                <a:cs typeface="Poppins"/>
              </a:rPr>
              <a:t>Survey Report </a:t>
            </a:r>
            <a:br>
              <a:rPr lang="en-GB" sz="3600" b="1" dirty="0">
                <a:solidFill>
                  <a:srgbClr val="FF45A2"/>
                </a:solidFill>
                <a:latin typeface="Poppins"/>
                <a:cs typeface="Poppins"/>
              </a:rPr>
            </a:br>
            <a:r>
              <a:rPr lang="en-GB" sz="2200" dirty="0">
                <a:solidFill>
                  <a:srgbClr val="FF45A2"/>
                </a:solidFill>
                <a:latin typeface="Poppins"/>
                <a:cs typeface="Poppins"/>
              </a:rPr>
              <a:t>(September-November 2025)</a:t>
            </a:r>
          </a:p>
        </p:txBody>
      </p:sp>
      <p:pic>
        <p:nvPicPr>
          <p:cNvPr id="15" name="Picture 14" descr="Blue letters on a black background&#10;&#10;AI-generated content may be incorrect.">
            <a:extLst>
              <a:ext uri="{FF2B5EF4-FFF2-40B4-BE49-F238E27FC236}">
                <a16:creationId xmlns:a16="http://schemas.microsoft.com/office/drawing/2014/main" id="{ABF9C460-5FC0-AB60-2D34-428656730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76" y="5543656"/>
            <a:ext cx="3613509" cy="754469"/>
          </a:xfrm>
          <a:prstGeom prst="rect">
            <a:avLst/>
          </a:prstGeom>
          <a:effectLst>
            <a:outerShdw blurRad="50800" dist="38100" dir="2700000" algn="tl" rotWithShape="0">
              <a:prstClr val="black">
                <a:alpha val="13394"/>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449AD-C74C-F984-9E1D-ED459F18973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107F344-A283-9E72-1580-211EC12357B5}"/>
              </a:ext>
            </a:extLst>
          </p:cNvPr>
          <p:cNvSpPr txBox="1"/>
          <p:nvPr/>
        </p:nvSpPr>
        <p:spPr>
          <a:xfrm>
            <a:off x="372286" y="5175243"/>
            <a:ext cx="6184490" cy="769441"/>
          </a:xfrm>
          <a:prstGeom prst="rect">
            <a:avLst/>
          </a:prstGeom>
          <a:noFill/>
        </p:spPr>
        <p:txBody>
          <a:bodyPr wrap="square" rtlCol="0">
            <a:spAutoFit/>
          </a:bodyPr>
          <a:lstStyle/>
          <a:p>
            <a:r>
              <a:rPr lang="en-US" sz="4400" b="1" dirty="0">
                <a:solidFill>
                  <a:prstClr val="white"/>
                </a:solidFill>
              </a:rPr>
              <a:t>Key findings</a:t>
            </a:r>
            <a:endParaRPr lang="en-GB" sz="4400" b="1" strike="sngStrike" dirty="0">
              <a:solidFill>
                <a:prstClr val="white"/>
              </a:solidFill>
            </a:endParaRPr>
          </a:p>
        </p:txBody>
      </p:sp>
    </p:spTree>
    <p:extLst>
      <p:ext uri="{BB962C8B-B14F-4D97-AF65-F5344CB8AC3E}">
        <p14:creationId xmlns:p14="http://schemas.microsoft.com/office/powerpoint/2010/main" val="3475809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92017" y="365126"/>
            <a:ext cx="10515600" cy="785594"/>
          </a:xfrm>
        </p:spPr>
        <p:txBody>
          <a:bodyPr>
            <a:noAutofit/>
          </a:bodyPr>
          <a:lstStyle/>
          <a:p>
            <a:br>
              <a:rPr lang="en-GB" sz="2500" b="1" dirty="0">
                <a:solidFill>
                  <a:srgbClr val="D95D9E"/>
                </a:solidFill>
                <a:latin typeface="Poppins"/>
                <a:cs typeface="Poppins"/>
              </a:rPr>
            </a:br>
            <a:r>
              <a:rPr lang="en-GB" sz="2500" b="1" dirty="0">
                <a:solidFill>
                  <a:srgbClr val="D95D9E"/>
                </a:solidFill>
                <a:latin typeface="Poppins"/>
                <a:cs typeface="Poppins"/>
              </a:rPr>
              <a:t>1. </a:t>
            </a:r>
            <a:r>
              <a:rPr lang="en-US" sz="2500" b="1" dirty="0">
                <a:solidFill>
                  <a:srgbClr val="D95D9E"/>
                </a:solidFill>
                <a:latin typeface="Poppins"/>
                <a:cs typeface="Poppins"/>
              </a:rPr>
              <a:t>Parents’ perceptions of GP access influenced their decision not to contact their GP before attending A&amp;E</a:t>
            </a:r>
          </a:p>
        </p:txBody>
      </p:sp>
      <p:sp>
        <p:nvSpPr>
          <p:cNvPr id="2" name="Content Placeholder 1">
            <a:extLst>
              <a:ext uri="{FF2B5EF4-FFF2-40B4-BE49-F238E27FC236}">
                <a16:creationId xmlns:a16="http://schemas.microsoft.com/office/drawing/2014/main" id="{CA7B3A69-4130-4251-8C79-1EB7BECCBE92}"/>
              </a:ext>
            </a:extLst>
          </p:cNvPr>
          <p:cNvSpPr>
            <a:spLocks noGrp="1"/>
          </p:cNvSpPr>
          <p:nvPr>
            <p:ph idx="1"/>
          </p:nvPr>
        </p:nvSpPr>
        <p:spPr/>
        <p:txBody>
          <a:bodyPr vert="horz" lIns="91440" tIns="45720" rIns="91440" bIns="45720" rtlCol="0" anchor="t">
            <a:normAutofit/>
          </a:bodyPr>
          <a:lstStyle/>
          <a:p>
            <a:pPr marL="0" indent="0">
              <a:buNone/>
            </a:pPr>
            <a:endParaRPr lang="en-GB" sz="1600" b="1" u="sng" dirty="0">
              <a:solidFill>
                <a:srgbClr val="004F6B"/>
              </a:solidFill>
              <a:latin typeface="Poppins" panose="00000500000000000000" pitchFamily="2" charset="0"/>
              <a:cs typeface="Poppins" panose="00000500000000000000" pitchFamily="2" charset="0"/>
            </a:endParaRPr>
          </a:p>
          <a:p>
            <a:pPr marL="0" indent="0">
              <a:buNone/>
            </a:pPr>
            <a:endParaRPr lang="en-US" sz="1600" dirty="0">
              <a:solidFill>
                <a:srgbClr val="004F6B"/>
              </a:solidFill>
              <a:latin typeface="Poppins" panose="00000500000000000000" pitchFamily="2" charset="0"/>
              <a:cs typeface="Poppins" panose="00000500000000000000" pitchFamily="2" charset="0"/>
            </a:endParaRP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11</a:t>
            </a:fld>
            <a:endParaRPr lang="en-GB" noProof="0" dirty="0"/>
          </a:p>
        </p:txBody>
      </p:sp>
      <p:sp>
        <p:nvSpPr>
          <p:cNvPr id="3" name="TextBox 2">
            <a:extLst>
              <a:ext uri="{FF2B5EF4-FFF2-40B4-BE49-F238E27FC236}">
                <a16:creationId xmlns:a16="http://schemas.microsoft.com/office/drawing/2014/main" id="{1F507BA3-7B38-F25D-5D09-E373486C2A03}"/>
              </a:ext>
            </a:extLst>
          </p:cNvPr>
          <p:cNvSpPr txBox="1"/>
          <p:nvPr/>
        </p:nvSpPr>
        <p:spPr>
          <a:xfrm>
            <a:off x="547567" y="1457516"/>
            <a:ext cx="10966450"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004C6B"/>
                </a:solidFill>
                <a:latin typeface="Poppins" panose="00000500000000000000" pitchFamily="2" charset="0"/>
                <a:cs typeface="Poppins" panose="00000500000000000000" pitchFamily="2" charset="0"/>
              </a:rPr>
              <a:t>What we found</a:t>
            </a:r>
          </a:p>
          <a:p>
            <a:r>
              <a:rPr lang="en-US" sz="1600" dirty="0">
                <a:solidFill>
                  <a:srgbClr val="004C6B"/>
                </a:solidFill>
                <a:latin typeface="Poppins" panose="00000500000000000000" pitchFamily="2" charset="0"/>
                <a:cs typeface="Poppins" panose="00000500000000000000" pitchFamily="2" charset="0"/>
              </a:rPr>
              <a:t>Many parents did not attempt to contact their GP before attending A&amp;E, because they believed they would not be able to get an appointment quickly. This perception was shaped by previous experiences, weekend closures, and a preference for faster assessment from paediatric specialists. With some parents directed to A&amp;E by other services, this highlighted the belief that A&amp;E was the most appropriate option.</a:t>
            </a:r>
          </a:p>
          <a:p>
            <a:endParaRPr lang="en-US" sz="1600" dirty="0">
              <a:solidFill>
                <a:srgbClr val="004C6B"/>
              </a:solidFill>
              <a:latin typeface="Poppins" panose="00000500000000000000" pitchFamily="2" charset="0"/>
              <a:cs typeface="Poppins" panose="00000500000000000000" pitchFamily="2" charset="0"/>
            </a:endParaRPr>
          </a:p>
          <a:p>
            <a:r>
              <a:rPr lang="en-US" sz="1600" b="1" dirty="0">
                <a:solidFill>
                  <a:srgbClr val="004C6B"/>
                </a:solidFill>
                <a:latin typeface="Poppins" panose="00000500000000000000" pitchFamily="2" charset="0"/>
                <a:cs typeface="Poppins" panose="00000500000000000000" pitchFamily="2" charset="0"/>
              </a:rPr>
              <a:t>Evidence</a:t>
            </a:r>
          </a:p>
          <a:p>
            <a:pPr marL="285750" indent="-285750">
              <a:buFont typeface="Arial" panose="020B0604020202020204" pitchFamily="34" charset="0"/>
              <a:buChar char="•"/>
            </a:pPr>
            <a:r>
              <a:rPr lang="en-US" sz="1600" dirty="0">
                <a:solidFill>
                  <a:srgbClr val="004C6B"/>
                </a:solidFill>
                <a:latin typeface="Poppins" panose="00000500000000000000" pitchFamily="2" charset="0"/>
                <a:cs typeface="Poppins" panose="00000500000000000000" pitchFamily="2" charset="0"/>
              </a:rPr>
              <a:t>52% of parents did not try to contact their GP before attending A&amp;E.</a:t>
            </a:r>
          </a:p>
          <a:p>
            <a:pPr marL="285750" indent="-285750">
              <a:buFont typeface="Arial" panose="020B0604020202020204" pitchFamily="34" charset="0"/>
              <a:buChar char="•"/>
            </a:pPr>
            <a:r>
              <a:rPr lang="en-US" sz="1600" dirty="0">
                <a:solidFill>
                  <a:srgbClr val="004C6B"/>
                </a:solidFill>
                <a:latin typeface="Poppins" panose="00000500000000000000" pitchFamily="2" charset="0"/>
                <a:cs typeface="Poppins" panose="00000500000000000000" pitchFamily="2" charset="0"/>
              </a:rPr>
              <a:t>48% of parents did attempt to contact their GP.</a:t>
            </a:r>
          </a:p>
          <a:p>
            <a:pPr marL="285750" indent="-285750">
              <a:buFont typeface="Arial" panose="020B0604020202020204" pitchFamily="34" charset="0"/>
              <a:buChar char="•"/>
            </a:pPr>
            <a:r>
              <a:rPr lang="en-US" sz="1600" dirty="0">
                <a:solidFill>
                  <a:srgbClr val="004C6B"/>
                </a:solidFill>
                <a:latin typeface="Poppins" panose="00000500000000000000" pitchFamily="2" charset="0"/>
                <a:cs typeface="Poppins" panose="00000500000000000000" pitchFamily="2" charset="0"/>
              </a:rPr>
              <a:t>62% of the respondents were unable to secure a GP appointment, even when they tried.</a:t>
            </a:r>
          </a:p>
          <a:p>
            <a:pPr marL="285750" indent="-285750">
              <a:buFont typeface="Arial" panose="020B0604020202020204" pitchFamily="34" charset="0"/>
              <a:buChar char="•"/>
            </a:pPr>
            <a:r>
              <a:rPr lang="en-US" sz="1600" dirty="0">
                <a:solidFill>
                  <a:srgbClr val="004C6B"/>
                </a:solidFill>
                <a:latin typeface="Poppins" panose="00000500000000000000" pitchFamily="2" charset="0"/>
                <a:cs typeface="Poppins" panose="00000500000000000000" pitchFamily="2" charset="0"/>
              </a:rPr>
              <a:t>Qualitative feedback showed that parents:</a:t>
            </a:r>
          </a:p>
          <a:p>
            <a:pPr marL="271463" lvl="1" indent="261938">
              <a:buFont typeface="Courier New" panose="02070309020205020404" pitchFamily="49" charset="0"/>
              <a:buChar char="o"/>
            </a:pPr>
            <a:r>
              <a:rPr lang="en-US" sz="1600" dirty="0">
                <a:solidFill>
                  <a:srgbClr val="004C6B"/>
                </a:solidFill>
                <a:latin typeface="Poppins" panose="00000500000000000000" pitchFamily="2" charset="0"/>
                <a:cs typeface="Poppins" panose="00000500000000000000" pitchFamily="2" charset="0"/>
              </a:rPr>
              <a:t>Felt GP appointments would be difficult to obtain based on past experiences.</a:t>
            </a:r>
          </a:p>
          <a:p>
            <a:pPr marL="271463" lvl="1" indent="261938">
              <a:buFont typeface="Courier New" panose="02070309020205020404" pitchFamily="49" charset="0"/>
              <a:buChar char="o"/>
            </a:pPr>
            <a:r>
              <a:rPr lang="en-US" sz="1600" dirty="0">
                <a:solidFill>
                  <a:srgbClr val="004C6B"/>
                </a:solidFill>
                <a:latin typeface="Poppins" panose="00000500000000000000" pitchFamily="2" charset="0"/>
                <a:cs typeface="Poppins" panose="00000500000000000000" pitchFamily="2" charset="0"/>
              </a:rPr>
              <a:t>Assumed GP appointments would not be available at weekends.</a:t>
            </a:r>
          </a:p>
          <a:p>
            <a:pPr marL="271463" lvl="1" indent="261938">
              <a:buFont typeface="Courier New" panose="02070309020205020404" pitchFamily="49" charset="0"/>
              <a:buChar char="o"/>
            </a:pPr>
            <a:r>
              <a:rPr lang="en-US" sz="1600" dirty="0">
                <a:solidFill>
                  <a:srgbClr val="004C6B"/>
                </a:solidFill>
                <a:latin typeface="Poppins" panose="00000500000000000000" pitchFamily="2" charset="0"/>
                <a:cs typeface="Poppins" panose="00000500000000000000" pitchFamily="2" charset="0"/>
              </a:rPr>
              <a:t>Believed A&amp;E would offer faster treatment, reassurance, and access to paediatric specialists.</a:t>
            </a:r>
          </a:p>
          <a:p>
            <a:pPr>
              <a:spcAft>
                <a:spcPts val="1200"/>
              </a:spcAft>
            </a:pPr>
            <a:endParaRPr lang="en-US" sz="14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426294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a:extLst>
              <a:ext uri="{FF2B5EF4-FFF2-40B4-BE49-F238E27FC236}">
                <a16:creationId xmlns:a16="http://schemas.microsoft.com/office/drawing/2014/main" id="{0BF81159-4690-53E0-A229-E34359EE7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947" y="3429000"/>
            <a:ext cx="5961547" cy="3064608"/>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105E96E8-C97C-B744-2CA1-29379B5DD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947" y="686244"/>
            <a:ext cx="4591050" cy="26289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4933AE6-B8BE-DE19-DC9B-F38EFC317EC9}"/>
              </a:ext>
            </a:extLst>
          </p:cNvPr>
          <p:cNvSpPr txBox="1"/>
          <p:nvPr/>
        </p:nvSpPr>
        <p:spPr>
          <a:xfrm>
            <a:off x="602673" y="686244"/>
            <a:ext cx="4499263" cy="4308872"/>
          </a:xfrm>
          <a:prstGeom prst="rect">
            <a:avLst/>
          </a:prstGeom>
          <a:noFill/>
          <a:ln>
            <a:noFill/>
          </a:ln>
        </p:spPr>
        <p:txBody>
          <a:bodyPr wrap="square" rtlCol="0">
            <a:spAutoFit/>
          </a:bodyPr>
          <a:lstStyle/>
          <a:p>
            <a:r>
              <a:rPr lang="en-US" sz="1600" b="1" dirty="0">
                <a:solidFill>
                  <a:srgbClr val="004C6B"/>
                </a:solidFill>
                <a:latin typeface="Poppins" panose="00000500000000000000" pitchFamily="2" charset="0"/>
                <a:cs typeface="Poppins" panose="00000500000000000000" pitchFamily="2" charset="0"/>
              </a:rPr>
              <a:t>What this means</a:t>
            </a:r>
            <a:br>
              <a:rPr lang="en-US" sz="1600" b="1"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Parents’ decisions to bypass GP services were shaped by a combination of perceived access barriers, real appointment difficulties, and external signposting. Even when they did not attempt to contact their GP, parents believed they would face delays or be referred to A&amp;E regardless. For parents who did try, difficulty securing an appointment highlighted these beliefs. </a:t>
            </a:r>
          </a:p>
          <a:p>
            <a:endParaRPr lang="en-US" sz="1600" dirty="0">
              <a:solidFill>
                <a:srgbClr val="004C6B"/>
              </a:solidFill>
              <a:latin typeface="Poppins" panose="00000500000000000000" pitchFamily="2" charset="0"/>
              <a:cs typeface="Poppins" panose="00000500000000000000" pitchFamily="2" charset="0"/>
            </a:endParaRPr>
          </a:p>
          <a:p>
            <a:r>
              <a:rPr lang="en-US" sz="1600" dirty="0">
                <a:solidFill>
                  <a:srgbClr val="004C6B"/>
                </a:solidFill>
                <a:latin typeface="Poppins" panose="00000500000000000000" pitchFamily="2" charset="0"/>
                <a:cs typeface="Poppins" panose="00000500000000000000" pitchFamily="2" charset="0"/>
              </a:rPr>
              <a:t>Overall, to parents, A&amp;E felt like the fastest, safest, and most reliable route for urgent reassurance, especially when caring for very young children.</a:t>
            </a:r>
          </a:p>
          <a:p>
            <a:endParaRPr lang="en-US" dirty="0"/>
          </a:p>
        </p:txBody>
      </p:sp>
    </p:spTree>
    <p:extLst>
      <p:ext uri="{BB962C8B-B14F-4D97-AF65-F5344CB8AC3E}">
        <p14:creationId xmlns:p14="http://schemas.microsoft.com/office/powerpoint/2010/main" val="176168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01D42-DB25-49EB-AF2F-56FD9BE2FD5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B725ABA-9782-2B8F-A12E-27BE7F9E4EDE}"/>
              </a:ext>
            </a:extLst>
          </p:cNvPr>
          <p:cNvSpPr>
            <a:spLocks noGrp="1"/>
          </p:cNvSpPr>
          <p:nvPr>
            <p:ph type="title"/>
          </p:nvPr>
        </p:nvSpPr>
        <p:spPr>
          <a:xfrm>
            <a:off x="568571" y="401627"/>
            <a:ext cx="6185520" cy="666332"/>
          </a:xfrm>
        </p:spPr>
        <p:txBody>
          <a:bodyPr>
            <a:normAutofit fontScale="90000"/>
          </a:bodyPr>
          <a:lstStyle/>
          <a:p>
            <a:br>
              <a:rPr lang="en-GB" sz="2800" b="1" dirty="0">
                <a:solidFill>
                  <a:srgbClr val="D95D9E"/>
                </a:solidFill>
                <a:latin typeface="Poppins"/>
                <a:cs typeface="Poppins"/>
              </a:rPr>
            </a:br>
            <a:r>
              <a:rPr lang="en-GB" sz="2800" b="1" dirty="0">
                <a:solidFill>
                  <a:srgbClr val="D95D9E"/>
                </a:solidFill>
                <a:latin typeface="Poppins"/>
                <a:cs typeface="Poppins"/>
              </a:rPr>
              <a:t>2. </a:t>
            </a:r>
            <a:r>
              <a:rPr lang="en-US" sz="2800" b="1" dirty="0">
                <a:solidFill>
                  <a:srgbClr val="D95D9E"/>
                </a:solidFill>
                <a:latin typeface="Poppins"/>
                <a:cs typeface="Poppins"/>
              </a:rPr>
              <a:t>Most children were brought to A&amp;E with common childhood symptoms</a:t>
            </a:r>
          </a:p>
        </p:txBody>
      </p:sp>
      <p:sp>
        <p:nvSpPr>
          <p:cNvPr id="2" name="Content Placeholder 1">
            <a:extLst>
              <a:ext uri="{FF2B5EF4-FFF2-40B4-BE49-F238E27FC236}">
                <a16:creationId xmlns:a16="http://schemas.microsoft.com/office/drawing/2014/main" id="{537FD6BC-BECD-8394-1FA8-26CB113DFB4B}"/>
              </a:ext>
            </a:extLst>
          </p:cNvPr>
          <p:cNvSpPr>
            <a:spLocks noGrp="1"/>
          </p:cNvSpPr>
          <p:nvPr>
            <p:ph idx="1"/>
          </p:nvPr>
        </p:nvSpPr>
        <p:spPr/>
        <p:txBody>
          <a:bodyPr vert="horz" lIns="91440" tIns="45720" rIns="91440" bIns="45720" rtlCol="0" anchor="t">
            <a:normAutofit/>
          </a:bodyPr>
          <a:lstStyle/>
          <a:p>
            <a:pPr marL="0" indent="0">
              <a:buNone/>
            </a:pPr>
            <a:endParaRPr lang="en-GB" sz="1600" b="1" u="sng" dirty="0">
              <a:solidFill>
                <a:srgbClr val="004F6B"/>
              </a:solidFill>
              <a:latin typeface="Poppins" panose="00000500000000000000" pitchFamily="2" charset="0"/>
              <a:cs typeface="Poppins" panose="00000500000000000000" pitchFamily="2" charset="0"/>
            </a:endParaRPr>
          </a:p>
          <a:p>
            <a:pPr marL="0" indent="0">
              <a:buNone/>
            </a:pPr>
            <a:endParaRPr lang="en-US" sz="1600" dirty="0">
              <a:solidFill>
                <a:srgbClr val="004F6B"/>
              </a:solidFill>
              <a:latin typeface="Poppins" panose="00000500000000000000" pitchFamily="2"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3ACA0772-7F71-25EF-07FB-6737E95BB074}"/>
              </a:ext>
            </a:extLst>
          </p:cNvPr>
          <p:cNvSpPr>
            <a:spLocks noGrp="1"/>
          </p:cNvSpPr>
          <p:nvPr>
            <p:ph type="sldNum" sz="quarter" idx="12"/>
          </p:nvPr>
        </p:nvSpPr>
        <p:spPr/>
        <p:txBody>
          <a:bodyPr/>
          <a:lstStyle/>
          <a:p>
            <a:fld id="{9295DF58-4118-4551-8C61-1A7ED177FA2D}" type="slidenum">
              <a:rPr lang="en-GB" noProof="0" smtClean="0"/>
              <a:pPr/>
              <a:t>13</a:t>
            </a:fld>
            <a:endParaRPr lang="en-GB" noProof="0" dirty="0"/>
          </a:p>
        </p:txBody>
      </p:sp>
      <p:sp>
        <p:nvSpPr>
          <p:cNvPr id="3" name="TextBox 2">
            <a:extLst>
              <a:ext uri="{FF2B5EF4-FFF2-40B4-BE49-F238E27FC236}">
                <a16:creationId xmlns:a16="http://schemas.microsoft.com/office/drawing/2014/main" id="{D813E6C1-4D95-3BC9-34E7-D670DB730993}"/>
              </a:ext>
            </a:extLst>
          </p:cNvPr>
          <p:cNvSpPr txBox="1"/>
          <p:nvPr/>
        </p:nvSpPr>
        <p:spPr>
          <a:xfrm>
            <a:off x="568571" y="1520841"/>
            <a:ext cx="6383214"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1600" b="1" dirty="0">
                <a:solidFill>
                  <a:srgbClr val="004C6B"/>
                </a:solidFill>
                <a:latin typeface="Poppins" pitchFamily="2" charset="77"/>
                <a:cs typeface="Poppins" pitchFamily="2" charset="77"/>
              </a:rPr>
              <a:t>What we found</a:t>
            </a:r>
            <a:br>
              <a:rPr lang="en-US" sz="1600" dirty="0">
                <a:solidFill>
                  <a:srgbClr val="004C6B"/>
                </a:solidFill>
                <a:latin typeface="Poppins" pitchFamily="2" charset="77"/>
                <a:cs typeface="Poppins" pitchFamily="2" charset="77"/>
              </a:rPr>
            </a:br>
            <a:r>
              <a:rPr lang="en-US" sz="1600" dirty="0">
                <a:solidFill>
                  <a:srgbClr val="004C6B"/>
                </a:solidFill>
                <a:latin typeface="Poppins" pitchFamily="2" charset="77"/>
                <a:cs typeface="Poppins" pitchFamily="2" charset="77"/>
              </a:rPr>
              <a:t>A large proportion of parents attended A&amp;E because their child had common childhood symptoms such as fever, cough, vomiting or a rash. These symptoms, whether occurring alone or in simple combinations, were the single biggest driver of A&amp;E attendance among under-5s.</a:t>
            </a:r>
          </a:p>
          <a:p>
            <a:pPr>
              <a:spcAft>
                <a:spcPts val="1200"/>
              </a:spcAft>
            </a:pPr>
            <a:r>
              <a:rPr lang="en-US" sz="1600" b="1" dirty="0">
                <a:solidFill>
                  <a:srgbClr val="004C6B"/>
                </a:solidFill>
                <a:latin typeface="Poppins" pitchFamily="2" charset="77"/>
                <a:cs typeface="Poppins" pitchFamily="2" charset="77"/>
              </a:rPr>
              <a:t>Evidence</a:t>
            </a:r>
            <a:br>
              <a:rPr lang="en-US" sz="1600" b="1" dirty="0">
                <a:solidFill>
                  <a:srgbClr val="004C6B"/>
                </a:solidFill>
                <a:latin typeface="Poppins" pitchFamily="2" charset="77"/>
                <a:cs typeface="Poppins" pitchFamily="2" charset="77"/>
              </a:rPr>
            </a:br>
            <a:r>
              <a:rPr lang="en-US" sz="1600" dirty="0">
                <a:solidFill>
                  <a:srgbClr val="004C6B"/>
                </a:solidFill>
                <a:latin typeface="Poppins" pitchFamily="2" charset="77"/>
                <a:ea typeface="Calibri Light"/>
                <a:cs typeface="Poppins" pitchFamily="2" charset="77"/>
              </a:rPr>
              <a:t>Nearly half of all parents in our survey (49%, or 30 out of 61) attended A&amp;E because their child had symptoms such as a fever, cough, vomiting or rash, either as single symptoms, or in combination. These are among the most common reasons young children become unwell, and can be associated with both minor and more serious illnesses. Parents told us they often felt unsure whether these symptoms required urgent emergency care, or whether they could safely seek help through a GP or NHS 111. This uncertainty made these symptoms the most frequently reported reason why parents chose A&amp;E.</a:t>
            </a:r>
          </a:p>
        </p:txBody>
      </p:sp>
      <p:graphicFrame>
        <p:nvGraphicFramePr>
          <p:cNvPr id="11" name="Chart 10">
            <a:extLst>
              <a:ext uri="{FF2B5EF4-FFF2-40B4-BE49-F238E27FC236}">
                <a16:creationId xmlns:a16="http://schemas.microsoft.com/office/drawing/2014/main" id="{3F606299-1D0F-44F3-86D7-9D07FCDF29EF}"/>
              </a:ext>
            </a:extLst>
          </p:cNvPr>
          <p:cNvGraphicFramePr>
            <a:graphicFrameLocks/>
          </p:cNvGraphicFramePr>
          <p:nvPr>
            <p:extLst>
              <p:ext uri="{D42A27DB-BD31-4B8C-83A1-F6EECF244321}">
                <p14:modId xmlns:p14="http://schemas.microsoft.com/office/powerpoint/2010/main" val="1069692121"/>
              </p:ext>
            </p:extLst>
          </p:nvPr>
        </p:nvGraphicFramePr>
        <p:xfrm>
          <a:off x="7373794" y="412017"/>
          <a:ext cx="4005650" cy="63094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0482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6E049-2390-DFA8-332E-7CE4E3D75F3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372E58-EBCB-C1E2-77A7-FB6660ACF191}"/>
              </a:ext>
            </a:extLst>
          </p:cNvPr>
          <p:cNvSpPr>
            <a:spLocks noGrp="1"/>
          </p:cNvSpPr>
          <p:nvPr>
            <p:ph idx="1"/>
          </p:nvPr>
        </p:nvSpPr>
        <p:spPr/>
        <p:txBody>
          <a:bodyPr vert="horz" lIns="91440" tIns="45720" rIns="91440" bIns="45720" rtlCol="0" anchor="t">
            <a:normAutofit/>
          </a:bodyPr>
          <a:lstStyle/>
          <a:p>
            <a:pPr marL="0" indent="0">
              <a:buNone/>
            </a:pPr>
            <a:endParaRPr lang="en-GB" sz="1600" b="1" u="sng" dirty="0">
              <a:solidFill>
                <a:srgbClr val="004F6B"/>
              </a:solidFill>
              <a:latin typeface="Poppins" panose="00000500000000000000" pitchFamily="2" charset="0"/>
              <a:cs typeface="Poppins" panose="00000500000000000000" pitchFamily="2" charset="0"/>
            </a:endParaRPr>
          </a:p>
          <a:p>
            <a:pPr marL="0" indent="0">
              <a:buNone/>
            </a:pPr>
            <a:endParaRPr lang="en-US" sz="1600" dirty="0">
              <a:solidFill>
                <a:srgbClr val="004F6B"/>
              </a:solidFill>
              <a:latin typeface="Poppins" panose="00000500000000000000" pitchFamily="2"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630D7863-E5FB-7B76-834A-2BA04F7FCCD6}"/>
              </a:ext>
            </a:extLst>
          </p:cNvPr>
          <p:cNvSpPr>
            <a:spLocks noGrp="1"/>
          </p:cNvSpPr>
          <p:nvPr>
            <p:ph type="sldNum" sz="quarter" idx="12"/>
          </p:nvPr>
        </p:nvSpPr>
        <p:spPr/>
        <p:txBody>
          <a:bodyPr/>
          <a:lstStyle/>
          <a:p>
            <a:fld id="{9295DF58-4118-4551-8C61-1A7ED177FA2D}" type="slidenum">
              <a:rPr lang="en-GB" noProof="0" smtClean="0"/>
              <a:pPr/>
              <a:t>14</a:t>
            </a:fld>
            <a:endParaRPr lang="en-GB" noProof="0" dirty="0"/>
          </a:p>
        </p:txBody>
      </p:sp>
      <p:sp>
        <p:nvSpPr>
          <p:cNvPr id="3" name="TextBox 2">
            <a:extLst>
              <a:ext uri="{FF2B5EF4-FFF2-40B4-BE49-F238E27FC236}">
                <a16:creationId xmlns:a16="http://schemas.microsoft.com/office/drawing/2014/main" id="{24B4CF58-2871-D2E5-F540-5697AF522F61}"/>
              </a:ext>
            </a:extLst>
          </p:cNvPr>
          <p:cNvSpPr txBox="1"/>
          <p:nvPr/>
        </p:nvSpPr>
        <p:spPr>
          <a:xfrm>
            <a:off x="568571" y="602715"/>
            <a:ext cx="6383214"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1600" b="1" dirty="0">
                <a:solidFill>
                  <a:srgbClr val="004C6B"/>
                </a:solidFill>
                <a:latin typeface="Poppins" pitchFamily="2" charset="77"/>
                <a:cs typeface="Poppins" pitchFamily="2" charset="77"/>
              </a:rPr>
              <a:t>What this means</a:t>
            </a:r>
            <a:br>
              <a:rPr lang="en-US" sz="1600" dirty="0">
                <a:latin typeface="Poppins" pitchFamily="2" charset="77"/>
                <a:cs typeface="Poppins" pitchFamily="2" charset="77"/>
              </a:rPr>
            </a:br>
            <a:r>
              <a:rPr lang="en-US" sz="1600" dirty="0">
                <a:solidFill>
                  <a:srgbClr val="004C6B"/>
                </a:solidFill>
                <a:latin typeface="Poppins" pitchFamily="2" charset="77"/>
                <a:cs typeface="Poppins" pitchFamily="2" charset="77"/>
              </a:rPr>
              <a:t>This finding suggests that parents often struggle to judge the severity of common childhood symptoms. This leads them to choose A&amp;E for reassurance when symptoms suddenly appear. According to national NHS guidance, many of these symptoms can be assessed initially through GP services, NHS 111 or Healthier Together unless red-flag symptoms are present. </a:t>
            </a:r>
          </a:p>
        </p:txBody>
      </p:sp>
    </p:spTree>
    <p:extLst>
      <p:ext uri="{BB962C8B-B14F-4D97-AF65-F5344CB8AC3E}">
        <p14:creationId xmlns:p14="http://schemas.microsoft.com/office/powerpoint/2010/main" val="3823155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DBC00-83AE-819B-2318-7364481BC48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3511F43-4A32-ED15-EA35-0D714CD86792}"/>
              </a:ext>
            </a:extLst>
          </p:cNvPr>
          <p:cNvSpPr>
            <a:spLocks noGrp="1"/>
          </p:cNvSpPr>
          <p:nvPr>
            <p:ph type="title"/>
          </p:nvPr>
        </p:nvSpPr>
        <p:spPr>
          <a:xfrm>
            <a:off x="533402" y="259618"/>
            <a:ext cx="10673862" cy="967515"/>
          </a:xfrm>
        </p:spPr>
        <p:txBody>
          <a:bodyPr>
            <a:normAutofit fontScale="90000"/>
          </a:bodyPr>
          <a:lstStyle/>
          <a:p>
            <a:br>
              <a:rPr lang="en-GB" sz="2800" b="1" dirty="0">
                <a:solidFill>
                  <a:srgbClr val="D95D9E"/>
                </a:solidFill>
                <a:latin typeface="Poppins"/>
                <a:cs typeface="Poppins"/>
              </a:rPr>
            </a:br>
            <a:r>
              <a:rPr lang="en-GB" sz="2800" b="1" dirty="0">
                <a:solidFill>
                  <a:srgbClr val="D95D9E"/>
                </a:solidFill>
                <a:latin typeface="Poppins"/>
                <a:cs typeface="Poppins"/>
              </a:rPr>
              <a:t>3. </a:t>
            </a:r>
            <a:r>
              <a:rPr lang="en-US" sz="2800" b="1" dirty="0">
                <a:solidFill>
                  <a:srgbClr val="D95D9E"/>
                </a:solidFill>
                <a:latin typeface="Poppins"/>
                <a:cs typeface="Poppins"/>
              </a:rPr>
              <a:t>Anxiety, reassurance and the need for rapid assessment were key reasons that influenced parents’ decision to attend A&amp;E</a:t>
            </a:r>
          </a:p>
        </p:txBody>
      </p:sp>
      <p:sp>
        <p:nvSpPr>
          <p:cNvPr id="2" name="Content Placeholder 1">
            <a:extLst>
              <a:ext uri="{FF2B5EF4-FFF2-40B4-BE49-F238E27FC236}">
                <a16:creationId xmlns:a16="http://schemas.microsoft.com/office/drawing/2014/main" id="{8A416592-58BE-FE27-A4BB-A4F4A1ECE78A}"/>
              </a:ext>
            </a:extLst>
          </p:cNvPr>
          <p:cNvSpPr>
            <a:spLocks noGrp="1"/>
          </p:cNvSpPr>
          <p:nvPr>
            <p:ph idx="1"/>
          </p:nvPr>
        </p:nvSpPr>
        <p:spPr/>
        <p:txBody>
          <a:bodyPr vert="horz" lIns="91440" tIns="45720" rIns="91440" bIns="45720" rtlCol="0" anchor="t">
            <a:normAutofit/>
          </a:bodyPr>
          <a:lstStyle/>
          <a:p>
            <a:pPr marL="0" indent="0">
              <a:buNone/>
            </a:pPr>
            <a:endParaRPr lang="en-GB" sz="1600" b="1" u="sng" dirty="0">
              <a:solidFill>
                <a:srgbClr val="004F6B"/>
              </a:solidFill>
              <a:latin typeface="Poppins" panose="00000500000000000000" pitchFamily="2" charset="0"/>
              <a:cs typeface="Poppins" panose="00000500000000000000" pitchFamily="2" charset="0"/>
            </a:endParaRPr>
          </a:p>
          <a:p>
            <a:pPr marL="0" indent="0">
              <a:buNone/>
            </a:pPr>
            <a:endParaRPr lang="en-US" sz="1600" dirty="0">
              <a:solidFill>
                <a:srgbClr val="004F6B"/>
              </a:solidFill>
              <a:latin typeface="Poppins" panose="00000500000000000000" pitchFamily="2"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E4F26D49-8BC1-6BF4-88C0-32D65074A87F}"/>
              </a:ext>
            </a:extLst>
          </p:cNvPr>
          <p:cNvSpPr>
            <a:spLocks noGrp="1"/>
          </p:cNvSpPr>
          <p:nvPr>
            <p:ph type="sldNum" sz="quarter" idx="12"/>
          </p:nvPr>
        </p:nvSpPr>
        <p:spPr/>
        <p:txBody>
          <a:bodyPr/>
          <a:lstStyle/>
          <a:p>
            <a:fld id="{9295DF58-4118-4551-8C61-1A7ED177FA2D}" type="slidenum">
              <a:rPr lang="en-GB" noProof="0" smtClean="0"/>
              <a:pPr/>
              <a:t>15</a:t>
            </a:fld>
            <a:endParaRPr lang="en-GB" noProof="0" dirty="0"/>
          </a:p>
        </p:txBody>
      </p:sp>
      <p:sp>
        <p:nvSpPr>
          <p:cNvPr id="3" name="TextBox 2">
            <a:extLst>
              <a:ext uri="{FF2B5EF4-FFF2-40B4-BE49-F238E27FC236}">
                <a16:creationId xmlns:a16="http://schemas.microsoft.com/office/drawing/2014/main" id="{C7CB0D34-AEA9-81D3-A1CA-8B56B36FEB95}"/>
              </a:ext>
            </a:extLst>
          </p:cNvPr>
          <p:cNvSpPr txBox="1"/>
          <p:nvPr/>
        </p:nvSpPr>
        <p:spPr>
          <a:xfrm>
            <a:off x="520549" y="1437490"/>
            <a:ext cx="11073574"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1600" b="1" dirty="0">
                <a:solidFill>
                  <a:srgbClr val="004C6B"/>
                </a:solidFill>
                <a:latin typeface="Poppins" panose="00000500000000000000" pitchFamily="2" charset="0"/>
                <a:cs typeface="Poppins" panose="00000500000000000000" pitchFamily="2" charset="0"/>
              </a:rPr>
              <a:t>What we found</a:t>
            </a:r>
            <a:br>
              <a:rPr lang="en-US" sz="1600"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Parents we interviewed repeatedly highlighted anxiety, uncertainty and the need for quick reassurance as their key reasons for attending A&amp;E. Many parents described feeling worried about symptoms, unsure what was wrong, or concerned that their child’s condition could worsen if they waited for a GP appointment. </a:t>
            </a:r>
          </a:p>
          <a:p>
            <a:pPr>
              <a:spcAft>
                <a:spcPts val="1200"/>
              </a:spcAft>
            </a:pPr>
            <a:r>
              <a:rPr lang="en-US" sz="1600" dirty="0">
                <a:solidFill>
                  <a:srgbClr val="004C6B"/>
                </a:solidFill>
                <a:latin typeface="Poppins" panose="00000500000000000000" pitchFamily="2" charset="0"/>
                <a:cs typeface="Poppins" panose="00000500000000000000" pitchFamily="2" charset="0"/>
              </a:rPr>
              <a:t>A&amp;E was viewed as the safest, fastest and most reliable place to get answers.</a:t>
            </a:r>
          </a:p>
          <a:p>
            <a:pPr>
              <a:spcAft>
                <a:spcPts val="1200"/>
              </a:spcAft>
            </a:pPr>
            <a:r>
              <a:rPr lang="en-US" sz="1600" dirty="0">
                <a:solidFill>
                  <a:srgbClr val="004C6B"/>
                </a:solidFill>
                <a:latin typeface="Poppins" panose="00000500000000000000" pitchFamily="2" charset="0"/>
                <a:cs typeface="Poppins" panose="00000500000000000000" pitchFamily="2" charset="0"/>
              </a:rPr>
              <a:t>Parents valued speed, monitoring, access to paediatric specialists and the ability to be seen without an appointment. They also felt relieved when clinicians took their concerns seriously.</a:t>
            </a:r>
          </a:p>
          <a:p>
            <a:pPr>
              <a:spcAft>
                <a:spcPts val="1200"/>
              </a:spcAft>
            </a:pPr>
            <a:r>
              <a:rPr lang="en-US" sz="1600" b="1" dirty="0">
                <a:solidFill>
                  <a:srgbClr val="004C6B"/>
                </a:solidFill>
                <a:latin typeface="Poppins" panose="00000500000000000000" pitchFamily="2" charset="0"/>
                <a:ea typeface="Calibri Light"/>
                <a:cs typeface="Poppins" panose="00000500000000000000" pitchFamily="2" charset="0"/>
              </a:rPr>
              <a:t>What parents told us</a:t>
            </a:r>
          </a:p>
          <a:p>
            <a:pPr>
              <a:spcAft>
                <a:spcPts val="1200"/>
              </a:spcAft>
            </a:pPr>
            <a:r>
              <a:rPr lang="en-US" sz="1600" b="1" dirty="0">
                <a:solidFill>
                  <a:srgbClr val="004C6B"/>
                </a:solidFill>
                <a:latin typeface="Poppins" panose="00000500000000000000" pitchFamily="2" charset="0"/>
                <a:ea typeface="Calibri Light"/>
                <a:cs typeface="Poppins" panose="00000500000000000000" pitchFamily="2" charset="0"/>
              </a:rPr>
              <a:t>Parents seeking reassurance and safety</a:t>
            </a:r>
            <a:endParaRPr lang="en-US" sz="1600" dirty="0">
              <a:solidFill>
                <a:srgbClr val="004C6B"/>
              </a:solidFill>
              <a:latin typeface="Poppins" panose="00000500000000000000" pitchFamily="2" charset="0"/>
              <a:ea typeface="Calibri Light" panose="020F0302020204030204"/>
              <a:cs typeface="Poppins" panose="00000500000000000000" pitchFamily="2" charset="0"/>
            </a:endParaRPr>
          </a:p>
          <a:p>
            <a:pPr>
              <a:spcAft>
                <a:spcPts val="1200"/>
              </a:spcAft>
            </a:pPr>
            <a:r>
              <a:rPr lang="en-US" sz="1600" dirty="0">
                <a:solidFill>
                  <a:srgbClr val="004C6B"/>
                </a:solidFill>
                <a:latin typeface="Poppins" panose="00000500000000000000" pitchFamily="2" charset="0"/>
                <a:ea typeface="Calibri Light" panose="020F0302020204030204"/>
                <a:cs typeface="Poppins" panose="00000500000000000000" pitchFamily="2" charset="0"/>
              </a:rPr>
              <a:t>“I felt reassured that my child wasn’t severely unwell.”</a:t>
            </a:r>
          </a:p>
          <a:p>
            <a:pPr>
              <a:spcAft>
                <a:spcPts val="1200"/>
              </a:spcAft>
            </a:pPr>
            <a:r>
              <a:rPr lang="en-US" sz="1600" dirty="0">
                <a:solidFill>
                  <a:srgbClr val="004C6B"/>
                </a:solidFill>
                <a:latin typeface="Poppins" panose="00000500000000000000" pitchFamily="2" charset="0"/>
                <a:ea typeface="Calibri Light" panose="020F0302020204030204"/>
                <a:cs typeface="Poppins" panose="00000500000000000000" pitchFamily="2" charset="0"/>
              </a:rPr>
              <a:t>“I liked the doctors and the team at West Mid - they were able to calm me down.”</a:t>
            </a:r>
          </a:p>
          <a:p>
            <a:pPr>
              <a:spcAft>
                <a:spcPts val="1200"/>
              </a:spcAft>
            </a:pPr>
            <a:r>
              <a:rPr lang="en-US" sz="1600" b="1" dirty="0">
                <a:solidFill>
                  <a:srgbClr val="004C6B"/>
                </a:solidFill>
                <a:latin typeface="Poppins" panose="00000500000000000000" pitchFamily="2" charset="0"/>
                <a:ea typeface="Calibri Light" panose="020F0302020204030204"/>
                <a:cs typeface="Poppins" panose="00000500000000000000" pitchFamily="2" charset="0"/>
              </a:rPr>
              <a:t>Parents worried about symptoms worsening</a:t>
            </a:r>
          </a:p>
          <a:p>
            <a:pPr>
              <a:spcAft>
                <a:spcPts val="1200"/>
              </a:spcAft>
            </a:pPr>
            <a:r>
              <a:rPr lang="en-US" sz="1600" dirty="0">
                <a:solidFill>
                  <a:srgbClr val="004C6B"/>
                </a:solidFill>
                <a:latin typeface="Poppins" panose="00000500000000000000" pitchFamily="2" charset="0"/>
                <a:ea typeface="Calibri Light" panose="020F0302020204030204"/>
                <a:cs typeface="Poppins" panose="00000500000000000000" pitchFamily="2" charset="0"/>
              </a:rPr>
              <a:t>“My son was in a lot of pain - I didn’t want to wait for the GP.”</a:t>
            </a:r>
          </a:p>
          <a:p>
            <a:pPr>
              <a:spcAft>
                <a:spcPts val="1200"/>
              </a:spcAft>
            </a:pPr>
            <a:r>
              <a:rPr lang="en-US" sz="1600" dirty="0">
                <a:solidFill>
                  <a:srgbClr val="004C6B"/>
                </a:solidFill>
                <a:latin typeface="Poppins" panose="00000500000000000000" pitchFamily="2" charset="0"/>
                <a:ea typeface="Calibri Light" panose="020F0302020204030204"/>
                <a:cs typeface="Poppins" panose="00000500000000000000" pitchFamily="2" charset="0"/>
              </a:rPr>
              <a:t>“I wasn’t sure how serious it was and didn’t want to risk it.”</a:t>
            </a:r>
          </a:p>
          <a:p>
            <a:pPr>
              <a:spcAft>
                <a:spcPts val="1200"/>
              </a:spcAft>
            </a:pPr>
            <a:r>
              <a:rPr lang="en-US" sz="1600" dirty="0">
                <a:solidFill>
                  <a:srgbClr val="004C6B"/>
                </a:solidFill>
                <a:latin typeface="Poppins" panose="00000500000000000000" pitchFamily="2" charset="0"/>
                <a:ea typeface="Calibri Light" panose="020F0302020204030204"/>
                <a:cs typeface="Poppins" panose="00000500000000000000" pitchFamily="2" charset="0"/>
              </a:rPr>
              <a:t>“They had facilities the GP doesn’t have, so this was really helpful.”</a:t>
            </a:r>
          </a:p>
          <a:p>
            <a:pPr>
              <a:spcAft>
                <a:spcPts val="1200"/>
              </a:spcAft>
            </a:pPr>
            <a:endParaRPr lang="en-US" sz="1400" dirty="0">
              <a:solidFill>
                <a:srgbClr val="004C6B"/>
              </a:solidFill>
              <a:latin typeface="Poppins" panose="00000500000000000000" pitchFamily="2" charset="0"/>
              <a:ea typeface="Calibri Light" panose="020F0302020204030204"/>
              <a:cs typeface="Poppins" panose="00000500000000000000" pitchFamily="2" charset="0"/>
            </a:endParaRPr>
          </a:p>
        </p:txBody>
      </p:sp>
    </p:spTree>
    <p:extLst>
      <p:ext uri="{BB962C8B-B14F-4D97-AF65-F5344CB8AC3E}">
        <p14:creationId xmlns:p14="http://schemas.microsoft.com/office/powerpoint/2010/main" val="1487617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FD69A-D9B1-9E8E-C1CF-8029A3A6797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1B42A0-A250-73E6-B3EF-14F00FB72470}"/>
              </a:ext>
            </a:extLst>
          </p:cNvPr>
          <p:cNvSpPr>
            <a:spLocks noGrp="1"/>
          </p:cNvSpPr>
          <p:nvPr>
            <p:ph idx="1"/>
          </p:nvPr>
        </p:nvSpPr>
        <p:spPr/>
        <p:txBody>
          <a:bodyPr vert="horz" lIns="91440" tIns="45720" rIns="91440" bIns="45720" rtlCol="0" anchor="t">
            <a:normAutofit/>
          </a:bodyPr>
          <a:lstStyle/>
          <a:p>
            <a:pPr marL="0" indent="0">
              <a:buNone/>
            </a:pPr>
            <a:endParaRPr lang="en-GB" sz="1600" b="1" u="sng" dirty="0">
              <a:solidFill>
                <a:srgbClr val="004F6B"/>
              </a:solidFill>
              <a:latin typeface="Poppins" panose="00000500000000000000" pitchFamily="2" charset="0"/>
              <a:cs typeface="Poppins" panose="00000500000000000000" pitchFamily="2" charset="0"/>
            </a:endParaRPr>
          </a:p>
          <a:p>
            <a:pPr marL="0" indent="0">
              <a:buNone/>
            </a:pPr>
            <a:endParaRPr lang="en-US" sz="1600" dirty="0">
              <a:solidFill>
                <a:srgbClr val="004F6B"/>
              </a:solidFill>
              <a:latin typeface="Poppins" panose="00000500000000000000" pitchFamily="2"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A6282226-15CB-9269-1F52-EBF728742B91}"/>
              </a:ext>
            </a:extLst>
          </p:cNvPr>
          <p:cNvSpPr>
            <a:spLocks noGrp="1"/>
          </p:cNvSpPr>
          <p:nvPr>
            <p:ph type="sldNum" sz="quarter" idx="12"/>
          </p:nvPr>
        </p:nvSpPr>
        <p:spPr/>
        <p:txBody>
          <a:bodyPr/>
          <a:lstStyle/>
          <a:p>
            <a:fld id="{9295DF58-4118-4551-8C61-1A7ED177FA2D}" type="slidenum">
              <a:rPr lang="en-GB" noProof="0" smtClean="0"/>
              <a:pPr/>
              <a:t>16</a:t>
            </a:fld>
            <a:endParaRPr lang="en-GB" noProof="0" dirty="0"/>
          </a:p>
        </p:txBody>
      </p:sp>
      <p:sp>
        <p:nvSpPr>
          <p:cNvPr id="3" name="TextBox 2">
            <a:extLst>
              <a:ext uri="{FF2B5EF4-FFF2-40B4-BE49-F238E27FC236}">
                <a16:creationId xmlns:a16="http://schemas.microsoft.com/office/drawing/2014/main" id="{3948A533-6FD4-C484-F35C-AEF7C9B059B0}"/>
              </a:ext>
            </a:extLst>
          </p:cNvPr>
          <p:cNvSpPr txBox="1"/>
          <p:nvPr/>
        </p:nvSpPr>
        <p:spPr>
          <a:xfrm>
            <a:off x="482025" y="681037"/>
            <a:ext cx="7766048"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1600" b="1" dirty="0">
                <a:solidFill>
                  <a:srgbClr val="004C6B"/>
                </a:solidFill>
                <a:latin typeface="Poppins" panose="00000500000000000000" pitchFamily="2" charset="0"/>
                <a:ea typeface="Calibri Light" panose="020F0302020204030204"/>
                <a:cs typeface="Poppins" panose="00000500000000000000" pitchFamily="2" charset="0"/>
              </a:rPr>
              <a:t>Parents choosing A&amp;E because they couldn’t get rapid assessment elsewhere</a:t>
            </a:r>
            <a:endParaRPr lang="en-US" sz="1600" dirty="0">
              <a:solidFill>
                <a:srgbClr val="004C6B"/>
              </a:solidFill>
              <a:latin typeface="Poppins" panose="00000500000000000000" pitchFamily="2" charset="0"/>
              <a:ea typeface="Calibri Light" panose="020F0302020204030204"/>
              <a:cs typeface="Poppins" panose="00000500000000000000" pitchFamily="2" charset="0"/>
            </a:endParaRPr>
          </a:p>
          <a:p>
            <a:pPr>
              <a:spcAft>
                <a:spcPts val="1200"/>
              </a:spcAft>
            </a:pPr>
            <a:r>
              <a:rPr lang="en-US" sz="1600" dirty="0">
                <a:solidFill>
                  <a:srgbClr val="004C6B"/>
                </a:solidFill>
                <a:latin typeface="Poppins" panose="00000500000000000000" pitchFamily="2" charset="0"/>
                <a:ea typeface="Calibri Light" panose="020F0302020204030204"/>
                <a:cs typeface="Poppins" panose="00000500000000000000" pitchFamily="2" charset="0"/>
              </a:rPr>
              <a:t>“It was good that you could see a doctor on the same day.”</a:t>
            </a:r>
          </a:p>
          <a:p>
            <a:pPr>
              <a:spcAft>
                <a:spcPts val="1200"/>
              </a:spcAft>
            </a:pPr>
            <a:r>
              <a:rPr lang="en-US" sz="1600" dirty="0">
                <a:solidFill>
                  <a:srgbClr val="004C6B"/>
                </a:solidFill>
                <a:latin typeface="Poppins" panose="00000500000000000000" pitchFamily="2" charset="0"/>
                <a:ea typeface="Calibri Light" panose="020F0302020204030204"/>
                <a:cs typeface="Poppins" panose="00000500000000000000" pitchFamily="2" charset="0"/>
              </a:rPr>
              <a:t>“I was able to see the paediatrician face-to-face which is not possible at my GP.”</a:t>
            </a:r>
          </a:p>
          <a:p>
            <a:pPr>
              <a:spcAft>
                <a:spcPts val="1200"/>
              </a:spcAft>
            </a:pPr>
            <a:r>
              <a:rPr lang="en-US" sz="1600" dirty="0">
                <a:solidFill>
                  <a:srgbClr val="004C6B"/>
                </a:solidFill>
                <a:latin typeface="Poppins" panose="00000500000000000000" pitchFamily="2" charset="0"/>
                <a:ea typeface="Calibri Light" panose="020F0302020204030204"/>
                <a:cs typeface="Poppins" panose="00000500000000000000" pitchFamily="2" charset="0"/>
              </a:rPr>
              <a:t>“There was no booking needed and the service was fast.”</a:t>
            </a:r>
          </a:p>
          <a:p>
            <a:pPr>
              <a:spcAft>
                <a:spcPts val="1200"/>
              </a:spcAft>
            </a:pPr>
            <a:r>
              <a:rPr lang="en-US" sz="1600" b="1" dirty="0">
                <a:solidFill>
                  <a:srgbClr val="004C6B"/>
                </a:solidFill>
                <a:latin typeface="Poppins" panose="00000500000000000000" pitchFamily="2" charset="0"/>
                <a:ea typeface="Calibri Light" panose="020F0302020204030204"/>
                <a:cs typeface="Poppins" panose="00000500000000000000" pitchFamily="2" charset="0"/>
              </a:rPr>
              <a:t>Parents expressing trust in A&amp;E over the GP</a:t>
            </a:r>
          </a:p>
          <a:p>
            <a:pPr>
              <a:spcAft>
                <a:spcPts val="1200"/>
              </a:spcAft>
            </a:pPr>
            <a:r>
              <a:rPr lang="en-US" sz="1600" b="1" dirty="0">
                <a:solidFill>
                  <a:srgbClr val="004C6B"/>
                </a:solidFill>
                <a:latin typeface="Poppins" panose="00000500000000000000" pitchFamily="2" charset="0"/>
                <a:ea typeface="Calibri Light" panose="020F0302020204030204"/>
                <a:cs typeface="Poppins" panose="00000500000000000000" pitchFamily="2" charset="0"/>
              </a:rPr>
              <a:t>“</a:t>
            </a:r>
            <a:r>
              <a:rPr lang="en-US" sz="1600" dirty="0">
                <a:solidFill>
                  <a:srgbClr val="004C6B"/>
                </a:solidFill>
                <a:latin typeface="Poppins" panose="00000500000000000000" pitchFamily="2" charset="0"/>
                <a:ea typeface="Calibri Light" panose="020F0302020204030204"/>
                <a:cs typeface="Poppins" panose="00000500000000000000" pitchFamily="2" charset="0"/>
              </a:rPr>
              <a:t>Nothing to really add here - A&amp;E is always open compared to the GP.”</a:t>
            </a:r>
            <a:endParaRPr lang="en-US" sz="1600" b="1" dirty="0">
              <a:solidFill>
                <a:srgbClr val="004C6B"/>
              </a:solidFill>
              <a:latin typeface="Poppins" panose="00000500000000000000" pitchFamily="2" charset="0"/>
              <a:cs typeface="Poppins" panose="00000500000000000000" pitchFamily="2" charset="0"/>
            </a:endParaRPr>
          </a:p>
          <a:p>
            <a:pPr>
              <a:spcAft>
                <a:spcPts val="1200"/>
              </a:spcAft>
            </a:pPr>
            <a:r>
              <a:rPr lang="en-US" sz="1600" b="1" dirty="0">
                <a:solidFill>
                  <a:srgbClr val="004C6B"/>
                </a:solidFill>
                <a:latin typeface="Poppins" panose="00000500000000000000" pitchFamily="2" charset="0"/>
                <a:cs typeface="Poppins" panose="00000500000000000000" pitchFamily="2" charset="0"/>
              </a:rPr>
              <a:t>What this means</a:t>
            </a:r>
            <a:br>
              <a:rPr lang="en-US" sz="1600" b="1"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ea typeface="Calibri Light" panose="020F0302020204030204"/>
                <a:cs typeface="Poppins" panose="00000500000000000000" pitchFamily="2" charset="0"/>
              </a:rPr>
              <a:t>Parents attend A&amp;E not only due to symptoms, but because they are anxious, unsure and seeking immediate reassurance. When GP access is limited or perceived as slow, parents rely on A&amp;E because it feels safe, specialist and responsive - particularly for infants and first-time parents.</a:t>
            </a:r>
          </a:p>
          <a:p>
            <a:pPr>
              <a:spcAft>
                <a:spcPts val="1200"/>
              </a:spcAft>
            </a:pPr>
            <a:r>
              <a:rPr lang="en-US" sz="1600" dirty="0">
                <a:solidFill>
                  <a:srgbClr val="004C6B"/>
                </a:solidFill>
                <a:latin typeface="Poppins" panose="00000500000000000000" pitchFamily="2" charset="0"/>
                <a:ea typeface="Calibri Light" panose="020F0302020204030204"/>
                <a:cs typeface="Poppins" panose="00000500000000000000" pitchFamily="2" charset="0"/>
              </a:rPr>
              <a:t>This emotional driver strongly influences A&amp;E attendance patterns and reinforces reliance on A&amp;E for future episodes.</a:t>
            </a:r>
          </a:p>
        </p:txBody>
      </p:sp>
      <p:pic>
        <p:nvPicPr>
          <p:cNvPr id="4" name="Picture 3">
            <a:extLst>
              <a:ext uri="{FF2B5EF4-FFF2-40B4-BE49-F238E27FC236}">
                <a16:creationId xmlns:a16="http://schemas.microsoft.com/office/drawing/2014/main" id="{4725EF6D-37D2-5459-CCD7-F789FC41E774}"/>
              </a:ext>
            </a:extLst>
          </p:cNvPr>
          <p:cNvPicPr>
            <a:picLocks noChangeAspect="1"/>
          </p:cNvPicPr>
          <p:nvPr/>
        </p:nvPicPr>
        <p:blipFill>
          <a:blip r:embed="rId2"/>
          <a:stretch>
            <a:fillRect/>
          </a:stretch>
        </p:blipFill>
        <p:spPr>
          <a:xfrm>
            <a:off x="8174245" y="548785"/>
            <a:ext cx="3462129" cy="4388710"/>
          </a:xfrm>
          <a:prstGeom prst="rect">
            <a:avLst/>
          </a:prstGeom>
        </p:spPr>
      </p:pic>
      <p:sp>
        <p:nvSpPr>
          <p:cNvPr id="5" name="TextBox 4">
            <a:extLst>
              <a:ext uri="{FF2B5EF4-FFF2-40B4-BE49-F238E27FC236}">
                <a16:creationId xmlns:a16="http://schemas.microsoft.com/office/drawing/2014/main" id="{E2A86B11-0A07-3414-CA76-798608B4D0E6}"/>
              </a:ext>
            </a:extLst>
          </p:cNvPr>
          <p:cNvSpPr txBox="1"/>
          <p:nvPr/>
        </p:nvSpPr>
        <p:spPr>
          <a:xfrm>
            <a:off x="8356610" y="5154402"/>
            <a:ext cx="3536361" cy="1200329"/>
          </a:xfrm>
          <a:prstGeom prst="rect">
            <a:avLst/>
          </a:prstGeom>
          <a:noFill/>
        </p:spPr>
        <p:txBody>
          <a:bodyPr wrap="square" rtlCol="0">
            <a:spAutoFit/>
          </a:bodyPr>
          <a:lstStyle/>
          <a:p>
            <a:r>
              <a:rPr lang="en-GB" sz="1200" b="1" dirty="0">
                <a:solidFill>
                  <a:srgbClr val="004C6B"/>
                </a:solidFill>
                <a:latin typeface="Poppins" panose="00000500000000000000" pitchFamily="2" charset="0"/>
                <a:ea typeface="Calibri Light" panose="020F0302020204030204"/>
                <a:cs typeface="Poppins" panose="00000500000000000000" pitchFamily="2" charset="0"/>
              </a:rPr>
              <a:t>Fig: </a:t>
            </a:r>
            <a:r>
              <a:rPr lang="en-US" sz="1200" dirty="0">
                <a:solidFill>
                  <a:srgbClr val="004C6B"/>
                </a:solidFill>
                <a:latin typeface="Poppins" panose="00000500000000000000" pitchFamily="2" charset="0"/>
                <a:ea typeface="Calibri Light" panose="020F0302020204030204"/>
                <a:cs typeface="Poppins" panose="00000500000000000000" pitchFamily="2" charset="0"/>
              </a:rPr>
              <a:t>This word cloud </a:t>
            </a:r>
            <a:r>
              <a:rPr lang="en-US" sz="1200">
                <a:solidFill>
                  <a:srgbClr val="004C6B"/>
                </a:solidFill>
                <a:latin typeface="Poppins" panose="00000500000000000000" pitchFamily="2" charset="0"/>
                <a:ea typeface="Calibri Light" panose="020F0302020204030204"/>
                <a:cs typeface="Poppins" panose="00000500000000000000" pitchFamily="2" charset="0"/>
              </a:rPr>
              <a:t>visualises</a:t>
            </a:r>
            <a:r>
              <a:rPr lang="en-US" sz="1200" dirty="0">
                <a:solidFill>
                  <a:srgbClr val="004C6B"/>
                </a:solidFill>
                <a:latin typeface="Poppins" panose="00000500000000000000" pitchFamily="2" charset="0"/>
                <a:ea typeface="Calibri Light" panose="020F0302020204030204"/>
                <a:cs typeface="Poppins" panose="00000500000000000000" pitchFamily="2" charset="0"/>
              </a:rPr>
              <a:t> the words parents most commonly used to describe their experiences at A&amp;E. Larger words reflect themes mentioned more frequently, such as ‘helpful’, ‘amazing’, ‘fast’, ‘care’ and ‘amazing staff’.</a:t>
            </a:r>
            <a:endParaRPr lang="en-GB" sz="1200" dirty="0">
              <a:solidFill>
                <a:srgbClr val="004C6B"/>
              </a:solidFill>
              <a:latin typeface="Poppins" panose="00000500000000000000" pitchFamily="2" charset="0"/>
              <a:ea typeface="Calibri Light" panose="020F0302020204030204"/>
              <a:cs typeface="Poppins" panose="00000500000000000000" pitchFamily="2" charset="0"/>
            </a:endParaRPr>
          </a:p>
        </p:txBody>
      </p:sp>
    </p:spTree>
    <p:extLst>
      <p:ext uri="{BB962C8B-B14F-4D97-AF65-F5344CB8AC3E}">
        <p14:creationId xmlns:p14="http://schemas.microsoft.com/office/powerpoint/2010/main" val="1717302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12A45-859D-610D-5F73-173065D6DC9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166DBBE-029C-646B-12F3-A3E57F365924}"/>
              </a:ext>
            </a:extLst>
          </p:cNvPr>
          <p:cNvSpPr>
            <a:spLocks noGrp="1"/>
          </p:cNvSpPr>
          <p:nvPr>
            <p:ph type="title"/>
          </p:nvPr>
        </p:nvSpPr>
        <p:spPr>
          <a:xfrm>
            <a:off x="464993" y="408413"/>
            <a:ext cx="9698182" cy="967515"/>
          </a:xfrm>
        </p:spPr>
        <p:txBody>
          <a:bodyPr>
            <a:normAutofit/>
          </a:bodyPr>
          <a:lstStyle/>
          <a:p>
            <a:r>
              <a:rPr lang="en-GB" sz="2500" b="1" dirty="0">
                <a:solidFill>
                  <a:srgbClr val="D95D9E"/>
                </a:solidFill>
                <a:latin typeface="Poppins"/>
                <a:cs typeface="Poppins"/>
              </a:rPr>
              <a:t>4. </a:t>
            </a:r>
            <a:r>
              <a:rPr lang="en-US" sz="2500" b="1" dirty="0">
                <a:solidFill>
                  <a:srgbClr val="D95D9E"/>
                </a:solidFill>
                <a:latin typeface="Poppins"/>
                <a:cs typeface="Poppins"/>
              </a:rPr>
              <a:t>Awareness of community, early-help and online services was low</a:t>
            </a:r>
          </a:p>
        </p:txBody>
      </p:sp>
      <p:sp>
        <p:nvSpPr>
          <p:cNvPr id="2" name="Content Placeholder 1">
            <a:extLst>
              <a:ext uri="{FF2B5EF4-FFF2-40B4-BE49-F238E27FC236}">
                <a16:creationId xmlns:a16="http://schemas.microsoft.com/office/drawing/2014/main" id="{03F9F366-8678-0A10-9065-3B1213E3AAB7}"/>
              </a:ext>
            </a:extLst>
          </p:cNvPr>
          <p:cNvSpPr>
            <a:spLocks noGrp="1"/>
          </p:cNvSpPr>
          <p:nvPr>
            <p:ph idx="1"/>
          </p:nvPr>
        </p:nvSpPr>
        <p:spPr/>
        <p:txBody>
          <a:bodyPr vert="horz" lIns="91440" tIns="45720" rIns="91440" bIns="45720" rtlCol="0" anchor="t">
            <a:normAutofit/>
          </a:bodyPr>
          <a:lstStyle/>
          <a:p>
            <a:pPr marL="0" indent="0">
              <a:buNone/>
            </a:pPr>
            <a:endParaRPr lang="en-GB" sz="1600" b="1" u="sng" dirty="0">
              <a:solidFill>
                <a:srgbClr val="004F6B"/>
              </a:solidFill>
              <a:latin typeface="Poppins" panose="00000500000000000000" pitchFamily="2" charset="0"/>
              <a:cs typeface="Poppins" panose="00000500000000000000" pitchFamily="2" charset="0"/>
            </a:endParaRPr>
          </a:p>
          <a:p>
            <a:pPr marL="0" indent="0">
              <a:buNone/>
            </a:pPr>
            <a:endParaRPr lang="en-US" sz="1600" dirty="0">
              <a:solidFill>
                <a:srgbClr val="004F6B"/>
              </a:solidFill>
              <a:latin typeface="Poppins" panose="00000500000000000000" pitchFamily="2"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0D91DF26-68D2-912A-267E-BF8D2BCADF26}"/>
              </a:ext>
            </a:extLst>
          </p:cNvPr>
          <p:cNvSpPr>
            <a:spLocks noGrp="1"/>
          </p:cNvSpPr>
          <p:nvPr>
            <p:ph type="sldNum" sz="quarter" idx="12"/>
          </p:nvPr>
        </p:nvSpPr>
        <p:spPr/>
        <p:txBody>
          <a:bodyPr/>
          <a:lstStyle/>
          <a:p>
            <a:fld id="{9295DF58-4118-4551-8C61-1A7ED177FA2D}" type="slidenum">
              <a:rPr lang="en-GB" noProof="0" smtClean="0"/>
              <a:pPr/>
              <a:t>17</a:t>
            </a:fld>
            <a:endParaRPr lang="en-GB" noProof="0" dirty="0"/>
          </a:p>
        </p:txBody>
      </p:sp>
      <p:sp>
        <p:nvSpPr>
          <p:cNvPr id="3" name="TextBox 2">
            <a:extLst>
              <a:ext uri="{FF2B5EF4-FFF2-40B4-BE49-F238E27FC236}">
                <a16:creationId xmlns:a16="http://schemas.microsoft.com/office/drawing/2014/main" id="{FF75E897-F215-7DC8-E862-87BACB69ADF7}"/>
              </a:ext>
            </a:extLst>
          </p:cNvPr>
          <p:cNvSpPr txBox="1"/>
          <p:nvPr/>
        </p:nvSpPr>
        <p:spPr>
          <a:xfrm>
            <a:off x="464993" y="1460257"/>
            <a:ext cx="865995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1600" b="1" dirty="0">
                <a:solidFill>
                  <a:srgbClr val="004C6B"/>
                </a:solidFill>
                <a:latin typeface="Poppins" panose="00000500000000000000" pitchFamily="2" charset="0"/>
                <a:cs typeface="Poppins" panose="00000500000000000000" pitchFamily="2" charset="0"/>
              </a:rPr>
              <a:t>What we found</a:t>
            </a:r>
            <a:br>
              <a:rPr lang="en-US" sz="1600"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Parents mainly relied on NHS 111 and the Health Visitor/Advice Line, with very limited use of community or online resources. Awareness and use of Children’s Centres, Family Hubs, and digital tools like Healthier Together was much lower. This suggests some sources of support in Hounslow are either less well known or less likely to be used when parents perceive their child’s situation as urgent.</a:t>
            </a:r>
          </a:p>
          <a:p>
            <a:pPr>
              <a:spcAft>
                <a:spcPts val="1200"/>
              </a:spcAft>
            </a:pPr>
            <a:r>
              <a:rPr lang="en-US" sz="1600" b="1" dirty="0">
                <a:solidFill>
                  <a:srgbClr val="004C6B"/>
                </a:solidFill>
                <a:latin typeface="Poppins" panose="00000500000000000000" pitchFamily="2" charset="0"/>
                <a:cs typeface="Poppins" panose="00000500000000000000" pitchFamily="2" charset="0"/>
              </a:rPr>
              <a:t>Evidence</a:t>
            </a:r>
            <a:endParaRPr lang="en-US" sz="1600" b="1" dirty="0">
              <a:solidFill>
                <a:srgbClr val="004C6B"/>
              </a:solidFill>
              <a:latin typeface="Poppins" panose="00000500000000000000" pitchFamily="2" charset="0"/>
              <a:ea typeface="Calibri Light"/>
              <a:cs typeface="Poppins" panose="00000500000000000000" pitchFamily="2" charset="0"/>
            </a:endParaRPr>
          </a:p>
          <a:p>
            <a:pPr marL="285750" indent="-285750">
              <a:spcAft>
                <a:spcPts val="1200"/>
              </a:spcAft>
              <a:buFont typeface="Arial" panose="020B0604020202020204" pitchFamily="34" charset="0"/>
              <a:buChar char="•"/>
            </a:pPr>
            <a:r>
              <a:rPr lang="en-US" sz="1600" dirty="0">
                <a:solidFill>
                  <a:srgbClr val="004C6B"/>
                </a:solidFill>
                <a:latin typeface="Poppins" panose="00000500000000000000" pitchFamily="2" charset="0"/>
                <a:ea typeface="Calibri Light" panose="020F0302020204030204"/>
                <a:cs typeface="Poppins" panose="00000500000000000000" pitchFamily="2" charset="0"/>
              </a:rPr>
              <a:t>Multiple services (a mix of more than one source of help) - 29.5%.</a:t>
            </a:r>
          </a:p>
          <a:p>
            <a:pPr marL="285750" indent="-285750">
              <a:spcAft>
                <a:spcPts val="1200"/>
              </a:spcAft>
              <a:buFont typeface="Arial" panose="020B0604020202020204" pitchFamily="34" charset="0"/>
              <a:buChar char="•"/>
            </a:pPr>
            <a:r>
              <a:rPr lang="en-US" sz="1600" dirty="0">
                <a:solidFill>
                  <a:srgbClr val="004C6B"/>
                </a:solidFill>
                <a:latin typeface="Poppins" panose="00000500000000000000" pitchFamily="2" charset="0"/>
                <a:ea typeface="Calibri Light" panose="020F0302020204030204"/>
                <a:cs typeface="Poppins" panose="00000500000000000000" pitchFamily="2" charset="0"/>
              </a:rPr>
              <a:t>NHS 111 only - 14.8%.</a:t>
            </a:r>
          </a:p>
          <a:p>
            <a:pPr marL="285750" indent="-285750">
              <a:spcAft>
                <a:spcPts val="1200"/>
              </a:spcAft>
              <a:buFont typeface="Arial" panose="020B0604020202020204" pitchFamily="34" charset="0"/>
              <a:buChar char="•"/>
            </a:pPr>
            <a:r>
              <a:rPr lang="en-US" sz="1600" dirty="0">
                <a:solidFill>
                  <a:srgbClr val="004C6B"/>
                </a:solidFill>
                <a:latin typeface="Poppins" panose="00000500000000000000" pitchFamily="2" charset="0"/>
                <a:ea typeface="Calibri Light" panose="020F0302020204030204"/>
                <a:cs typeface="Poppins" panose="00000500000000000000" pitchFamily="2" charset="0"/>
              </a:rPr>
              <a:t>Health Visitor/Advice Line only - 13.1%.</a:t>
            </a:r>
          </a:p>
          <a:p>
            <a:pPr marL="285750" indent="-285750">
              <a:spcAft>
                <a:spcPts val="1200"/>
              </a:spcAft>
              <a:buFont typeface="Arial" panose="020B0604020202020204" pitchFamily="34" charset="0"/>
              <a:buChar char="•"/>
            </a:pPr>
            <a:r>
              <a:rPr lang="en-US" sz="1600" dirty="0">
                <a:solidFill>
                  <a:srgbClr val="004C6B"/>
                </a:solidFill>
                <a:latin typeface="Poppins" panose="00000500000000000000" pitchFamily="2" charset="0"/>
                <a:ea typeface="Calibri Light" panose="020F0302020204030204"/>
                <a:cs typeface="Poppins" panose="00000500000000000000" pitchFamily="2" charset="0"/>
              </a:rPr>
              <a:t>Health Visitor/Advice Line + NHS 111 - 11.5%. </a:t>
            </a:r>
          </a:p>
          <a:p>
            <a:pPr marL="285750" indent="-285750">
              <a:spcAft>
                <a:spcPts val="1200"/>
              </a:spcAft>
              <a:buFont typeface="Arial" panose="020B0604020202020204" pitchFamily="34" charset="0"/>
              <a:buChar char="•"/>
            </a:pPr>
            <a:r>
              <a:rPr lang="en-US" sz="1600" dirty="0">
                <a:solidFill>
                  <a:srgbClr val="004C6B"/>
                </a:solidFill>
                <a:latin typeface="Poppins" panose="00000500000000000000" pitchFamily="2" charset="0"/>
                <a:ea typeface="Calibri Light" panose="020F0302020204030204"/>
                <a:cs typeface="Poppins" panose="00000500000000000000" pitchFamily="2" charset="0"/>
              </a:rPr>
              <a:t>All other categories were each used by fewer than 5% of parents.</a:t>
            </a:r>
          </a:p>
        </p:txBody>
      </p:sp>
      <p:graphicFrame>
        <p:nvGraphicFramePr>
          <p:cNvPr id="4" name="Chart 3">
            <a:extLst>
              <a:ext uri="{FF2B5EF4-FFF2-40B4-BE49-F238E27FC236}">
                <a16:creationId xmlns:a16="http://schemas.microsoft.com/office/drawing/2014/main" id="{6FE82FB0-6727-5ED4-F6E7-17B045B5D5FE}"/>
              </a:ext>
            </a:extLst>
          </p:cNvPr>
          <p:cNvGraphicFramePr>
            <a:graphicFrameLocks/>
          </p:cNvGraphicFramePr>
          <p:nvPr>
            <p:extLst>
              <p:ext uri="{D42A27DB-BD31-4B8C-83A1-F6EECF244321}">
                <p14:modId xmlns:p14="http://schemas.microsoft.com/office/powerpoint/2010/main" val="3548343145"/>
              </p:ext>
            </p:extLst>
          </p:nvPr>
        </p:nvGraphicFramePr>
        <p:xfrm>
          <a:off x="8413750" y="1920683"/>
          <a:ext cx="349885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3730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6BD09-7545-B575-C514-7DE3638AD84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8D41A-798E-8C4C-241D-E852C7A3DB34}"/>
              </a:ext>
            </a:extLst>
          </p:cNvPr>
          <p:cNvSpPr>
            <a:spLocks noGrp="1"/>
          </p:cNvSpPr>
          <p:nvPr>
            <p:ph idx="1"/>
          </p:nvPr>
        </p:nvSpPr>
        <p:spPr/>
        <p:txBody>
          <a:bodyPr vert="horz" lIns="91440" tIns="45720" rIns="91440" bIns="45720" rtlCol="0" anchor="t">
            <a:normAutofit/>
          </a:bodyPr>
          <a:lstStyle/>
          <a:p>
            <a:pPr marL="0" indent="0">
              <a:buNone/>
            </a:pPr>
            <a:endParaRPr lang="en-GB" sz="1600" b="1" u="sng" dirty="0">
              <a:solidFill>
                <a:srgbClr val="004F6B"/>
              </a:solidFill>
              <a:latin typeface="Poppins" panose="00000500000000000000" pitchFamily="2" charset="0"/>
              <a:cs typeface="Poppins" panose="00000500000000000000" pitchFamily="2" charset="0"/>
            </a:endParaRPr>
          </a:p>
          <a:p>
            <a:pPr marL="0" indent="0">
              <a:buNone/>
            </a:pPr>
            <a:endParaRPr lang="en-US" sz="1600" dirty="0">
              <a:solidFill>
                <a:srgbClr val="004F6B"/>
              </a:solidFill>
              <a:latin typeface="Poppins" panose="00000500000000000000" pitchFamily="2"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23FC0AFD-42D9-AC1F-76D0-90A9DC350182}"/>
              </a:ext>
            </a:extLst>
          </p:cNvPr>
          <p:cNvSpPr>
            <a:spLocks noGrp="1"/>
          </p:cNvSpPr>
          <p:nvPr>
            <p:ph type="sldNum" sz="quarter" idx="12"/>
          </p:nvPr>
        </p:nvSpPr>
        <p:spPr/>
        <p:txBody>
          <a:bodyPr/>
          <a:lstStyle/>
          <a:p>
            <a:fld id="{9295DF58-4118-4551-8C61-1A7ED177FA2D}" type="slidenum">
              <a:rPr lang="en-GB" noProof="0" smtClean="0"/>
              <a:pPr/>
              <a:t>18</a:t>
            </a:fld>
            <a:endParaRPr lang="en-GB" noProof="0" dirty="0"/>
          </a:p>
        </p:txBody>
      </p:sp>
      <p:sp>
        <p:nvSpPr>
          <p:cNvPr id="3" name="TextBox 2">
            <a:extLst>
              <a:ext uri="{FF2B5EF4-FFF2-40B4-BE49-F238E27FC236}">
                <a16:creationId xmlns:a16="http://schemas.microsoft.com/office/drawing/2014/main" id="{38EF8894-4B55-04AF-45EE-056DE878D593}"/>
              </a:ext>
            </a:extLst>
          </p:cNvPr>
          <p:cNvSpPr txBox="1"/>
          <p:nvPr/>
        </p:nvSpPr>
        <p:spPr>
          <a:xfrm>
            <a:off x="496166" y="514685"/>
            <a:ext cx="8659957"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1600" b="1" dirty="0">
                <a:solidFill>
                  <a:srgbClr val="004C6B"/>
                </a:solidFill>
                <a:latin typeface="Poppins" panose="00000500000000000000" pitchFamily="2" charset="0"/>
                <a:cs typeface="Poppins" panose="00000500000000000000" pitchFamily="2" charset="0"/>
              </a:rPr>
              <a:t>What this means</a:t>
            </a:r>
            <a:br>
              <a:rPr lang="en-US" sz="1600" b="1"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ea typeface="Calibri Light" panose="020F0302020204030204"/>
                <a:cs typeface="Poppins" panose="00000500000000000000" pitchFamily="2" charset="0"/>
              </a:rPr>
              <a:t>Most families use either NHS 111, the Health Visitor/Advice Line, or a combination of these when they are not seeking help from A&amp;E. Very few parents rely on Children’s Centres and Family Hubs. Parents do not use digital resources like Healthier Together or GP/NHS websites on their own. This suggests that while some parents look to more than one source of advice, when their child becomes unwell, community and online services are not considered by most families, so still under-used by parents.</a:t>
            </a:r>
          </a:p>
        </p:txBody>
      </p:sp>
    </p:spTree>
    <p:extLst>
      <p:ext uri="{BB962C8B-B14F-4D97-AF65-F5344CB8AC3E}">
        <p14:creationId xmlns:p14="http://schemas.microsoft.com/office/powerpoint/2010/main" val="3689571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44D48-7D50-997C-FC1C-F9C54A6C44C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9D89420-5479-98F0-C701-37A78D2AD54D}"/>
              </a:ext>
            </a:extLst>
          </p:cNvPr>
          <p:cNvSpPr>
            <a:spLocks noGrp="1"/>
          </p:cNvSpPr>
          <p:nvPr>
            <p:ph type="title"/>
          </p:nvPr>
        </p:nvSpPr>
        <p:spPr>
          <a:xfrm>
            <a:off x="484909" y="380081"/>
            <a:ext cx="10515600" cy="967515"/>
          </a:xfrm>
        </p:spPr>
        <p:txBody>
          <a:bodyPr>
            <a:normAutofit/>
          </a:bodyPr>
          <a:lstStyle/>
          <a:p>
            <a:r>
              <a:rPr lang="en-GB" sz="2500" b="1" dirty="0">
                <a:solidFill>
                  <a:srgbClr val="D95D9E"/>
                </a:solidFill>
                <a:latin typeface="Poppins"/>
                <a:cs typeface="Poppins"/>
              </a:rPr>
              <a:t>5. </a:t>
            </a:r>
            <a:r>
              <a:rPr lang="en-US" sz="2500" b="1" dirty="0">
                <a:solidFill>
                  <a:srgbClr val="D95D9E"/>
                </a:solidFill>
                <a:latin typeface="Poppins"/>
                <a:cs typeface="Poppins"/>
              </a:rPr>
              <a:t>Parents mainly relied on NHS 111, GP phone advice and family/friends before attending A&amp;E</a:t>
            </a:r>
          </a:p>
        </p:txBody>
      </p:sp>
      <p:sp>
        <p:nvSpPr>
          <p:cNvPr id="2" name="Content Placeholder 1">
            <a:extLst>
              <a:ext uri="{FF2B5EF4-FFF2-40B4-BE49-F238E27FC236}">
                <a16:creationId xmlns:a16="http://schemas.microsoft.com/office/drawing/2014/main" id="{8203E6B6-CE55-200D-3980-F5A405084E84}"/>
              </a:ext>
            </a:extLst>
          </p:cNvPr>
          <p:cNvSpPr>
            <a:spLocks noGrp="1"/>
          </p:cNvSpPr>
          <p:nvPr>
            <p:ph idx="1"/>
          </p:nvPr>
        </p:nvSpPr>
        <p:spPr>
          <a:xfrm>
            <a:off x="838200" y="1825625"/>
            <a:ext cx="11118850" cy="4351338"/>
          </a:xfrm>
        </p:spPr>
        <p:txBody>
          <a:bodyPr vert="horz" lIns="91440" tIns="45720" rIns="91440" bIns="45720" rtlCol="0" anchor="t">
            <a:normAutofit/>
          </a:bodyPr>
          <a:lstStyle/>
          <a:p>
            <a:pPr marL="0" indent="0">
              <a:buNone/>
            </a:pPr>
            <a:endParaRPr lang="en-GB" sz="1600" b="1" u="sng" dirty="0">
              <a:solidFill>
                <a:srgbClr val="004F6B"/>
              </a:solidFill>
              <a:latin typeface="Poppins" panose="00000500000000000000" pitchFamily="2" charset="0"/>
              <a:cs typeface="Poppins" panose="00000500000000000000" pitchFamily="2" charset="0"/>
            </a:endParaRPr>
          </a:p>
          <a:p>
            <a:pPr marL="0" indent="0">
              <a:buNone/>
            </a:pPr>
            <a:endParaRPr lang="en-US" sz="1600" dirty="0">
              <a:solidFill>
                <a:srgbClr val="004F6B"/>
              </a:solidFill>
              <a:latin typeface="Poppins" panose="00000500000000000000" pitchFamily="2"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7582E41B-B696-04BB-55AD-C46C49FA96C3}"/>
              </a:ext>
            </a:extLst>
          </p:cNvPr>
          <p:cNvSpPr>
            <a:spLocks noGrp="1"/>
          </p:cNvSpPr>
          <p:nvPr>
            <p:ph type="sldNum" sz="quarter" idx="12"/>
          </p:nvPr>
        </p:nvSpPr>
        <p:spPr/>
        <p:txBody>
          <a:bodyPr/>
          <a:lstStyle/>
          <a:p>
            <a:fld id="{9295DF58-4118-4551-8C61-1A7ED177FA2D}" type="slidenum">
              <a:rPr lang="en-GB" noProof="0" smtClean="0"/>
              <a:pPr/>
              <a:t>19</a:t>
            </a:fld>
            <a:endParaRPr lang="en-GB" noProof="0" dirty="0"/>
          </a:p>
        </p:txBody>
      </p:sp>
      <p:sp>
        <p:nvSpPr>
          <p:cNvPr id="3" name="TextBox 2">
            <a:extLst>
              <a:ext uri="{FF2B5EF4-FFF2-40B4-BE49-F238E27FC236}">
                <a16:creationId xmlns:a16="http://schemas.microsoft.com/office/drawing/2014/main" id="{4648EFCD-A9E8-6B7E-975B-B78DEE4F0C9F}"/>
              </a:ext>
            </a:extLst>
          </p:cNvPr>
          <p:cNvSpPr txBox="1"/>
          <p:nvPr/>
        </p:nvSpPr>
        <p:spPr>
          <a:xfrm>
            <a:off x="484909" y="1429230"/>
            <a:ext cx="812569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1600" b="1" dirty="0">
                <a:solidFill>
                  <a:srgbClr val="004C6B"/>
                </a:solidFill>
                <a:latin typeface="Poppins" panose="00000500000000000000" pitchFamily="2" charset="0"/>
                <a:cs typeface="Poppins" panose="00000500000000000000" pitchFamily="2" charset="0"/>
              </a:rPr>
              <a:t>What we found</a:t>
            </a:r>
            <a:br>
              <a:rPr lang="en-US" sz="1600"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Before attending A&amp;E, the parents we interviewed tended to rely on only one or two familiar sources of help. Some parents used NHS 111, family, friends, or their GP alone. When parents were unsure where to get advice, many used several services at once. Very few parents used options such as urgent care centres, school nurses, or GP out-of-hours as their only source of support.</a:t>
            </a:r>
          </a:p>
          <a:p>
            <a:pPr>
              <a:spcAft>
                <a:spcPts val="1200"/>
              </a:spcAft>
            </a:pPr>
            <a:r>
              <a:rPr lang="en-US" sz="1600" b="1" dirty="0">
                <a:solidFill>
                  <a:srgbClr val="004C6B"/>
                </a:solidFill>
                <a:latin typeface="Poppins" panose="00000500000000000000" pitchFamily="2" charset="0"/>
                <a:cs typeface="Poppins" panose="00000500000000000000" pitchFamily="2" charset="0"/>
              </a:rPr>
              <a:t>Evidence</a:t>
            </a:r>
            <a:endParaRPr lang="en-US" sz="1600" b="1" dirty="0">
              <a:solidFill>
                <a:srgbClr val="004C6B"/>
              </a:solidFill>
              <a:latin typeface="Poppins" panose="00000500000000000000" pitchFamily="2" charset="0"/>
              <a:ea typeface="Calibri Light"/>
              <a:cs typeface="Poppins" panose="00000500000000000000" pitchFamily="2" charset="0"/>
            </a:endParaRPr>
          </a:p>
          <a:p>
            <a:pPr>
              <a:spcAft>
                <a:spcPts val="1200"/>
              </a:spcAft>
            </a:pPr>
            <a:r>
              <a:rPr lang="en-US" sz="1600" dirty="0">
                <a:solidFill>
                  <a:srgbClr val="004C6B"/>
                </a:solidFill>
                <a:latin typeface="Poppins" panose="00000500000000000000" pitchFamily="2" charset="0"/>
                <a:ea typeface="Calibri Light" panose="020F0302020204030204"/>
                <a:cs typeface="Poppins" panose="00000500000000000000" pitchFamily="2" charset="0"/>
              </a:rPr>
              <a:t>Out of 61 parents:</a:t>
            </a:r>
          </a:p>
          <a:p>
            <a:pPr marL="285750" indent="-285750">
              <a:spcAft>
                <a:spcPts val="1200"/>
              </a:spcAft>
              <a:buFont typeface="Arial" panose="020B0604020202020204" pitchFamily="34" charset="0"/>
              <a:buChar char="•"/>
            </a:pPr>
            <a:r>
              <a:rPr lang="en-US" sz="1600" dirty="0">
                <a:solidFill>
                  <a:srgbClr val="004C6B"/>
                </a:solidFill>
                <a:latin typeface="Poppins" panose="00000500000000000000" pitchFamily="2" charset="0"/>
                <a:ea typeface="Calibri Light" panose="020F0302020204030204"/>
                <a:cs typeface="Poppins" panose="00000500000000000000" pitchFamily="2" charset="0"/>
              </a:rPr>
              <a:t>39% (n=24) used multiple services.</a:t>
            </a:r>
          </a:p>
          <a:p>
            <a:pPr marL="285750" indent="-285750">
              <a:spcAft>
                <a:spcPts val="1200"/>
              </a:spcAft>
              <a:buFont typeface="Arial" panose="020B0604020202020204" pitchFamily="34" charset="0"/>
              <a:buChar char="•"/>
            </a:pPr>
            <a:r>
              <a:rPr lang="en-US" sz="1600" dirty="0">
                <a:solidFill>
                  <a:srgbClr val="004C6B"/>
                </a:solidFill>
                <a:latin typeface="Poppins" panose="00000500000000000000" pitchFamily="2" charset="0"/>
                <a:ea typeface="Calibri Light" panose="020F0302020204030204"/>
                <a:cs typeface="Poppins" panose="00000500000000000000" pitchFamily="2" charset="0"/>
              </a:rPr>
              <a:t>28% (n=17) used only their GP (By calling them).</a:t>
            </a:r>
          </a:p>
          <a:p>
            <a:pPr marL="285750" indent="-285750">
              <a:spcAft>
                <a:spcPts val="1200"/>
              </a:spcAft>
              <a:buFont typeface="Arial" panose="020B0604020202020204" pitchFamily="34" charset="0"/>
              <a:buChar char="•"/>
            </a:pPr>
            <a:r>
              <a:rPr lang="en-US" sz="1600" dirty="0">
                <a:solidFill>
                  <a:srgbClr val="004C6B"/>
                </a:solidFill>
                <a:latin typeface="Poppins" panose="00000500000000000000" pitchFamily="2" charset="0"/>
                <a:ea typeface="Calibri Light" panose="020F0302020204030204"/>
                <a:cs typeface="Poppins" panose="00000500000000000000" pitchFamily="2" charset="0"/>
              </a:rPr>
              <a:t>13% (n=8) used only NHS 111.</a:t>
            </a:r>
          </a:p>
          <a:p>
            <a:pPr marL="285750" indent="-285750">
              <a:spcAft>
                <a:spcPts val="1200"/>
              </a:spcAft>
              <a:buFont typeface="Arial" panose="020B0604020202020204" pitchFamily="34" charset="0"/>
              <a:buChar char="•"/>
            </a:pPr>
            <a:r>
              <a:rPr lang="en-US" sz="1600" dirty="0">
                <a:solidFill>
                  <a:srgbClr val="004C6B"/>
                </a:solidFill>
                <a:latin typeface="Poppins" panose="00000500000000000000" pitchFamily="2" charset="0"/>
                <a:ea typeface="Calibri Light" panose="020F0302020204030204"/>
                <a:cs typeface="Poppins" panose="00000500000000000000" pitchFamily="2" charset="0"/>
              </a:rPr>
              <a:t>13% (n=8) relied only on family/friends.</a:t>
            </a:r>
          </a:p>
          <a:p>
            <a:pPr marL="285750" indent="-285750">
              <a:spcAft>
                <a:spcPts val="1200"/>
              </a:spcAft>
              <a:buFont typeface="Arial" panose="020B0604020202020204" pitchFamily="34" charset="0"/>
              <a:buChar char="•"/>
            </a:pPr>
            <a:r>
              <a:rPr lang="en-US" sz="1600" dirty="0">
                <a:solidFill>
                  <a:srgbClr val="004C6B"/>
                </a:solidFill>
                <a:latin typeface="Poppins" panose="00000500000000000000" pitchFamily="2" charset="0"/>
                <a:ea typeface="Calibri Light" panose="020F0302020204030204"/>
                <a:cs typeface="Poppins" panose="00000500000000000000" pitchFamily="2" charset="0"/>
              </a:rPr>
              <a:t>Very few parents used other services.</a:t>
            </a:r>
          </a:p>
          <a:p>
            <a:pPr>
              <a:spcAft>
                <a:spcPts val="1200"/>
              </a:spcAft>
            </a:pPr>
            <a:r>
              <a:rPr lang="en-US" sz="1600" b="1" dirty="0">
                <a:solidFill>
                  <a:srgbClr val="004C6B"/>
                </a:solidFill>
                <a:latin typeface="Poppins" panose="00000500000000000000" pitchFamily="2" charset="0"/>
                <a:ea typeface="Calibri Light" panose="020F0302020204030204"/>
                <a:cs typeface="Poppins" panose="00000500000000000000" pitchFamily="2" charset="0"/>
              </a:rPr>
              <a:t>Footnote</a:t>
            </a:r>
            <a:br>
              <a:rPr lang="en-US" sz="1600" b="1" dirty="0">
                <a:solidFill>
                  <a:srgbClr val="004C6B"/>
                </a:solidFill>
                <a:latin typeface="Poppins" panose="00000500000000000000" pitchFamily="2" charset="0"/>
                <a:ea typeface="Calibri Light" panose="020F0302020204030204"/>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Categories reflect parents who used each service as their only source of advice, with a separate category for those who used multiple services.</a:t>
            </a:r>
          </a:p>
        </p:txBody>
      </p:sp>
      <p:graphicFrame>
        <p:nvGraphicFramePr>
          <p:cNvPr id="4" name="Chart 3">
            <a:extLst>
              <a:ext uri="{FF2B5EF4-FFF2-40B4-BE49-F238E27FC236}">
                <a16:creationId xmlns:a16="http://schemas.microsoft.com/office/drawing/2014/main" id="{B03A819D-5033-B2DF-3A80-060C5F21D9A9}"/>
              </a:ext>
            </a:extLst>
          </p:cNvPr>
          <p:cNvGraphicFramePr>
            <a:graphicFrameLocks/>
          </p:cNvGraphicFramePr>
          <p:nvPr>
            <p:extLst>
              <p:ext uri="{D42A27DB-BD31-4B8C-83A1-F6EECF244321}">
                <p14:modId xmlns:p14="http://schemas.microsoft.com/office/powerpoint/2010/main" val="1901316721"/>
              </p:ext>
            </p:extLst>
          </p:nvPr>
        </p:nvGraphicFramePr>
        <p:xfrm>
          <a:off x="7979064" y="1620502"/>
          <a:ext cx="3917950" cy="47161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9513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095F4-02ED-DB1C-099A-3814EF853DD4}"/>
              </a:ext>
            </a:extLst>
          </p:cNvPr>
          <p:cNvSpPr>
            <a:spLocks noGrp="1"/>
          </p:cNvSpPr>
          <p:nvPr>
            <p:ph type="title"/>
          </p:nvPr>
        </p:nvSpPr>
        <p:spPr/>
        <p:txBody>
          <a:bodyPr/>
          <a:lstStyle/>
          <a:p>
            <a:r>
              <a:rPr lang="en-US" dirty="0">
                <a:latin typeface="+mn-lt"/>
              </a:rPr>
              <a:t>Contents</a:t>
            </a:r>
            <a:endParaRPr lang="en-GB" dirty="0">
              <a:latin typeface="+mn-lt"/>
            </a:endParaRPr>
          </a:p>
        </p:txBody>
      </p:sp>
      <p:sp>
        <p:nvSpPr>
          <p:cNvPr id="5" name="Slide Number Placeholder 4">
            <a:extLst>
              <a:ext uri="{FF2B5EF4-FFF2-40B4-BE49-F238E27FC236}">
                <a16:creationId xmlns:a16="http://schemas.microsoft.com/office/drawing/2014/main" id="{A5F2CCE4-0726-1089-9E6E-355579D67B3A}"/>
              </a:ext>
            </a:extLst>
          </p:cNvPr>
          <p:cNvSpPr>
            <a:spLocks noGrp="1"/>
          </p:cNvSpPr>
          <p:nvPr>
            <p:ph type="sldNum" sz="quarter" idx="12"/>
          </p:nvPr>
        </p:nvSpPr>
        <p:spPr/>
        <p:txBody>
          <a:bodyPr/>
          <a:lstStyle/>
          <a:p>
            <a:fld id="{9295DF58-4118-4551-8C61-1A7ED177FA2D}" type="slidenum">
              <a:rPr lang="en-GB">
                <a:solidFill>
                  <a:prstClr val="white"/>
                </a:solidFill>
                <a:latin typeface="Poppins"/>
              </a:rPr>
              <a:pPr/>
              <a:t>2</a:t>
            </a:fld>
            <a:endParaRPr lang="en-GB" dirty="0">
              <a:solidFill>
                <a:prstClr val="white"/>
              </a:solidFill>
              <a:latin typeface="Poppins"/>
            </a:endParaRPr>
          </a:p>
        </p:txBody>
      </p:sp>
      <p:graphicFrame>
        <p:nvGraphicFramePr>
          <p:cNvPr id="7" name="Table 7">
            <a:extLst>
              <a:ext uri="{FF2B5EF4-FFF2-40B4-BE49-F238E27FC236}">
                <a16:creationId xmlns:a16="http://schemas.microsoft.com/office/drawing/2014/main" id="{2CEE7AEB-F9C6-96FA-98B4-AF5E55FA2996}"/>
              </a:ext>
            </a:extLst>
          </p:cNvPr>
          <p:cNvGraphicFramePr>
            <a:graphicFrameLocks noGrp="1"/>
          </p:cNvGraphicFramePr>
          <p:nvPr>
            <p:extLst>
              <p:ext uri="{D42A27DB-BD31-4B8C-83A1-F6EECF244321}">
                <p14:modId xmlns:p14="http://schemas.microsoft.com/office/powerpoint/2010/main" val="3516888990"/>
              </p:ext>
            </p:extLst>
          </p:nvPr>
        </p:nvGraphicFramePr>
        <p:xfrm>
          <a:off x="609600" y="1232899"/>
          <a:ext cx="11077412" cy="4342701"/>
        </p:xfrm>
        <a:graphic>
          <a:graphicData uri="http://schemas.openxmlformats.org/drawingml/2006/table">
            <a:tbl>
              <a:tblPr firstRow="1" bandRow="1">
                <a:tableStyleId>{BC89EF96-8CEA-46FF-86C4-4CE0E7609802}</a:tableStyleId>
              </a:tblPr>
              <a:tblGrid>
                <a:gridCol w="8640108">
                  <a:extLst>
                    <a:ext uri="{9D8B030D-6E8A-4147-A177-3AD203B41FA5}">
                      <a16:colId xmlns:a16="http://schemas.microsoft.com/office/drawing/2014/main" val="2510011874"/>
                    </a:ext>
                  </a:extLst>
                </a:gridCol>
                <a:gridCol w="2437304">
                  <a:extLst>
                    <a:ext uri="{9D8B030D-6E8A-4147-A177-3AD203B41FA5}">
                      <a16:colId xmlns:a16="http://schemas.microsoft.com/office/drawing/2014/main" val="339667038"/>
                    </a:ext>
                  </a:extLst>
                </a:gridCol>
              </a:tblGrid>
              <a:tr h="394791">
                <a:tc>
                  <a:txBody>
                    <a:bodyPr/>
                    <a:lstStyle/>
                    <a:p>
                      <a:r>
                        <a:rPr lang="en-US" b="0" dirty="0"/>
                        <a:t>What we do</a:t>
                      </a:r>
                    </a:p>
                  </a:txBody>
                  <a:tcPr>
                    <a:lnB w="12700" cap="flat" cmpd="sng" algn="ctr">
                      <a:solidFill>
                        <a:srgbClr val="FF3399"/>
                      </a:solidFill>
                      <a:prstDash val="solid"/>
                      <a:round/>
                      <a:headEnd type="none" w="med" len="med"/>
                      <a:tailEnd type="none" w="med" len="med"/>
                    </a:lnB>
                  </a:tcPr>
                </a:tc>
                <a:tc>
                  <a:txBody>
                    <a:bodyPr/>
                    <a:lstStyle/>
                    <a:p>
                      <a:r>
                        <a:rPr lang="en-US" b="0" dirty="0"/>
                        <a:t>3</a:t>
                      </a:r>
                    </a:p>
                  </a:txBody>
                  <a:tcPr>
                    <a:lnB w="12700" cap="flat" cmpd="sng" algn="ctr">
                      <a:solidFill>
                        <a:srgbClr val="FF3399"/>
                      </a:solidFill>
                      <a:prstDash val="solid"/>
                      <a:round/>
                      <a:headEnd type="none" w="med" len="med"/>
                      <a:tailEnd type="none" w="med" len="med"/>
                    </a:lnB>
                  </a:tcPr>
                </a:tc>
                <a:extLst>
                  <a:ext uri="{0D108BD9-81ED-4DB2-BD59-A6C34878D82A}">
                    <a16:rowId xmlns:a16="http://schemas.microsoft.com/office/drawing/2014/main" val="531240021"/>
                  </a:ext>
                </a:extLst>
              </a:tr>
              <a:tr h="3947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Project background</a:t>
                      </a:r>
                    </a:p>
                  </a:txBody>
                  <a:tcP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tc>
                  <a:txBody>
                    <a:bodyPr/>
                    <a:lstStyle/>
                    <a:p>
                      <a:r>
                        <a:rPr lang="en-US" b="0" dirty="0"/>
                        <a:t>4</a:t>
                      </a:r>
                      <a:endParaRPr lang="en-GB" b="0" dirty="0"/>
                    </a:p>
                  </a:txBody>
                  <a:tcP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extLst>
                  <a:ext uri="{0D108BD9-81ED-4DB2-BD59-A6C34878D82A}">
                    <a16:rowId xmlns:a16="http://schemas.microsoft.com/office/drawing/2014/main" val="2505122719"/>
                  </a:ext>
                </a:extLst>
              </a:tr>
              <a:tr h="3947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Methodology</a:t>
                      </a:r>
                    </a:p>
                  </a:txBody>
                  <a:tcP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tc>
                  <a:txBody>
                    <a:bodyPr/>
                    <a:lstStyle/>
                    <a:p>
                      <a:r>
                        <a:rPr lang="en-GB" b="0" dirty="0"/>
                        <a:t>5</a:t>
                      </a:r>
                    </a:p>
                  </a:txBody>
                  <a:tcP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extLst>
                  <a:ext uri="{0D108BD9-81ED-4DB2-BD59-A6C34878D82A}">
                    <a16:rowId xmlns:a16="http://schemas.microsoft.com/office/drawing/2014/main" val="4141135946"/>
                  </a:ext>
                </a:extLst>
              </a:tr>
              <a:tr h="394791">
                <a:tc>
                  <a:txBody>
                    <a:bodyPr/>
                    <a:lstStyle/>
                    <a:p>
                      <a:r>
                        <a:rPr lang="en-GB" b="0" dirty="0"/>
                        <a:t>Survey</a:t>
                      </a:r>
                    </a:p>
                  </a:txBody>
                  <a:tcP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tc>
                  <a:txBody>
                    <a:bodyPr/>
                    <a:lstStyle/>
                    <a:p>
                      <a:r>
                        <a:rPr lang="en-US" b="0" dirty="0"/>
                        <a:t>6</a:t>
                      </a:r>
                      <a:endParaRPr lang="en-GB" b="0" dirty="0"/>
                    </a:p>
                  </a:txBody>
                  <a:tcP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extLst>
                  <a:ext uri="{0D108BD9-81ED-4DB2-BD59-A6C34878D82A}">
                    <a16:rowId xmlns:a16="http://schemas.microsoft.com/office/drawing/2014/main" val="4256207950"/>
                  </a:ext>
                </a:extLst>
              </a:tr>
              <a:tr h="394791">
                <a:tc>
                  <a:txBody>
                    <a:bodyPr/>
                    <a:lstStyle/>
                    <a:p>
                      <a:r>
                        <a:rPr lang="en-US" b="0" dirty="0"/>
                        <a:t>How to read this report</a:t>
                      </a:r>
                      <a:endParaRPr lang="en-GB" b="0" dirty="0"/>
                    </a:p>
                  </a:txBody>
                  <a:tcP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tc>
                  <a:txBody>
                    <a:bodyPr/>
                    <a:lstStyle/>
                    <a:p>
                      <a:r>
                        <a:rPr lang="en-US" b="0" dirty="0"/>
                        <a:t>8</a:t>
                      </a:r>
                      <a:endParaRPr lang="en-GB" b="0" dirty="0"/>
                    </a:p>
                  </a:txBody>
                  <a:tcP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extLst>
                  <a:ext uri="{0D108BD9-81ED-4DB2-BD59-A6C34878D82A}">
                    <a16:rowId xmlns:a16="http://schemas.microsoft.com/office/drawing/2014/main" val="2505083754"/>
                  </a:ext>
                </a:extLst>
              </a:tr>
              <a:tr h="394791">
                <a:tc>
                  <a:txBody>
                    <a:bodyPr/>
                    <a:lstStyle/>
                    <a:p>
                      <a:r>
                        <a:rPr lang="en-US" b="0" dirty="0"/>
                        <a:t>Limitations</a:t>
                      </a:r>
                      <a:endParaRPr lang="en-GB" b="0" dirty="0"/>
                    </a:p>
                  </a:txBody>
                  <a:tcP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tc>
                  <a:txBody>
                    <a:bodyPr/>
                    <a:lstStyle/>
                    <a:p>
                      <a:r>
                        <a:rPr lang="en-US" b="0" dirty="0"/>
                        <a:t>9</a:t>
                      </a:r>
                      <a:endParaRPr lang="en-GB" b="0" dirty="0"/>
                    </a:p>
                  </a:txBody>
                  <a:tcPr>
                    <a:lnT w="12700" cap="flat" cmpd="sng" algn="ctr">
                      <a:solidFill>
                        <a:srgbClr val="FF3399"/>
                      </a:solidFill>
                      <a:prstDash val="solid"/>
                      <a:round/>
                      <a:headEnd type="none" w="med" len="med"/>
                      <a:tailEnd type="none" w="med" len="med"/>
                    </a:lnT>
                    <a:lnB w="12700" cap="flat" cmpd="sng" algn="ctr">
                      <a:solidFill>
                        <a:srgbClr val="FF3399"/>
                      </a:solidFill>
                      <a:prstDash val="solid"/>
                      <a:round/>
                      <a:headEnd type="none" w="med" len="med"/>
                      <a:tailEnd type="none" w="med" len="med"/>
                    </a:lnB>
                  </a:tcPr>
                </a:tc>
                <a:extLst>
                  <a:ext uri="{0D108BD9-81ED-4DB2-BD59-A6C34878D82A}">
                    <a16:rowId xmlns:a16="http://schemas.microsoft.com/office/drawing/2014/main" val="1941124143"/>
                  </a:ext>
                </a:extLst>
              </a:tr>
              <a:tr h="394791">
                <a:tc>
                  <a:txBody>
                    <a:bodyPr/>
                    <a:lstStyle/>
                    <a:p>
                      <a:r>
                        <a:rPr lang="en-US" b="0" dirty="0"/>
                        <a:t>Acknowledgements</a:t>
                      </a:r>
                      <a:endParaRPr lang="en-GB" b="0" dirty="0"/>
                    </a:p>
                  </a:txBody>
                  <a:tcPr>
                    <a:lnT w="12700" cap="flat" cmpd="sng" algn="ctr">
                      <a:solidFill>
                        <a:srgbClr val="FF3399"/>
                      </a:solidFill>
                      <a:prstDash val="solid"/>
                      <a:round/>
                      <a:headEnd type="none" w="med" len="med"/>
                      <a:tailEnd type="none" w="med" len="med"/>
                    </a:lnT>
                  </a:tcPr>
                </a:tc>
                <a:tc>
                  <a:txBody>
                    <a:bodyPr/>
                    <a:lstStyle/>
                    <a:p>
                      <a:r>
                        <a:rPr lang="en-US" b="0" dirty="0"/>
                        <a:t>9</a:t>
                      </a:r>
                      <a:endParaRPr lang="en-GB" b="0" dirty="0"/>
                    </a:p>
                  </a:txBody>
                  <a:tcPr>
                    <a:lnT w="12700" cap="flat" cmpd="sng" algn="ctr">
                      <a:solidFill>
                        <a:srgbClr val="FF3399"/>
                      </a:solidFill>
                      <a:prstDash val="solid"/>
                      <a:round/>
                      <a:headEnd type="none" w="med" len="med"/>
                      <a:tailEnd type="none" w="med" len="med"/>
                    </a:lnT>
                  </a:tcPr>
                </a:tc>
                <a:extLst>
                  <a:ext uri="{0D108BD9-81ED-4DB2-BD59-A6C34878D82A}">
                    <a16:rowId xmlns:a16="http://schemas.microsoft.com/office/drawing/2014/main" val="3839388854"/>
                  </a:ext>
                </a:extLst>
              </a:tr>
              <a:tr h="394791">
                <a:tc>
                  <a:txBody>
                    <a:bodyPr/>
                    <a:lstStyle/>
                    <a:p>
                      <a:r>
                        <a:rPr lang="en-US" b="0" dirty="0"/>
                        <a:t>Key findings based on themes</a:t>
                      </a:r>
                      <a:endParaRPr lang="en-GB" b="0" dirty="0"/>
                    </a:p>
                  </a:txBody>
                  <a:tcPr/>
                </a:tc>
                <a:tc>
                  <a:txBody>
                    <a:bodyPr/>
                    <a:lstStyle/>
                    <a:p>
                      <a:r>
                        <a:rPr lang="en-US" b="0" dirty="0"/>
                        <a:t>10</a:t>
                      </a:r>
                      <a:endParaRPr lang="en-GB" b="0" dirty="0"/>
                    </a:p>
                  </a:txBody>
                  <a:tcPr/>
                </a:tc>
                <a:extLst>
                  <a:ext uri="{0D108BD9-81ED-4DB2-BD59-A6C34878D82A}">
                    <a16:rowId xmlns:a16="http://schemas.microsoft.com/office/drawing/2014/main" val="2563487442"/>
                  </a:ext>
                </a:extLst>
              </a:tr>
              <a:tr h="394791">
                <a:tc>
                  <a:txBody>
                    <a:bodyPr/>
                    <a:lstStyle/>
                    <a:p>
                      <a:r>
                        <a:rPr lang="en-GB" b="0" dirty="0"/>
                        <a:t>Semi-structured interview findings</a:t>
                      </a:r>
                    </a:p>
                  </a:txBody>
                  <a:tcPr/>
                </a:tc>
                <a:tc>
                  <a:txBody>
                    <a:bodyPr/>
                    <a:lstStyle/>
                    <a:p>
                      <a:r>
                        <a:rPr lang="en-US" b="0" dirty="0"/>
                        <a:t>27</a:t>
                      </a:r>
                      <a:endParaRPr lang="en-GB" b="0" dirty="0"/>
                    </a:p>
                  </a:txBody>
                  <a:tcPr/>
                </a:tc>
                <a:extLst>
                  <a:ext uri="{0D108BD9-81ED-4DB2-BD59-A6C34878D82A}">
                    <a16:rowId xmlns:a16="http://schemas.microsoft.com/office/drawing/2014/main" val="2765960485"/>
                  </a:ext>
                </a:extLst>
              </a:tr>
              <a:tr h="394791">
                <a:tc>
                  <a:txBody>
                    <a:bodyPr/>
                    <a:lstStyle/>
                    <a:p>
                      <a:r>
                        <a:rPr lang="en-US" b="0" dirty="0"/>
                        <a:t>Recommendations</a:t>
                      </a:r>
                      <a:endParaRPr lang="en-GB" b="0" dirty="0"/>
                    </a:p>
                  </a:txBody>
                  <a:tcPr/>
                </a:tc>
                <a:tc>
                  <a:txBody>
                    <a:bodyPr/>
                    <a:lstStyle/>
                    <a:p>
                      <a:r>
                        <a:rPr lang="en-US" b="0" dirty="0"/>
                        <a:t>31</a:t>
                      </a:r>
                      <a:endParaRPr lang="en-GB" b="0" dirty="0"/>
                    </a:p>
                  </a:txBody>
                  <a:tcPr/>
                </a:tc>
                <a:extLst>
                  <a:ext uri="{0D108BD9-81ED-4DB2-BD59-A6C34878D82A}">
                    <a16:rowId xmlns:a16="http://schemas.microsoft.com/office/drawing/2014/main" val="807566357"/>
                  </a:ext>
                </a:extLst>
              </a:tr>
              <a:tr h="394791">
                <a:tc>
                  <a:txBody>
                    <a:bodyPr/>
                    <a:lstStyle/>
                    <a:p>
                      <a:r>
                        <a:rPr lang="en-US" b="0" dirty="0"/>
                        <a:t>Appendix and Demographics</a:t>
                      </a:r>
                      <a:endParaRPr lang="en-GB" b="0" dirty="0"/>
                    </a:p>
                  </a:txBody>
                  <a:tcPr/>
                </a:tc>
                <a:tc>
                  <a:txBody>
                    <a:bodyPr/>
                    <a:lstStyle/>
                    <a:p>
                      <a:r>
                        <a:rPr lang="en-US" b="0" dirty="0"/>
                        <a:t>38</a:t>
                      </a:r>
                      <a:endParaRPr lang="en-GB" b="0" dirty="0"/>
                    </a:p>
                  </a:txBody>
                  <a:tcPr/>
                </a:tc>
                <a:extLst>
                  <a:ext uri="{0D108BD9-81ED-4DB2-BD59-A6C34878D82A}">
                    <a16:rowId xmlns:a16="http://schemas.microsoft.com/office/drawing/2014/main" val="1866041756"/>
                  </a:ext>
                </a:extLst>
              </a:tr>
            </a:tbl>
          </a:graphicData>
        </a:graphic>
      </p:graphicFrame>
    </p:spTree>
    <p:extLst>
      <p:ext uri="{BB962C8B-B14F-4D97-AF65-F5344CB8AC3E}">
        <p14:creationId xmlns:p14="http://schemas.microsoft.com/office/powerpoint/2010/main" val="3977817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85B90-E269-FE69-83E8-44161D783E2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DC7021-F57C-6153-9FF2-0FF156B499AB}"/>
              </a:ext>
            </a:extLst>
          </p:cNvPr>
          <p:cNvSpPr>
            <a:spLocks noGrp="1"/>
          </p:cNvSpPr>
          <p:nvPr>
            <p:ph idx="1"/>
          </p:nvPr>
        </p:nvSpPr>
        <p:spPr/>
        <p:txBody>
          <a:bodyPr vert="horz" lIns="91440" tIns="45720" rIns="91440" bIns="45720" rtlCol="0" anchor="t">
            <a:normAutofit/>
          </a:bodyPr>
          <a:lstStyle/>
          <a:p>
            <a:pPr marL="0" indent="0">
              <a:buNone/>
            </a:pPr>
            <a:endParaRPr lang="en-GB" sz="1600" b="1" u="sng" dirty="0">
              <a:solidFill>
                <a:srgbClr val="004F6B"/>
              </a:solidFill>
              <a:latin typeface="Poppins" panose="00000500000000000000" pitchFamily="2" charset="0"/>
              <a:cs typeface="Poppins" panose="00000500000000000000" pitchFamily="2" charset="0"/>
            </a:endParaRPr>
          </a:p>
          <a:p>
            <a:pPr marL="0" indent="0">
              <a:buNone/>
            </a:pPr>
            <a:endParaRPr lang="en-US" sz="1600" dirty="0">
              <a:solidFill>
                <a:srgbClr val="004F6B"/>
              </a:solidFill>
              <a:latin typeface="Poppins" panose="00000500000000000000" pitchFamily="2"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D67E6EDA-7708-B9B9-7785-6D406728B2A4}"/>
              </a:ext>
            </a:extLst>
          </p:cNvPr>
          <p:cNvSpPr>
            <a:spLocks noGrp="1"/>
          </p:cNvSpPr>
          <p:nvPr>
            <p:ph type="sldNum" sz="quarter" idx="12"/>
          </p:nvPr>
        </p:nvSpPr>
        <p:spPr/>
        <p:txBody>
          <a:bodyPr/>
          <a:lstStyle/>
          <a:p>
            <a:fld id="{9295DF58-4118-4551-8C61-1A7ED177FA2D}" type="slidenum">
              <a:rPr lang="en-GB" noProof="0" smtClean="0"/>
              <a:pPr/>
              <a:t>20</a:t>
            </a:fld>
            <a:endParaRPr lang="en-GB" noProof="0" dirty="0"/>
          </a:p>
        </p:txBody>
      </p:sp>
      <p:sp>
        <p:nvSpPr>
          <p:cNvPr id="3" name="TextBox 2">
            <a:extLst>
              <a:ext uri="{FF2B5EF4-FFF2-40B4-BE49-F238E27FC236}">
                <a16:creationId xmlns:a16="http://schemas.microsoft.com/office/drawing/2014/main" id="{12C93423-E752-10F0-6256-C6CA334E9008}"/>
              </a:ext>
            </a:extLst>
          </p:cNvPr>
          <p:cNvSpPr txBox="1"/>
          <p:nvPr/>
        </p:nvSpPr>
        <p:spPr>
          <a:xfrm>
            <a:off x="461375" y="594518"/>
            <a:ext cx="10721553"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1600" b="1" dirty="0">
                <a:solidFill>
                  <a:srgbClr val="004C6B"/>
                </a:solidFill>
                <a:latin typeface="Poppins" panose="00000500000000000000" pitchFamily="2" charset="0"/>
                <a:cs typeface="Poppins" panose="00000500000000000000" pitchFamily="2" charset="0"/>
              </a:rPr>
              <a:t>What this means</a:t>
            </a:r>
          </a:p>
          <a:p>
            <a:pPr>
              <a:spcAft>
                <a:spcPts val="1200"/>
              </a:spcAft>
            </a:pPr>
            <a:r>
              <a:rPr lang="en-US" sz="1600" dirty="0">
                <a:solidFill>
                  <a:srgbClr val="004C6B"/>
                </a:solidFill>
                <a:latin typeface="Poppins" panose="00000500000000000000" pitchFamily="2" charset="0"/>
                <a:cs typeface="Poppins" panose="00000500000000000000" pitchFamily="2" charset="0"/>
              </a:rPr>
              <a:t>This finding shows that parents try a mix of support sources before attending A&amp;E, with many using several services rather than relying on just one. This suggests that parents often experience uncertainty about where to seek help or which service is most appropriate for their child’s symptoms. There was a low number of parents who used community-based or digital resources as their only source of support, indicating that parents may be less familiar with these options, and do not consider them when a situation feels urgent. Together, these trends show that when deciding to attend A&amp;E, parents follow varied and sometimes fragmented pathways.</a:t>
            </a:r>
            <a:br>
              <a:rPr lang="en-US" sz="1600" dirty="0">
                <a:solidFill>
                  <a:srgbClr val="004C6B"/>
                </a:solidFill>
                <a:latin typeface="Poppins" panose="00000500000000000000" pitchFamily="2" charset="0"/>
                <a:cs typeface="Poppins" panose="00000500000000000000" pitchFamily="2" charset="0"/>
              </a:rPr>
            </a:br>
            <a:endParaRPr lang="en-US" sz="1600" dirty="0">
              <a:solidFill>
                <a:srgbClr val="004C6B"/>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303883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9B132-8E2E-D4AD-D39A-23BE748A974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361B627-B8D0-1FA5-5A40-042B67661C28}"/>
              </a:ext>
            </a:extLst>
          </p:cNvPr>
          <p:cNvSpPr>
            <a:spLocks noGrp="1"/>
          </p:cNvSpPr>
          <p:nvPr>
            <p:ph type="title"/>
          </p:nvPr>
        </p:nvSpPr>
        <p:spPr>
          <a:xfrm>
            <a:off x="467591" y="365126"/>
            <a:ext cx="10886209" cy="702746"/>
          </a:xfrm>
        </p:spPr>
        <p:txBody>
          <a:bodyPr>
            <a:normAutofit/>
          </a:bodyPr>
          <a:lstStyle/>
          <a:p>
            <a:r>
              <a:rPr lang="en-US" sz="2500" b="1" dirty="0">
                <a:solidFill>
                  <a:srgbClr val="D95D9E"/>
                </a:solidFill>
                <a:latin typeface="Poppins"/>
                <a:cs typeface="Poppins"/>
              </a:rPr>
              <a:t>6. Additional feedback on A&amp;E services</a:t>
            </a:r>
          </a:p>
        </p:txBody>
      </p:sp>
      <p:sp>
        <p:nvSpPr>
          <p:cNvPr id="2" name="Content Placeholder 1">
            <a:extLst>
              <a:ext uri="{FF2B5EF4-FFF2-40B4-BE49-F238E27FC236}">
                <a16:creationId xmlns:a16="http://schemas.microsoft.com/office/drawing/2014/main" id="{4FFBCA13-5EED-6754-5440-06F912DD6891}"/>
              </a:ext>
            </a:extLst>
          </p:cNvPr>
          <p:cNvSpPr>
            <a:spLocks noGrp="1"/>
          </p:cNvSpPr>
          <p:nvPr>
            <p:ph idx="1"/>
          </p:nvPr>
        </p:nvSpPr>
        <p:spPr/>
        <p:txBody>
          <a:bodyPr vert="horz" lIns="91440" tIns="45720" rIns="91440" bIns="45720" rtlCol="0" anchor="t">
            <a:normAutofit/>
          </a:bodyPr>
          <a:lstStyle/>
          <a:p>
            <a:pPr marL="0" indent="0">
              <a:buNone/>
            </a:pPr>
            <a:endParaRPr lang="en-GB" sz="1600" b="1" u="sng" dirty="0">
              <a:solidFill>
                <a:srgbClr val="004F6B"/>
              </a:solidFill>
              <a:latin typeface="Poppins" panose="00000500000000000000" pitchFamily="2" charset="0"/>
              <a:cs typeface="Poppins" panose="00000500000000000000" pitchFamily="2" charset="0"/>
            </a:endParaRPr>
          </a:p>
          <a:p>
            <a:pPr marL="0" indent="0">
              <a:buNone/>
            </a:pPr>
            <a:endParaRPr lang="en-US" sz="1600" dirty="0">
              <a:solidFill>
                <a:srgbClr val="004F6B"/>
              </a:solidFill>
              <a:latin typeface="Poppins" panose="00000500000000000000" pitchFamily="2"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23CA7421-B3CF-0F3D-D4DE-E5F1FE9E5F16}"/>
              </a:ext>
            </a:extLst>
          </p:cNvPr>
          <p:cNvSpPr>
            <a:spLocks noGrp="1"/>
          </p:cNvSpPr>
          <p:nvPr>
            <p:ph type="sldNum" sz="quarter" idx="12"/>
          </p:nvPr>
        </p:nvSpPr>
        <p:spPr/>
        <p:txBody>
          <a:bodyPr/>
          <a:lstStyle/>
          <a:p>
            <a:fld id="{9295DF58-4118-4551-8C61-1A7ED177FA2D}" type="slidenum">
              <a:rPr lang="en-GB" noProof="0" smtClean="0"/>
              <a:pPr/>
              <a:t>21</a:t>
            </a:fld>
            <a:endParaRPr lang="en-GB" noProof="0" dirty="0"/>
          </a:p>
        </p:txBody>
      </p:sp>
      <p:sp>
        <p:nvSpPr>
          <p:cNvPr id="3" name="TextBox 2">
            <a:extLst>
              <a:ext uri="{FF2B5EF4-FFF2-40B4-BE49-F238E27FC236}">
                <a16:creationId xmlns:a16="http://schemas.microsoft.com/office/drawing/2014/main" id="{DA9AB543-F808-5003-1871-FCAA8032FE0C}"/>
              </a:ext>
            </a:extLst>
          </p:cNvPr>
          <p:cNvSpPr txBox="1"/>
          <p:nvPr/>
        </p:nvSpPr>
        <p:spPr>
          <a:xfrm>
            <a:off x="467590" y="1140823"/>
            <a:ext cx="7188803" cy="5601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1600" b="1" dirty="0">
                <a:solidFill>
                  <a:srgbClr val="004C6B"/>
                </a:solidFill>
                <a:latin typeface="Poppins" panose="00000500000000000000" pitchFamily="2" charset="0"/>
                <a:cs typeface="Poppins" panose="00000500000000000000" pitchFamily="2" charset="0"/>
              </a:rPr>
              <a:t>What we found</a:t>
            </a:r>
            <a:br>
              <a:rPr lang="en-US" sz="1600"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Although parents often attended A&amp;E out of concern, most children did not require hospital admission. Many were treated on-site for minor issues, or discharged home with medication or reassurance. Parents described their A&amp;E experience as positive overall, especially regarding staff attitude, clinical care, paediatric expertise, and being seen without needing an appointment. However, most parents highlighted significant challenges. This included long waiting times, stressful or mixed waiting areas, lack of child-friendly spaces, and confusing communication between services.</a:t>
            </a:r>
          </a:p>
          <a:p>
            <a:pPr>
              <a:spcAft>
                <a:spcPts val="1200"/>
              </a:spcAft>
            </a:pPr>
            <a:r>
              <a:rPr lang="en-US" sz="1600" b="1" dirty="0">
                <a:solidFill>
                  <a:srgbClr val="004C6B"/>
                </a:solidFill>
                <a:latin typeface="Poppins" panose="00000500000000000000" pitchFamily="2" charset="0"/>
                <a:cs typeface="Poppins" panose="00000500000000000000" pitchFamily="2" charset="0"/>
              </a:rPr>
              <a:t>Evidence</a:t>
            </a:r>
            <a:endParaRPr lang="en-US" sz="1600" b="1" dirty="0">
              <a:solidFill>
                <a:srgbClr val="004C6B"/>
              </a:solidFill>
              <a:latin typeface="Poppins" panose="00000500000000000000" pitchFamily="2" charset="0"/>
              <a:ea typeface="Calibri Light"/>
              <a:cs typeface="Poppins" panose="00000500000000000000" pitchFamily="2" charset="0"/>
            </a:endParaRPr>
          </a:p>
          <a:p>
            <a:pPr marL="285750" indent="-285750">
              <a:spcAft>
                <a:spcPts val="1200"/>
              </a:spcAft>
              <a:buFont typeface="Arial" panose="020B0604020202020204" pitchFamily="34" charset="0"/>
              <a:buChar char="•"/>
            </a:pPr>
            <a:r>
              <a:rPr lang="en-US" sz="1600" dirty="0">
                <a:solidFill>
                  <a:srgbClr val="004C6B"/>
                </a:solidFill>
                <a:latin typeface="Poppins" panose="00000500000000000000" pitchFamily="2" charset="0"/>
                <a:ea typeface="Calibri Light" panose="020F0302020204030204"/>
                <a:cs typeface="Poppins" panose="00000500000000000000" pitchFamily="2" charset="0"/>
              </a:rPr>
              <a:t>27.9 % received minor in-hospital treatment, e.g. dressings.</a:t>
            </a:r>
          </a:p>
          <a:p>
            <a:pPr marL="285750" indent="-285750">
              <a:spcAft>
                <a:spcPts val="1200"/>
              </a:spcAft>
              <a:buFont typeface="Arial" panose="020B0604020202020204" pitchFamily="34" charset="0"/>
              <a:buChar char="•"/>
            </a:pPr>
            <a:r>
              <a:rPr lang="en-US" sz="1600" dirty="0">
                <a:solidFill>
                  <a:srgbClr val="004C6B"/>
                </a:solidFill>
                <a:latin typeface="Poppins" panose="00000500000000000000" pitchFamily="2" charset="0"/>
                <a:ea typeface="Calibri Light" panose="020F0302020204030204"/>
                <a:cs typeface="Poppins" panose="00000500000000000000" pitchFamily="2" charset="0"/>
              </a:rPr>
              <a:t>24.6 % were sent home with over-the-counter medication or advice.</a:t>
            </a:r>
          </a:p>
          <a:p>
            <a:pPr marL="285750" indent="-285750">
              <a:spcAft>
                <a:spcPts val="1200"/>
              </a:spcAft>
              <a:buFont typeface="Arial" panose="020B0604020202020204" pitchFamily="34" charset="0"/>
              <a:buChar char="•"/>
            </a:pPr>
            <a:r>
              <a:rPr lang="en-US" sz="1600" dirty="0">
                <a:solidFill>
                  <a:srgbClr val="004C6B"/>
                </a:solidFill>
                <a:latin typeface="Poppins" panose="00000500000000000000" pitchFamily="2" charset="0"/>
                <a:ea typeface="Calibri Light" panose="020F0302020204030204"/>
                <a:cs typeface="Poppins" panose="00000500000000000000" pitchFamily="2" charset="0"/>
              </a:rPr>
              <a:t>19.7 % received a prescription.</a:t>
            </a:r>
          </a:p>
          <a:p>
            <a:pPr marL="285750" indent="-285750">
              <a:spcAft>
                <a:spcPts val="1200"/>
              </a:spcAft>
              <a:buFont typeface="Arial" panose="020B0604020202020204" pitchFamily="34" charset="0"/>
              <a:buChar char="•"/>
            </a:pPr>
            <a:r>
              <a:rPr lang="en-US" sz="1600" dirty="0">
                <a:solidFill>
                  <a:srgbClr val="004C6B"/>
                </a:solidFill>
                <a:latin typeface="Poppins" panose="00000500000000000000" pitchFamily="2" charset="0"/>
                <a:ea typeface="Calibri Light" panose="020F0302020204030204"/>
                <a:cs typeface="Poppins" panose="00000500000000000000" pitchFamily="2" charset="0"/>
              </a:rPr>
              <a:t>13.1 % were admitted to hospital.</a:t>
            </a:r>
          </a:p>
          <a:p>
            <a:pPr marL="285750" indent="-285750">
              <a:spcAft>
                <a:spcPts val="1200"/>
              </a:spcAft>
              <a:buFont typeface="Arial" panose="020B0604020202020204" pitchFamily="34" charset="0"/>
              <a:buChar char="•"/>
            </a:pPr>
            <a:r>
              <a:rPr lang="en-US" sz="1600" dirty="0">
                <a:solidFill>
                  <a:srgbClr val="004C6B"/>
                </a:solidFill>
                <a:latin typeface="Poppins" panose="00000500000000000000" pitchFamily="2" charset="0"/>
                <a:ea typeface="Calibri Light" panose="020F0302020204030204"/>
                <a:cs typeface="Poppins" panose="00000500000000000000" pitchFamily="2" charset="0"/>
              </a:rPr>
              <a:t>Average satisfaction: 5.8 out of 10.</a:t>
            </a:r>
          </a:p>
          <a:p>
            <a:pPr marL="285750" indent="-285750">
              <a:spcAft>
                <a:spcPts val="1200"/>
              </a:spcAft>
              <a:buFont typeface="Arial" panose="020B0604020202020204" pitchFamily="34" charset="0"/>
              <a:buChar char="•"/>
            </a:pPr>
            <a:r>
              <a:rPr lang="en-US" sz="1600" dirty="0">
                <a:solidFill>
                  <a:srgbClr val="004C6B"/>
                </a:solidFill>
                <a:latin typeface="Poppins" panose="00000500000000000000" pitchFamily="2" charset="0"/>
                <a:ea typeface="Calibri Light" panose="020F0302020204030204"/>
                <a:cs typeface="Poppins" panose="00000500000000000000" pitchFamily="2" charset="0"/>
              </a:rPr>
              <a:t>Waiting time was the most common concern.</a:t>
            </a:r>
          </a:p>
        </p:txBody>
      </p:sp>
      <p:graphicFrame>
        <p:nvGraphicFramePr>
          <p:cNvPr id="4" name="Chart 3">
            <a:extLst>
              <a:ext uri="{FF2B5EF4-FFF2-40B4-BE49-F238E27FC236}">
                <a16:creationId xmlns:a16="http://schemas.microsoft.com/office/drawing/2014/main" id="{21351412-8847-6FF4-FCBA-F8E3C8FD45AA}"/>
              </a:ext>
            </a:extLst>
          </p:cNvPr>
          <p:cNvGraphicFramePr>
            <a:graphicFrameLocks/>
          </p:cNvGraphicFramePr>
          <p:nvPr>
            <p:extLst>
              <p:ext uri="{D42A27DB-BD31-4B8C-83A1-F6EECF244321}">
                <p14:modId xmlns:p14="http://schemas.microsoft.com/office/powerpoint/2010/main" val="3388889825"/>
              </p:ext>
            </p:extLst>
          </p:nvPr>
        </p:nvGraphicFramePr>
        <p:xfrm>
          <a:off x="7296150" y="2139950"/>
          <a:ext cx="4641850" cy="41320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0367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D5E02-4445-CC65-0FAF-07BB5A5718A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F2AAFB-4D91-CE64-5CBB-E0BE6BAB2A1C}"/>
              </a:ext>
            </a:extLst>
          </p:cNvPr>
          <p:cNvSpPr>
            <a:spLocks noGrp="1"/>
          </p:cNvSpPr>
          <p:nvPr>
            <p:ph idx="1"/>
          </p:nvPr>
        </p:nvSpPr>
        <p:spPr/>
        <p:txBody>
          <a:bodyPr vert="horz" lIns="91440" tIns="45720" rIns="91440" bIns="45720" rtlCol="0" anchor="t">
            <a:normAutofit/>
          </a:bodyPr>
          <a:lstStyle/>
          <a:p>
            <a:pPr marL="0" indent="0">
              <a:buNone/>
            </a:pPr>
            <a:endParaRPr lang="en-GB" sz="1600" b="1" u="sng" dirty="0">
              <a:solidFill>
                <a:srgbClr val="004F6B"/>
              </a:solidFill>
              <a:latin typeface="Poppins" panose="00000500000000000000" pitchFamily="2" charset="0"/>
              <a:cs typeface="Poppins" panose="00000500000000000000" pitchFamily="2" charset="0"/>
            </a:endParaRPr>
          </a:p>
          <a:p>
            <a:pPr marL="0" indent="0">
              <a:buNone/>
            </a:pPr>
            <a:endParaRPr lang="en-US" sz="1600" dirty="0">
              <a:solidFill>
                <a:srgbClr val="004F6B"/>
              </a:solidFill>
              <a:latin typeface="Poppins" panose="00000500000000000000" pitchFamily="2"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9D1176A4-53C8-4ED8-C867-04DFA819F382}"/>
              </a:ext>
            </a:extLst>
          </p:cNvPr>
          <p:cNvSpPr>
            <a:spLocks noGrp="1"/>
          </p:cNvSpPr>
          <p:nvPr>
            <p:ph type="sldNum" sz="quarter" idx="12"/>
          </p:nvPr>
        </p:nvSpPr>
        <p:spPr/>
        <p:txBody>
          <a:bodyPr/>
          <a:lstStyle/>
          <a:p>
            <a:fld id="{9295DF58-4118-4551-8C61-1A7ED177FA2D}" type="slidenum">
              <a:rPr lang="en-GB" noProof="0" smtClean="0"/>
              <a:pPr/>
              <a:t>22</a:t>
            </a:fld>
            <a:endParaRPr lang="en-GB" noProof="0" dirty="0"/>
          </a:p>
        </p:txBody>
      </p:sp>
      <p:sp>
        <p:nvSpPr>
          <p:cNvPr id="3" name="TextBox 2">
            <a:extLst>
              <a:ext uri="{FF2B5EF4-FFF2-40B4-BE49-F238E27FC236}">
                <a16:creationId xmlns:a16="http://schemas.microsoft.com/office/drawing/2014/main" id="{6C66D04D-1A3B-FAC3-B4DE-8EA86270AD68}"/>
              </a:ext>
            </a:extLst>
          </p:cNvPr>
          <p:cNvSpPr txBox="1"/>
          <p:nvPr/>
        </p:nvSpPr>
        <p:spPr>
          <a:xfrm>
            <a:off x="446809" y="560483"/>
            <a:ext cx="6557241"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1600" b="1" dirty="0">
                <a:solidFill>
                  <a:srgbClr val="004C6B"/>
                </a:solidFill>
                <a:latin typeface="Poppins" panose="00000500000000000000" pitchFamily="2" charset="0"/>
                <a:cs typeface="Poppins" panose="00000500000000000000" pitchFamily="2" charset="0"/>
              </a:rPr>
              <a:t>What this means</a:t>
            </a:r>
            <a:br>
              <a:rPr lang="en-US" sz="1600"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ea typeface="Calibri Light" panose="020F0302020204030204"/>
                <a:cs typeface="Poppins" panose="00000500000000000000" pitchFamily="2" charset="0"/>
              </a:rPr>
              <a:t>Most cases could potentially have been managed earlier through primary care, community services or NHS 111. </a:t>
            </a:r>
          </a:p>
          <a:p>
            <a:pPr>
              <a:spcAft>
                <a:spcPts val="1200"/>
              </a:spcAft>
            </a:pPr>
            <a:r>
              <a:rPr lang="en-US" sz="1600" dirty="0">
                <a:solidFill>
                  <a:srgbClr val="004C6B"/>
                </a:solidFill>
                <a:latin typeface="Poppins" panose="00000500000000000000" pitchFamily="2" charset="0"/>
                <a:ea typeface="Calibri Light" panose="020F0302020204030204"/>
                <a:cs typeface="Poppins" panose="00000500000000000000" pitchFamily="2" charset="0"/>
              </a:rPr>
              <a:t>Parents may have avoided A&amp;E if they had better symptom guidance, faster GP access, or clearer support pathways for the 0-4 age group.</a:t>
            </a:r>
          </a:p>
          <a:p>
            <a:pPr>
              <a:spcAft>
                <a:spcPts val="1200"/>
              </a:spcAft>
            </a:pPr>
            <a:r>
              <a:rPr lang="en-US" sz="1600" dirty="0">
                <a:solidFill>
                  <a:srgbClr val="004C6B"/>
                </a:solidFill>
                <a:latin typeface="Poppins" panose="00000500000000000000" pitchFamily="2" charset="0"/>
                <a:cs typeface="Poppins" panose="00000500000000000000" pitchFamily="2" charset="0"/>
              </a:rPr>
              <a:t>While families value the reassurance and expertise available in A&amp;E, the environment does not always provide the immediate comfort or support parents are seeking -particularly when waiting with very young children. Qualitative feedback also indicates that the waiting areas can feel crowded, stressful, and not well suited to keeping children calm or occupied.</a:t>
            </a:r>
          </a:p>
        </p:txBody>
      </p:sp>
      <p:graphicFrame>
        <p:nvGraphicFramePr>
          <p:cNvPr id="4" name="Chart 3">
            <a:extLst>
              <a:ext uri="{FF2B5EF4-FFF2-40B4-BE49-F238E27FC236}">
                <a16:creationId xmlns:a16="http://schemas.microsoft.com/office/drawing/2014/main" id="{A192F4B7-3B05-AED9-21B1-A63856D5D302}"/>
              </a:ext>
            </a:extLst>
          </p:cNvPr>
          <p:cNvGraphicFramePr>
            <a:graphicFrameLocks/>
          </p:cNvGraphicFramePr>
          <p:nvPr>
            <p:extLst>
              <p:ext uri="{D42A27DB-BD31-4B8C-83A1-F6EECF244321}">
                <p14:modId xmlns:p14="http://schemas.microsoft.com/office/powerpoint/2010/main" val="3035930420"/>
              </p:ext>
            </p:extLst>
          </p:nvPr>
        </p:nvGraphicFramePr>
        <p:xfrm>
          <a:off x="7288646" y="1646238"/>
          <a:ext cx="4276725" cy="41511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9921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A33AE-88EA-044C-35EA-22B0EB9C1F8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14C793-0ADF-5AD7-89E8-962E1107441C}"/>
              </a:ext>
            </a:extLst>
          </p:cNvPr>
          <p:cNvSpPr>
            <a:spLocks noGrp="1"/>
          </p:cNvSpPr>
          <p:nvPr>
            <p:ph idx="1"/>
          </p:nvPr>
        </p:nvSpPr>
        <p:spPr/>
        <p:txBody>
          <a:bodyPr vert="horz" lIns="91440" tIns="45720" rIns="91440" bIns="45720" rtlCol="0" anchor="t">
            <a:normAutofit/>
          </a:bodyPr>
          <a:lstStyle/>
          <a:p>
            <a:pPr marL="0" indent="0">
              <a:buNone/>
            </a:pPr>
            <a:endParaRPr lang="en-GB" sz="1600" b="1" u="sng" dirty="0">
              <a:solidFill>
                <a:srgbClr val="004F6B"/>
              </a:solidFill>
              <a:latin typeface="Poppins" panose="00000500000000000000" pitchFamily="2" charset="0"/>
              <a:cs typeface="Poppins" panose="00000500000000000000" pitchFamily="2" charset="0"/>
            </a:endParaRPr>
          </a:p>
          <a:p>
            <a:pPr marL="0" indent="0">
              <a:buNone/>
            </a:pPr>
            <a:endParaRPr lang="en-US" sz="1600" dirty="0">
              <a:solidFill>
                <a:srgbClr val="004F6B"/>
              </a:solidFill>
              <a:latin typeface="Poppins" panose="00000500000000000000" pitchFamily="2"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26849CE4-3968-9CD3-98FB-51C67981CBA5}"/>
              </a:ext>
            </a:extLst>
          </p:cNvPr>
          <p:cNvSpPr>
            <a:spLocks noGrp="1"/>
          </p:cNvSpPr>
          <p:nvPr>
            <p:ph type="sldNum" sz="quarter" idx="12"/>
          </p:nvPr>
        </p:nvSpPr>
        <p:spPr/>
        <p:txBody>
          <a:bodyPr/>
          <a:lstStyle/>
          <a:p>
            <a:fld id="{9295DF58-4118-4551-8C61-1A7ED177FA2D}" type="slidenum">
              <a:rPr lang="en-GB" noProof="0" smtClean="0"/>
              <a:pPr/>
              <a:t>23</a:t>
            </a:fld>
            <a:endParaRPr lang="en-GB" noProof="0" dirty="0"/>
          </a:p>
        </p:txBody>
      </p:sp>
      <p:sp>
        <p:nvSpPr>
          <p:cNvPr id="3" name="TextBox 2">
            <a:extLst>
              <a:ext uri="{FF2B5EF4-FFF2-40B4-BE49-F238E27FC236}">
                <a16:creationId xmlns:a16="http://schemas.microsoft.com/office/drawing/2014/main" id="{DD9A8F3A-8F7A-A45F-05BC-027B55C23305}"/>
              </a:ext>
            </a:extLst>
          </p:cNvPr>
          <p:cNvSpPr txBox="1"/>
          <p:nvPr/>
        </p:nvSpPr>
        <p:spPr>
          <a:xfrm>
            <a:off x="445788" y="502707"/>
            <a:ext cx="11045403"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1600" b="1" dirty="0">
                <a:solidFill>
                  <a:srgbClr val="004C6B"/>
                </a:solidFill>
                <a:latin typeface="Poppins" panose="00000500000000000000" pitchFamily="2" charset="0"/>
                <a:cs typeface="Poppins" panose="00000500000000000000" pitchFamily="2" charset="0"/>
              </a:rPr>
              <a:t>What worked well</a:t>
            </a:r>
            <a:br>
              <a:rPr lang="en-US" sz="1600" b="1" dirty="0">
                <a:solidFill>
                  <a:srgbClr val="004C6B"/>
                </a:solidFill>
                <a:latin typeface="Poppins" panose="00000500000000000000" pitchFamily="2" charset="0"/>
                <a:cs typeface="Poppins" panose="00000500000000000000" pitchFamily="2" charset="0"/>
              </a:rPr>
            </a:br>
            <a:br>
              <a:rPr lang="en-US" sz="1600" b="1" dirty="0">
                <a:solidFill>
                  <a:srgbClr val="004C6B"/>
                </a:solidFill>
                <a:latin typeface="Poppins" panose="00000500000000000000" pitchFamily="2" charset="0"/>
                <a:cs typeface="Poppins" panose="00000500000000000000" pitchFamily="2" charset="0"/>
              </a:rPr>
            </a:br>
            <a:r>
              <a:rPr lang="en-US" sz="1600" b="1" dirty="0">
                <a:solidFill>
                  <a:srgbClr val="004C6B"/>
                </a:solidFill>
                <a:latin typeface="Poppins" panose="00000500000000000000" pitchFamily="2" charset="0"/>
                <a:cs typeface="Poppins" panose="00000500000000000000" pitchFamily="2" charset="0"/>
              </a:rPr>
              <a:t>1. Staff were supportive, kind and reassuring.</a:t>
            </a:r>
            <a:br>
              <a:rPr lang="en-US" sz="1600"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“The doctors and nurses were very nice, polite and helpful.”</a:t>
            </a:r>
            <a:br>
              <a:rPr lang="en-US" sz="1600"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“I liked the doctors - they were able to calm me down.”</a:t>
            </a:r>
          </a:p>
          <a:p>
            <a:pPr>
              <a:spcAft>
                <a:spcPts val="1200"/>
              </a:spcAft>
            </a:pPr>
            <a:r>
              <a:rPr lang="en-US" sz="1600" b="1" dirty="0">
                <a:solidFill>
                  <a:srgbClr val="004C6B"/>
                </a:solidFill>
                <a:latin typeface="Poppins" panose="00000500000000000000" pitchFamily="2" charset="0"/>
                <a:cs typeface="Poppins" panose="00000500000000000000" pitchFamily="2" charset="0"/>
              </a:rPr>
              <a:t>2. Specialist paediatric team and monitoring felt reassuring.</a:t>
            </a:r>
            <a:br>
              <a:rPr lang="en-US" sz="1600"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“Seeing the paediatrician face to face is not possible at my GP.”</a:t>
            </a:r>
            <a:br>
              <a:rPr lang="en-US" sz="1600"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“They constantly checked on my child before he went home.”</a:t>
            </a:r>
          </a:p>
          <a:p>
            <a:pPr>
              <a:spcAft>
                <a:spcPts val="1200"/>
              </a:spcAft>
            </a:pPr>
            <a:r>
              <a:rPr lang="en-US" sz="1600" b="1" dirty="0">
                <a:solidFill>
                  <a:srgbClr val="004C6B"/>
                </a:solidFill>
                <a:latin typeface="Poppins" panose="00000500000000000000" pitchFamily="2" charset="0"/>
                <a:cs typeface="Poppins" panose="00000500000000000000" pitchFamily="2" charset="0"/>
              </a:rPr>
              <a:t>3. No appointment needed and clear follow-up care.</a:t>
            </a:r>
            <a:br>
              <a:rPr lang="en-US" sz="1600"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“There was no booking needed and the service was fast.”</a:t>
            </a:r>
            <a:br>
              <a:rPr lang="en-US" sz="1600"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“I left with good follow up care for my son.”</a:t>
            </a:r>
          </a:p>
        </p:txBody>
      </p:sp>
    </p:spTree>
    <p:extLst>
      <p:ext uri="{BB962C8B-B14F-4D97-AF65-F5344CB8AC3E}">
        <p14:creationId xmlns:p14="http://schemas.microsoft.com/office/powerpoint/2010/main" val="1800421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ACA63-BD8A-5CA6-FA19-B76A817ED7B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D1FF2A-A8C9-BBDF-DDA1-2004578CB9E3}"/>
              </a:ext>
            </a:extLst>
          </p:cNvPr>
          <p:cNvSpPr>
            <a:spLocks noGrp="1"/>
          </p:cNvSpPr>
          <p:nvPr>
            <p:ph idx="1"/>
          </p:nvPr>
        </p:nvSpPr>
        <p:spPr/>
        <p:txBody>
          <a:bodyPr vert="horz" lIns="91440" tIns="45720" rIns="91440" bIns="45720" rtlCol="0" anchor="t">
            <a:normAutofit/>
          </a:bodyPr>
          <a:lstStyle/>
          <a:p>
            <a:pPr marL="0" indent="0">
              <a:buNone/>
            </a:pPr>
            <a:endParaRPr lang="en-GB" sz="1600" b="1" u="sng" dirty="0">
              <a:solidFill>
                <a:srgbClr val="004F6B"/>
              </a:solidFill>
              <a:latin typeface="Poppins" panose="00000500000000000000" pitchFamily="2" charset="0"/>
              <a:cs typeface="Poppins" panose="00000500000000000000" pitchFamily="2" charset="0"/>
            </a:endParaRPr>
          </a:p>
          <a:p>
            <a:pPr marL="0" indent="0">
              <a:buNone/>
            </a:pPr>
            <a:endParaRPr lang="en-US" sz="1600" dirty="0">
              <a:solidFill>
                <a:srgbClr val="004F6B"/>
              </a:solidFill>
              <a:latin typeface="Poppins" panose="00000500000000000000" pitchFamily="2"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08CD6296-03DA-D008-00D2-86BBB4F0A043}"/>
              </a:ext>
            </a:extLst>
          </p:cNvPr>
          <p:cNvSpPr>
            <a:spLocks noGrp="1"/>
          </p:cNvSpPr>
          <p:nvPr>
            <p:ph type="sldNum" sz="quarter" idx="12"/>
          </p:nvPr>
        </p:nvSpPr>
        <p:spPr/>
        <p:txBody>
          <a:bodyPr/>
          <a:lstStyle/>
          <a:p>
            <a:fld id="{9295DF58-4118-4551-8C61-1A7ED177FA2D}" type="slidenum">
              <a:rPr lang="en-GB" noProof="0" smtClean="0"/>
              <a:pPr/>
              <a:t>24</a:t>
            </a:fld>
            <a:endParaRPr lang="en-GB" noProof="0" dirty="0"/>
          </a:p>
        </p:txBody>
      </p:sp>
      <p:sp>
        <p:nvSpPr>
          <p:cNvPr id="3" name="TextBox 2">
            <a:extLst>
              <a:ext uri="{FF2B5EF4-FFF2-40B4-BE49-F238E27FC236}">
                <a16:creationId xmlns:a16="http://schemas.microsoft.com/office/drawing/2014/main" id="{8722B0F6-BA55-0F08-7B23-6AEE45B58D3A}"/>
              </a:ext>
            </a:extLst>
          </p:cNvPr>
          <p:cNvSpPr txBox="1"/>
          <p:nvPr/>
        </p:nvSpPr>
        <p:spPr>
          <a:xfrm>
            <a:off x="432955" y="521179"/>
            <a:ext cx="11045403"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1600" b="1" dirty="0">
                <a:solidFill>
                  <a:srgbClr val="004C6B"/>
                </a:solidFill>
                <a:latin typeface="Poppins" panose="00000500000000000000" pitchFamily="2" charset="0"/>
                <a:cs typeface="Poppins" panose="00000500000000000000" pitchFamily="2" charset="0"/>
              </a:rPr>
              <a:t>What could be improved</a:t>
            </a:r>
          </a:p>
          <a:p>
            <a:pPr marL="342900" indent="-342900">
              <a:spcAft>
                <a:spcPts val="1200"/>
              </a:spcAft>
              <a:buAutoNum type="arabicPeriod"/>
            </a:pPr>
            <a:r>
              <a:rPr lang="en-US" sz="1600" b="1" dirty="0">
                <a:solidFill>
                  <a:srgbClr val="004C6B"/>
                </a:solidFill>
                <a:latin typeface="Poppins" panose="00000500000000000000" pitchFamily="2" charset="0"/>
                <a:cs typeface="Poppins" panose="00000500000000000000" pitchFamily="2" charset="0"/>
              </a:rPr>
              <a:t>Waiting times were mentioned by the majority of parents, many reporting waits of several hours.</a:t>
            </a:r>
            <a:br>
              <a:rPr lang="en-US" sz="1600"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“It took almost 2 hours - my child cannot sit still, so it was really hard.”</a:t>
            </a:r>
            <a:br>
              <a:rPr lang="en-US" sz="1600"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“Waiting a long time just for a small amount of medication doesn’t work well when you have other children.”</a:t>
            </a:r>
          </a:p>
          <a:p>
            <a:pPr marL="342900" indent="-342900">
              <a:spcAft>
                <a:spcPts val="1200"/>
              </a:spcAft>
              <a:buAutoNum type="arabicPeriod"/>
            </a:pPr>
            <a:r>
              <a:rPr lang="en-US" sz="1600" b="1" dirty="0">
                <a:solidFill>
                  <a:srgbClr val="004C6B"/>
                </a:solidFill>
                <a:latin typeface="Poppins" panose="00000500000000000000" pitchFamily="2" charset="0"/>
                <a:cs typeface="Poppins" panose="00000500000000000000" pitchFamily="2" charset="0"/>
              </a:rPr>
              <a:t>Parents were concerned about cramped spaces, lack of distractions, and waiting areas mixed with adults.</a:t>
            </a:r>
            <a:br>
              <a:rPr lang="en-US" sz="1600"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“The environment is really hard to keep your child calm, not child friendly at all.”</a:t>
            </a:r>
            <a:br>
              <a:rPr lang="en-US" sz="1600"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“The waiting area at the start is mixed with adults – I didn’t think it was safe for my baby.”</a:t>
            </a:r>
          </a:p>
          <a:p>
            <a:pPr marL="342900" indent="-342900">
              <a:spcAft>
                <a:spcPts val="1200"/>
              </a:spcAft>
              <a:buAutoNum type="arabicPeriod"/>
            </a:pPr>
            <a:r>
              <a:rPr lang="en-US" sz="1600" b="1" dirty="0">
                <a:solidFill>
                  <a:srgbClr val="004C6B"/>
                </a:solidFill>
                <a:latin typeface="Poppins" panose="00000500000000000000" pitchFamily="2" charset="0"/>
                <a:cs typeface="Poppins" panose="00000500000000000000" pitchFamily="2" charset="0"/>
              </a:rPr>
              <a:t>Several parents said that GP and hospital communication was confusing or inconsistent.</a:t>
            </a:r>
            <a:br>
              <a:rPr lang="en-US" sz="1600"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“The communication between GP and hospital was terrible.”</a:t>
            </a:r>
            <a:br>
              <a:rPr lang="en-US" sz="1600"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“I had to find the reference number myself.”</a:t>
            </a:r>
          </a:p>
          <a:p>
            <a:pPr marL="342900" indent="-342900">
              <a:spcAft>
                <a:spcPts val="1200"/>
              </a:spcAft>
              <a:buAutoNum type="arabicPeriod"/>
            </a:pPr>
            <a:r>
              <a:rPr lang="en-US" sz="1600" b="1" dirty="0">
                <a:solidFill>
                  <a:srgbClr val="004C6B"/>
                </a:solidFill>
                <a:latin typeface="Poppins" panose="00000500000000000000" pitchFamily="2" charset="0"/>
                <a:cs typeface="Poppins" panose="00000500000000000000" pitchFamily="2" charset="0"/>
              </a:rPr>
              <a:t>Some parents felt unclear about what to do after being discharged.</a:t>
            </a:r>
            <a:br>
              <a:rPr lang="en-US" sz="1600"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“They sent me home with little advice - I think there should be more GP appointments or easier contact.”</a:t>
            </a:r>
            <a:br>
              <a:rPr lang="en-US" sz="1600"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“Sometimes the aftercare instructions are hard to follow.”</a:t>
            </a:r>
          </a:p>
          <a:p>
            <a:pPr marL="342900" indent="-342900">
              <a:spcAft>
                <a:spcPts val="1200"/>
              </a:spcAft>
              <a:buAutoNum type="arabicPeriod"/>
            </a:pPr>
            <a:r>
              <a:rPr lang="en-US" sz="1600" b="1" dirty="0">
                <a:solidFill>
                  <a:srgbClr val="004C6B"/>
                </a:solidFill>
                <a:latin typeface="Poppins" panose="00000500000000000000" pitchFamily="2" charset="0"/>
                <a:cs typeface="Poppins" panose="00000500000000000000" pitchFamily="2" charset="0"/>
              </a:rPr>
              <a:t>Hygiene and cleanliness issues mentioned by a few parents</a:t>
            </a:r>
            <a:br>
              <a:rPr lang="en-US" sz="1600"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“The hygiene – the wards were disgusting.”</a:t>
            </a:r>
            <a:br>
              <a:rPr lang="en-US" sz="1600"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“The kids’ bed had vomit from previous children.”</a:t>
            </a:r>
          </a:p>
        </p:txBody>
      </p:sp>
    </p:spTree>
    <p:extLst>
      <p:ext uri="{BB962C8B-B14F-4D97-AF65-F5344CB8AC3E}">
        <p14:creationId xmlns:p14="http://schemas.microsoft.com/office/powerpoint/2010/main" val="365571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5B36D-1CB9-9C6E-6D4F-77FF4A80777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A568B2-9509-A345-5BA3-6CCED7073442}"/>
              </a:ext>
            </a:extLst>
          </p:cNvPr>
          <p:cNvSpPr>
            <a:spLocks noGrp="1"/>
          </p:cNvSpPr>
          <p:nvPr>
            <p:ph idx="1"/>
          </p:nvPr>
        </p:nvSpPr>
        <p:spPr/>
        <p:txBody>
          <a:bodyPr vert="horz" lIns="91440" tIns="45720" rIns="91440" bIns="45720" rtlCol="0" anchor="t">
            <a:normAutofit/>
          </a:bodyPr>
          <a:lstStyle/>
          <a:p>
            <a:pPr marL="0" indent="0">
              <a:buNone/>
            </a:pPr>
            <a:endParaRPr lang="en-GB" sz="1600" b="1" u="sng" dirty="0">
              <a:solidFill>
                <a:srgbClr val="004F6B"/>
              </a:solidFill>
              <a:latin typeface="Poppins" panose="00000500000000000000" pitchFamily="2" charset="0"/>
              <a:cs typeface="Poppins" panose="00000500000000000000" pitchFamily="2" charset="0"/>
            </a:endParaRPr>
          </a:p>
          <a:p>
            <a:pPr marL="0" indent="0">
              <a:buNone/>
            </a:pPr>
            <a:endParaRPr lang="en-US" sz="1600" dirty="0">
              <a:solidFill>
                <a:srgbClr val="004F6B"/>
              </a:solidFill>
              <a:latin typeface="Poppins" panose="00000500000000000000" pitchFamily="2"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A540B305-D835-CE57-51B7-39DCDDFBCF9F}"/>
              </a:ext>
            </a:extLst>
          </p:cNvPr>
          <p:cNvSpPr>
            <a:spLocks noGrp="1"/>
          </p:cNvSpPr>
          <p:nvPr>
            <p:ph type="sldNum" sz="quarter" idx="12"/>
          </p:nvPr>
        </p:nvSpPr>
        <p:spPr/>
        <p:txBody>
          <a:bodyPr/>
          <a:lstStyle/>
          <a:p>
            <a:fld id="{9295DF58-4118-4551-8C61-1A7ED177FA2D}" type="slidenum">
              <a:rPr lang="en-GB" noProof="0" smtClean="0"/>
              <a:pPr/>
              <a:t>25</a:t>
            </a:fld>
            <a:endParaRPr lang="en-GB" noProof="0" dirty="0"/>
          </a:p>
        </p:txBody>
      </p:sp>
      <p:sp>
        <p:nvSpPr>
          <p:cNvPr id="3" name="TextBox 2">
            <a:extLst>
              <a:ext uri="{FF2B5EF4-FFF2-40B4-BE49-F238E27FC236}">
                <a16:creationId xmlns:a16="http://schemas.microsoft.com/office/drawing/2014/main" id="{CF73E4AF-C55B-C8A2-CCE7-1573A71B4C76}"/>
              </a:ext>
            </a:extLst>
          </p:cNvPr>
          <p:cNvSpPr txBox="1"/>
          <p:nvPr/>
        </p:nvSpPr>
        <p:spPr>
          <a:xfrm>
            <a:off x="432956" y="521179"/>
            <a:ext cx="705966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1600" b="1" dirty="0">
                <a:solidFill>
                  <a:srgbClr val="004C6B"/>
                </a:solidFill>
                <a:latin typeface="Poppins" panose="00000500000000000000" pitchFamily="2" charset="0"/>
                <a:cs typeface="Poppins" panose="00000500000000000000" pitchFamily="2" charset="0"/>
              </a:rPr>
              <a:t>What this means</a:t>
            </a:r>
            <a:br>
              <a:rPr lang="en-US" sz="1600" b="1" dirty="0">
                <a:solidFill>
                  <a:srgbClr val="004C6B"/>
                </a:solidFill>
                <a:latin typeface="Poppins" panose="00000500000000000000" pitchFamily="2" charset="0"/>
                <a:cs typeface="Poppins" panose="00000500000000000000" pitchFamily="2" charset="0"/>
              </a:rPr>
            </a:br>
            <a:r>
              <a:rPr lang="en-US" sz="1600" dirty="0">
                <a:solidFill>
                  <a:srgbClr val="004C6B"/>
                </a:solidFill>
                <a:latin typeface="Poppins" panose="00000500000000000000" pitchFamily="2" charset="0"/>
                <a:cs typeface="Poppins" panose="00000500000000000000" pitchFamily="2" charset="0"/>
              </a:rPr>
              <a:t>Parents strongly value the professionalism, reassurance and paediatric expertise provided at A&amp;E. However, long waiting times and the stressful, mixed waiting environment create significant challenges, especially for young children, first-time parents, and families with additional needs. Improving the waiting room environment, reducing wait times, and strengthening communication between services could substantially improve the overall A&amp;E experience.</a:t>
            </a:r>
          </a:p>
        </p:txBody>
      </p:sp>
    </p:spTree>
    <p:extLst>
      <p:ext uri="{BB962C8B-B14F-4D97-AF65-F5344CB8AC3E}">
        <p14:creationId xmlns:p14="http://schemas.microsoft.com/office/powerpoint/2010/main" val="2149648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36F4A-245C-FB50-8B28-E9C53CF96AB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1CDF148-2341-02C3-BC90-79BC40DF1B4F}"/>
              </a:ext>
            </a:extLst>
          </p:cNvPr>
          <p:cNvSpPr>
            <a:spLocks noGrp="1"/>
          </p:cNvSpPr>
          <p:nvPr>
            <p:ph type="title"/>
          </p:nvPr>
        </p:nvSpPr>
        <p:spPr>
          <a:xfrm>
            <a:off x="467591" y="365126"/>
            <a:ext cx="10886209" cy="702746"/>
          </a:xfrm>
        </p:spPr>
        <p:txBody>
          <a:bodyPr>
            <a:normAutofit/>
          </a:bodyPr>
          <a:lstStyle/>
          <a:p>
            <a:r>
              <a:rPr lang="en-US" sz="2500" b="1" dirty="0">
                <a:solidFill>
                  <a:srgbClr val="D95D9E"/>
                </a:solidFill>
                <a:latin typeface="Poppins"/>
                <a:cs typeface="Poppins"/>
              </a:rPr>
              <a:t>7. Time of attendance at A&amp;E</a:t>
            </a:r>
          </a:p>
        </p:txBody>
      </p:sp>
      <p:sp>
        <p:nvSpPr>
          <p:cNvPr id="2" name="Content Placeholder 1">
            <a:extLst>
              <a:ext uri="{FF2B5EF4-FFF2-40B4-BE49-F238E27FC236}">
                <a16:creationId xmlns:a16="http://schemas.microsoft.com/office/drawing/2014/main" id="{25B957B6-8DF6-C1DD-3403-8C6719302B0F}"/>
              </a:ext>
            </a:extLst>
          </p:cNvPr>
          <p:cNvSpPr>
            <a:spLocks noGrp="1"/>
          </p:cNvSpPr>
          <p:nvPr>
            <p:ph idx="1"/>
          </p:nvPr>
        </p:nvSpPr>
        <p:spPr/>
        <p:txBody>
          <a:bodyPr vert="horz" lIns="91440" tIns="45720" rIns="91440" bIns="45720" rtlCol="0" anchor="t">
            <a:normAutofit/>
          </a:bodyPr>
          <a:lstStyle/>
          <a:p>
            <a:pPr marL="0" indent="0">
              <a:buNone/>
            </a:pPr>
            <a:endParaRPr lang="en-GB" sz="1600" b="1" u="sng" dirty="0">
              <a:solidFill>
                <a:srgbClr val="004F6B"/>
              </a:solidFill>
              <a:latin typeface="Poppins" panose="00000500000000000000" pitchFamily="2" charset="0"/>
              <a:cs typeface="Poppins" panose="00000500000000000000" pitchFamily="2" charset="0"/>
            </a:endParaRPr>
          </a:p>
          <a:p>
            <a:pPr marL="0" indent="0">
              <a:buNone/>
            </a:pPr>
            <a:endParaRPr lang="en-US" sz="1600" dirty="0">
              <a:solidFill>
                <a:srgbClr val="004F6B"/>
              </a:solidFill>
              <a:latin typeface="Poppins" panose="00000500000000000000" pitchFamily="2"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580A410B-520C-679F-9763-80A5DFFFFFE5}"/>
              </a:ext>
            </a:extLst>
          </p:cNvPr>
          <p:cNvSpPr>
            <a:spLocks noGrp="1"/>
          </p:cNvSpPr>
          <p:nvPr>
            <p:ph type="sldNum" sz="quarter" idx="12"/>
          </p:nvPr>
        </p:nvSpPr>
        <p:spPr/>
        <p:txBody>
          <a:bodyPr/>
          <a:lstStyle/>
          <a:p>
            <a:fld id="{9295DF58-4118-4551-8C61-1A7ED177FA2D}" type="slidenum">
              <a:rPr lang="en-GB" noProof="0" smtClean="0"/>
              <a:pPr/>
              <a:t>26</a:t>
            </a:fld>
            <a:endParaRPr lang="en-GB" noProof="0" dirty="0"/>
          </a:p>
        </p:txBody>
      </p:sp>
      <p:sp>
        <p:nvSpPr>
          <p:cNvPr id="3" name="TextBox 2">
            <a:extLst>
              <a:ext uri="{FF2B5EF4-FFF2-40B4-BE49-F238E27FC236}">
                <a16:creationId xmlns:a16="http://schemas.microsoft.com/office/drawing/2014/main" id="{93A8712F-7AF8-CE62-CCFE-473EC02BAD31}"/>
              </a:ext>
            </a:extLst>
          </p:cNvPr>
          <p:cNvSpPr txBox="1"/>
          <p:nvPr/>
        </p:nvSpPr>
        <p:spPr>
          <a:xfrm>
            <a:off x="467590" y="1140823"/>
            <a:ext cx="7188803"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eaLnBrk="0" fontAlgn="base" hangingPunct="0">
              <a:spcBef>
                <a:spcPct val="0"/>
              </a:spcBef>
              <a:spcAft>
                <a:spcPct val="0"/>
              </a:spcAft>
            </a:pPr>
            <a:r>
              <a:rPr lang="en-US" altLang="en-US" sz="1600" dirty="0">
                <a:solidFill>
                  <a:srgbClr val="004C6B"/>
                </a:solidFill>
                <a:latin typeface="Poppins" pitchFamily="2" charset="77"/>
                <a:cs typeface="Poppins" pitchFamily="2" charset="77"/>
              </a:rPr>
              <a:t>Participants were asked what time of day they attended A&amp;E, with response options covering weekday and weekend mornings, afternoons, evenings and nights. However, it is important to note that engagement activity took place over a three-day period and was limited to weekdays. The majority of engagements occurred between 9am and 5pm, with one day extending until midnight. As a result, responses are likely to be influenced by the timing and duration of the engagement activity and may not be representative of all A&amp;E attendances.</a:t>
            </a:r>
          </a:p>
          <a:p>
            <a:pPr lvl="0" eaLnBrk="0" fontAlgn="base" hangingPunct="0">
              <a:spcBef>
                <a:spcPct val="0"/>
              </a:spcBef>
              <a:spcAft>
                <a:spcPct val="0"/>
              </a:spcAft>
            </a:pPr>
            <a:br>
              <a:rPr lang="en-US" altLang="en-US" sz="1600" dirty="0">
                <a:solidFill>
                  <a:srgbClr val="004C6B"/>
                </a:solidFill>
                <a:latin typeface="Poppins" pitchFamily="2" charset="77"/>
                <a:cs typeface="Poppins" pitchFamily="2" charset="77"/>
              </a:rPr>
            </a:br>
            <a:r>
              <a:rPr lang="en-US" altLang="en-US" sz="1600" dirty="0">
                <a:solidFill>
                  <a:srgbClr val="004C6B"/>
                </a:solidFill>
                <a:latin typeface="Poppins" pitchFamily="2" charset="77"/>
                <a:cs typeface="Poppins" pitchFamily="2" charset="77"/>
              </a:rPr>
              <a:t>For transparency, the findings relating to time of attendance are presented with this limitation in mind.</a:t>
            </a:r>
          </a:p>
        </p:txBody>
      </p:sp>
    </p:spTree>
    <p:extLst>
      <p:ext uri="{BB962C8B-B14F-4D97-AF65-F5344CB8AC3E}">
        <p14:creationId xmlns:p14="http://schemas.microsoft.com/office/powerpoint/2010/main" val="4077252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90B78-BA3E-F208-F2C7-F6BD7F9A11E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D0FF0D2-7F7C-1AEF-7855-83A3669C0805}"/>
              </a:ext>
            </a:extLst>
          </p:cNvPr>
          <p:cNvSpPr txBox="1"/>
          <p:nvPr/>
        </p:nvSpPr>
        <p:spPr>
          <a:xfrm>
            <a:off x="372286" y="4565647"/>
            <a:ext cx="6184490" cy="1446550"/>
          </a:xfrm>
          <a:prstGeom prst="rect">
            <a:avLst/>
          </a:prstGeom>
          <a:noFill/>
        </p:spPr>
        <p:txBody>
          <a:bodyPr wrap="square" rtlCol="0">
            <a:spAutoFit/>
          </a:bodyPr>
          <a:lstStyle/>
          <a:p>
            <a:r>
              <a:rPr lang="en-US" sz="4400" b="1" dirty="0">
                <a:solidFill>
                  <a:prstClr val="white"/>
                </a:solidFill>
              </a:rPr>
              <a:t>Semi-structured interview findings</a:t>
            </a:r>
            <a:endParaRPr lang="en-GB" sz="4400" b="1" dirty="0">
              <a:solidFill>
                <a:prstClr val="white"/>
              </a:solidFill>
            </a:endParaRPr>
          </a:p>
        </p:txBody>
      </p:sp>
    </p:spTree>
    <p:extLst>
      <p:ext uri="{BB962C8B-B14F-4D97-AF65-F5344CB8AC3E}">
        <p14:creationId xmlns:p14="http://schemas.microsoft.com/office/powerpoint/2010/main" val="244828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8373" y="365125"/>
            <a:ext cx="10865427" cy="642793"/>
          </a:xfrm>
        </p:spPr>
        <p:txBody>
          <a:bodyPr>
            <a:normAutofit/>
          </a:bodyPr>
          <a:lstStyle/>
          <a:p>
            <a:r>
              <a:rPr lang="en-GB" sz="2500" b="1" dirty="0">
                <a:solidFill>
                  <a:srgbClr val="D95D9E"/>
                </a:solidFill>
                <a:latin typeface="Poppins"/>
                <a:cs typeface="Poppins"/>
              </a:rPr>
              <a:t>Findings from semi-structured interview (5 Participants)</a:t>
            </a:r>
          </a:p>
        </p:txBody>
      </p:sp>
      <p:sp>
        <p:nvSpPr>
          <p:cNvPr id="2" name="Content Placeholder 1">
            <a:extLst>
              <a:ext uri="{FF2B5EF4-FFF2-40B4-BE49-F238E27FC236}">
                <a16:creationId xmlns:a16="http://schemas.microsoft.com/office/drawing/2014/main" id="{CA7B3A69-4130-4251-8C79-1EB7BECCBE92}"/>
              </a:ext>
            </a:extLst>
          </p:cNvPr>
          <p:cNvSpPr>
            <a:spLocks noGrp="1"/>
          </p:cNvSpPr>
          <p:nvPr>
            <p:ph idx="1"/>
          </p:nvPr>
        </p:nvSpPr>
        <p:spPr>
          <a:xfrm>
            <a:off x="488373" y="1069975"/>
            <a:ext cx="10515600" cy="5286375"/>
          </a:xfrm>
        </p:spPr>
        <p:txBody>
          <a:bodyPr>
            <a:noAutofit/>
          </a:bodyPr>
          <a:lstStyle/>
          <a:p>
            <a:pPr marL="0" indent="0">
              <a:buNone/>
            </a:pPr>
            <a:r>
              <a:rPr lang="en-US" sz="1600" b="1" dirty="0">
                <a:solidFill>
                  <a:srgbClr val="004F6B"/>
                </a:solidFill>
                <a:latin typeface="Poppins" panose="00000500000000000000" pitchFamily="2" charset="0"/>
                <a:cs typeface="Poppins" panose="00000500000000000000" pitchFamily="2" charset="0"/>
              </a:rPr>
              <a:t>A&amp;E Attendance</a:t>
            </a:r>
          </a:p>
          <a:p>
            <a:r>
              <a:rPr lang="en-US" sz="1600" dirty="0">
                <a:solidFill>
                  <a:srgbClr val="004F6B"/>
                </a:solidFill>
                <a:latin typeface="Poppins" panose="00000500000000000000" pitchFamily="2" charset="0"/>
                <a:cs typeface="Poppins" panose="00000500000000000000" pitchFamily="2" charset="0"/>
              </a:rPr>
              <a:t>Most parents went directly to West Middlesex A&amp;E because they believed their child needed urgent care and could not reach a GP.</a:t>
            </a:r>
          </a:p>
          <a:p>
            <a:r>
              <a:rPr lang="en-US" sz="1600" dirty="0">
                <a:solidFill>
                  <a:srgbClr val="004F6B"/>
                </a:solidFill>
                <a:latin typeface="Poppins" panose="00000500000000000000" pitchFamily="2" charset="0"/>
                <a:cs typeface="Poppins" panose="00000500000000000000" pitchFamily="2" charset="0"/>
              </a:rPr>
              <a:t>Main reasons: head injuries, high fever, breathing issues.</a:t>
            </a:r>
          </a:p>
          <a:p>
            <a:r>
              <a:rPr lang="en-US" sz="1600" dirty="0">
                <a:solidFill>
                  <a:srgbClr val="004F6B"/>
                </a:solidFill>
                <a:latin typeface="Poppins" panose="00000500000000000000" pitchFamily="2" charset="0"/>
                <a:cs typeface="Poppins" panose="00000500000000000000" pitchFamily="2" charset="0"/>
              </a:rPr>
              <a:t>A&amp;E was chosen for fast access to diagnostics and paediatric specialists.</a:t>
            </a:r>
          </a:p>
          <a:p>
            <a:pPr marL="0" indent="0">
              <a:buNone/>
            </a:pPr>
            <a:r>
              <a:rPr lang="en-US" sz="1600" b="1" dirty="0">
                <a:solidFill>
                  <a:srgbClr val="004F6B"/>
                </a:solidFill>
                <a:latin typeface="Poppins" panose="00000500000000000000" pitchFamily="2" charset="0"/>
                <a:cs typeface="Poppins" panose="00000500000000000000" pitchFamily="2" charset="0"/>
              </a:rPr>
              <a:t>Outcomes</a:t>
            </a:r>
          </a:p>
          <a:p>
            <a:r>
              <a:rPr lang="en-US" sz="1600" dirty="0">
                <a:solidFill>
                  <a:srgbClr val="004F6B"/>
                </a:solidFill>
                <a:latin typeface="Poppins" panose="00000500000000000000" pitchFamily="2" charset="0"/>
                <a:cs typeface="Poppins" panose="00000500000000000000" pitchFamily="2" charset="0"/>
              </a:rPr>
              <a:t>3 children received treatment; 2 were discharged with advice.</a:t>
            </a:r>
          </a:p>
          <a:p>
            <a:r>
              <a:rPr lang="en-US" sz="1600" dirty="0">
                <a:solidFill>
                  <a:srgbClr val="004F6B"/>
                </a:solidFill>
                <a:latin typeface="Poppins" panose="00000500000000000000" pitchFamily="2" charset="0"/>
                <a:cs typeface="Poppins" panose="00000500000000000000" pitchFamily="2" charset="0"/>
              </a:rPr>
              <a:t>Parents were generally satisfied with speed and clarity of care.</a:t>
            </a:r>
          </a:p>
          <a:p>
            <a:pPr marL="0" indent="0">
              <a:buNone/>
            </a:pPr>
            <a:r>
              <a:rPr lang="en-US" sz="1600" b="1" dirty="0">
                <a:solidFill>
                  <a:srgbClr val="004F6B"/>
                </a:solidFill>
                <a:latin typeface="Poppins" panose="00000500000000000000" pitchFamily="2" charset="0"/>
                <a:cs typeface="Poppins" panose="00000500000000000000" pitchFamily="2" charset="0"/>
              </a:rPr>
              <a:t>Challenges</a:t>
            </a:r>
          </a:p>
          <a:p>
            <a:r>
              <a:rPr lang="en-US" sz="1600" dirty="0">
                <a:solidFill>
                  <a:srgbClr val="004F6B"/>
                </a:solidFill>
                <a:latin typeface="Poppins" panose="00000500000000000000" pitchFamily="2" charset="0"/>
                <a:cs typeface="Poppins" panose="00000500000000000000" pitchFamily="2" charset="0"/>
              </a:rPr>
              <a:t>Unclear next steps after discharge.</a:t>
            </a:r>
          </a:p>
          <a:p>
            <a:r>
              <a:rPr lang="en-US" sz="1600" dirty="0">
                <a:solidFill>
                  <a:srgbClr val="004F6B"/>
                </a:solidFill>
                <a:latin typeface="Poppins" panose="00000500000000000000" pitchFamily="2" charset="0"/>
                <a:cs typeface="Poppins" panose="00000500000000000000" pitchFamily="2" charset="0"/>
              </a:rPr>
              <a:t>Waiting areas not child-friendly.</a:t>
            </a:r>
          </a:p>
          <a:p>
            <a:r>
              <a:rPr lang="en-US" sz="1600" dirty="0">
                <a:solidFill>
                  <a:srgbClr val="004F6B"/>
                </a:solidFill>
                <a:latin typeface="Poppins" panose="00000500000000000000" pitchFamily="2" charset="0"/>
                <a:cs typeface="Poppins" panose="00000500000000000000" pitchFamily="2" charset="0"/>
              </a:rPr>
              <a:t>A&amp;E was far for some families, especially at night.</a:t>
            </a:r>
          </a:p>
          <a:p>
            <a:pPr marL="0" indent="0">
              <a:buNone/>
            </a:pPr>
            <a:r>
              <a:rPr lang="en-US" sz="1600" b="1" dirty="0">
                <a:solidFill>
                  <a:srgbClr val="004F6B"/>
                </a:solidFill>
                <a:latin typeface="Poppins" panose="00000500000000000000" pitchFamily="2" charset="0"/>
                <a:cs typeface="Poppins" panose="00000500000000000000" pitchFamily="2" charset="0"/>
              </a:rPr>
              <a:t>Awareness of Services</a:t>
            </a:r>
          </a:p>
          <a:p>
            <a:r>
              <a:rPr lang="en-US" sz="1600" dirty="0">
                <a:solidFill>
                  <a:srgbClr val="004F6B"/>
                </a:solidFill>
                <a:latin typeface="Poppins" panose="00000500000000000000" pitchFamily="2" charset="0"/>
                <a:cs typeface="Poppins" panose="00000500000000000000" pitchFamily="2" charset="0"/>
              </a:rPr>
              <a:t>All parents knew about GPs and health visitors.</a:t>
            </a:r>
          </a:p>
          <a:p>
            <a:r>
              <a:rPr lang="en-US" sz="1600" dirty="0">
                <a:solidFill>
                  <a:srgbClr val="004F6B"/>
                </a:solidFill>
                <a:latin typeface="Poppins" panose="00000500000000000000" pitchFamily="2" charset="0"/>
                <a:cs typeface="Poppins" panose="00000500000000000000" pitchFamily="2" charset="0"/>
              </a:rPr>
              <a:t>None knew about the Healthier Together website.</a:t>
            </a:r>
          </a:p>
          <a:p>
            <a:r>
              <a:rPr lang="en-US" sz="1600" dirty="0">
                <a:solidFill>
                  <a:srgbClr val="004F6B"/>
                </a:solidFill>
                <a:latin typeface="Poppins" panose="00000500000000000000" pitchFamily="2" charset="0"/>
                <a:cs typeface="Poppins" panose="00000500000000000000" pitchFamily="2" charset="0"/>
              </a:rPr>
              <a:t>Parents were unsure about medication dosing, emergencies, and out-of-hours options.</a:t>
            </a:r>
          </a:p>
          <a:p>
            <a:r>
              <a:rPr lang="en-US" sz="1600" dirty="0">
                <a:solidFill>
                  <a:srgbClr val="004F6B"/>
                </a:solidFill>
                <a:latin typeface="Poppins" panose="00000500000000000000" pitchFamily="2" charset="0"/>
                <a:cs typeface="Poppins" panose="00000500000000000000" pitchFamily="2" charset="0"/>
              </a:rPr>
              <a:t>Difficulty getting timely GP advice was asserted by parents as a key issue.</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28</a:t>
            </a:fld>
            <a:endParaRPr lang="en-GB" noProof="0" dirty="0"/>
          </a:p>
        </p:txBody>
      </p:sp>
    </p:spTree>
    <p:extLst>
      <p:ext uri="{BB962C8B-B14F-4D97-AF65-F5344CB8AC3E}">
        <p14:creationId xmlns:p14="http://schemas.microsoft.com/office/powerpoint/2010/main" val="3037915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8AF7E-280E-D0D6-D942-0FB253AA3A0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7EBB87-E5F2-7F99-5963-C67972C49BF7}"/>
              </a:ext>
            </a:extLst>
          </p:cNvPr>
          <p:cNvSpPr>
            <a:spLocks noGrp="1"/>
          </p:cNvSpPr>
          <p:nvPr>
            <p:ph idx="1"/>
          </p:nvPr>
        </p:nvSpPr>
        <p:spPr>
          <a:xfrm>
            <a:off x="556491" y="634711"/>
            <a:ext cx="10515600" cy="5286375"/>
          </a:xfrm>
        </p:spPr>
        <p:txBody>
          <a:bodyPr>
            <a:noAutofit/>
          </a:bodyPr>
          <a:lstStyle/>
          <a:p>
            <a:pPr marL="0" indent="0">
              <a:buNone/>
            </a:pPr>
            <a:r>
              <a:rPr lang="en-US" sz="1600" b="1" dirty="0">
                <a:solidFill>
                  <a:srgbClr val="004F6B"/>
                </a:solidFill>
                <a:latin typeface="Poppins" panose="00000500000000000000" pitchFamily="2" charset="0"/>
                <a:cs typeface="Poppins" panose="00000500000000000000" pitchFamily="2" charset="0"/>
              </a:rPr>
              <a:t>Attitudes Toward GP Services</a:t>
            </a:r>
          </a:p>
          <a:p>
            <a:r>
              <a:rPr lang="en-US" sz="1600" dirty="0">
                <a:solidFill>
                  <a:srgbClr val="004F6B"/>
                </a:solidFill>
                <a:latin typeface="Poppins" panose="00000500000000000000" pitchFamily="2" charset="0"/>
                <a:cs typeface="Poppins" panose="00000500000000000000" pitchFamily="2" charset="0"/>
              </a:rPr>
              <a:t>Belief that GPs would refer head injuries straight to A&amp;E.</a:t>
            </a:r>
          </a:p>
          <a:p>
            <a:r>
              <a:rPr lang="en-US" sz="1600" dirty="0">
                <a:solidFill>
                  <a:srgbClr val="004F6B"/>
                </a:solidFill>
                <a:latin typeface="Poppins" panose="00000500000000000000" pitchFamily="2" charset="0"/>
                <a:cs typeface="Poppins" panose="00000500000000000000" pitchFamily="2" charset="0"/>
              </a:rPr>
              <a:t>Trust in GPs for long-term issues, but not for urgent problems.</a:t>
            </a:r>
          </a:p>
          <a:p>
            <a:r>
              <a:rPr lang="en-US" sz="1600" dirty="0">
                <a:solidFill>
                  <a:srgbClr val="004F6B"/>
                </a:solidFill>
                <a:latin typeface="Poppins" panose="00000500000000000000" pitchFamily="2" charset="0"/>
                <a:cs typeface="Poppins" panose="00000500000000000000" pitchFamily="2" charset="0"/>
              </a:rPr>
              <a:t>Fear of triage and being bounced between services.</a:t>
            </a:r>
          </a:p>
          <a:p>
            <a:pPr marL="0" indent="0">
              <a:buNone/>
            </a:pPr>
            <a:r>
              <a:rPr lang="en-US" sz="1600" b="1" dirty="0">
                <a:solidFill>
                  <a:srgbClr val="004F6B"/>
                </a:solidFill>
                <a:latin typeface="Poppins" panose="00000500000000000000" pitchFamily="2" charset="0"/>
                <a:cs typeface="Poppins" panose="00000500000000000000" pitchFamily="2" charset="0"/>
              </a:rPr>
              <a:t>Attitudes Toward Hospital Services</a:t>
            </a:r>
          </a:p>
          <a:p>
            <a:r>
              <a:rPr lang="en-US" sz="1600" dirty="0">
                <a:solidFill>
                  <a:srgbClr val="004F6B"/>
                </a:solidFill>
                <a:latin typeface="Poppins" panose="00000500000000000000" pitchFamily="2" charset="0"/>
                <a:cs typeface="Poppins" panose="00000500000000000000" pitchFamily="2" charset="0"/>
              </a:rPr>
              <a:t>Parents followed GP advice to attend A&amp;E when given.</a:t>
            </a:r>
          </a:p>
          <a:p>
            <a:r>
              <a:rPr lang="en-US" sz="1600" dirty="0">
                <a:solidFill>
                  <a:srgbClr val="004F6B"/>
                </a:solidFill>
                <a:latin typeface="Poppins" panose="00000500000000000000" pitchFamily="2" charset="0"/>
                <a:cs typeface="Poppins" panose="00000500000000000000" pitchFamily="2" charset="0"/>
              </a:rPr>
              <a:t>A&amp;E was valued for same-day care and 24/7 access.</a:t>
            </a:r>
          </a:p>
          <a:p>
            <a:r>
              <a:rPr lang="en-US" sz="1600" dirty="0">
                <a:solidFill>
                  <a:srgbClr val="004F6B"/>
                </a:solidFill>
                <a:latin typeface="Poppins" panose="00000500000000000000" pitchFamily="2" charset="0"/>
                <a:cs typeface="Poppins" panose="00000500000000000000" pitchFamily="2" charset="0"/>
              </a:rPr>
              <a:t>Some parents were not connected with health visitors, or unsure how to book routine care.</a:t>
            </a:r>
          </a:p>
          <a:p>
            <a:pPr marL="0" indent="0">
              <a:buNone/>
            </a:pPr>
            <a:r>
              <a:rPr lang="en-US" sz="1600" b="1" dirty="0">
                <a:solidFill>
                  <a:srgbClr val="004F6B"/>
                </a:solidFill>
                <a:latin typeface="Poppins" panose="00000500000000000000" pitchFamily="2" charset="0"/>
                <a:cs typeface="Poppins" panose="00000500000000000000" pitchFamily="2" charset="0"/>
              </a:rPr>
              <a:t>Views on the 0–4 Out-of-Hours Hub</a:t>
            </a:r>
          </a:p>
          <a:p>
            <a:pPr marL="0" indent="0">
              <a:buNone/>
            </a:pPr>
            <a:r>
              <a:rPr lang="en-US" sz="1600" dirty="0">
                <a:solidFill>
                  <a:srgbClr val="004F6B"/>
                </a:solidFill>
                <a:latin typeface="Poppins" panose="00000500000000000000" pitchFamily="2" charset="0"/>
                <a:cs typeface="Poppins" panose="00000500000000000000" pitchFamily="2" charset="0"/>
              </a:rPr>
              <a:t>Parents said they:</a:t>
            </a:r>
          </a:p>
          <a:p>
            <a:r>
              <a:rPr lang="en-US" sz="1600" dirty="0">
                <a:solidFill>
                  <a:srgbClr val="004F6B"/>
                </a:solidFill>
                <a:latin typeface="Poppins" panose="00000500000000000000" pitchFamily="2" charset="0"/>
                <a:cs typeface="Poppins" panose="00000500000000000000" pitchFamily="2" charset="0"/>
              </a:rPr>
              <a:t>Liked the idea of a local, child-focused service.</a:t>
            </a:r>
          </a:p>
          <a:p>
            <a:r>
              <a:rPr lang="en-US" sz="1600" dirty="0">
                <a:solidFill>
                  <a:srgbClr val="004F6B"/>
                </a:solidFill>
                <a:latin typeface="Poppins" panose="00000500000000000000" pitchFamily="2" charset="0"/>
                <a:cs typeface="Poppins" panose="00000500000000000000" pitchFamily="2" charset="0"/>
              </a:rPr>
              <a:t>Would use the service for urgent but non-emergency needs.</a:t>
            </a:r>
          </a:p>
          <a:p>
            <a:r>
              <a:rPr lang="en-US" sz="1600" dirty="0">
                <a:solidFill>
                  <a:srgbClr val="004F6B"/>
                </a:solidFill>
                <a:latin typeface="Poppins" panose="00000500000000000000" pitchFamily="2" charset="0"/>
                <a:cs typeface="Poppins" panose="00000500000000000000" pitchFamily="2" charset="0"/>
              </a:rPr>
              <a:t>Wanted clearer guidance, phone support, and easy online information.</a:t>
            </a:r>
          </a:p>
          <a:p>
            <a:pPr marL="0" indent="0">
              <a:buNone/>
            </a:pPr>
            <a:endParaRPr lang="en-US" sz="1600" b="1" u="sng" dirty="0">
              <a:solidFill>
                <a:srgbClr val="004F6B"/>
              </a:solidFill>
              <a:latin typeface="Poppins" panose="00000500000000000000" pitchFamily="2" charset="0"/>
              <a:cs typeface="Poppins" panose="00000500000000000000" pitchFamily="2" charset="0"/>
            </a:endParaRPr>
          </a:p>
          <a:p>
            <a:pPr marL="0" indent="0">
              <a:buNone/>
            </a:pPr>
            <a:endParaRPr lang="en-US" sz="1600" dirty="0">
              <a:solidFill>
                <a:srgbClr val="004F6B"/>
              </a:solidFill>
              <a:latin typeface="Poppins" panose="00000500000000000000" pitchFamily="2" charset="0"/>
              <a:cs typeface="Poppins" panose="00000500000000000000" pitchFamily="2" charset="0"/>
            </a:endParaRPr>
          </a:p>
          <a:p>
            <a:pPr marL="0" indent="0">
              <a:buNone/>
            </a:pPr>
            <a:endParaRPr lang="en-US" sz="1600" dirty="0">
              <a:solidFill>
                <a:srgbClr val="004F6B"/>
              </a:solidFill>
              <a:latin typeface="Poppins" panose="00000500000000000000" pitchFamily="2" charset="0"/>
              <a:cs typeface="Poppins" panose="00000500000000000000" pitchFamily="2" charset="0"/>
            </a:endParaRPr>
          </a:p>
          <a:p>
            <a:pPr marL="0" indent="0">
              <a:buNone/>
            </a:pPr>
            <a:endParaRPr lang="en-US" sz="1600" dirty="0">
              <a:solidFill>
                <a:srgbClr val="004F6B"/>
              </a:solidFill>
              <a:latin typeface="Poppins" panose="00000500000000000000" pitchFamily="2" charset="0"/>
              <a:cs typeface="Poppins" panose="00000500000000000000" pitchFamily="2" charset="0"/>
            </a:endParaRPr>
          </a:p>
          <a:p>
            <a:pPr marL="0" indent="0">
              <a:buNone/>
            </a:pPr>
            <a:endParaRPr lang="en-US" sz="1600" dirty="0">
              <a:solidFill>
                <a:srgbClr val="004F6B"/>
              </a:solidFill>
              <a:latin typeface="Poppins" panose="00000500000000000000" pitchFamily="2" charset="0"/>
              <a:cs typeface="Poppins" panose="00000500000000000000" pitchFamily="2" charset="0"/>
            </a:endParaRPr>
          </a:p>
          <a:p>
            <a:pPr marL="0" indent="0">
              <a:buNone/>
            </a:pPr>
            <a:endParaRPr lang="en-US" sz="1600" dirty="0">
              <a:solidFill>
                <a:srgbClr val="004F6B"/>
              </a:solidFill>
              <a:latin typeface="Poppins" panose="00000500000000000000" pitchFamily="2" charset="0"/>
              <a:cs typeface="Poppins" panose="00000500000000000000" pitchFamily="2" charset="0"/>
            </a:endParaRPr>
          </a:p>
        </p:txBody>
      </p:sp>
      <p:sp>
        <p:nvSpPr>
          <p:cNvPr id="16" name="Slide Number Placeholder 15">
            <a:extLst>
              <a:ext uri="{FF2B5EF4-FFF2-40B4-BE49-F238E27FC236}">
                <a16:creationId xmlns:a16="http://schemas.microsoft.com/office/drawing/2014/main" id="{C72078EC-6065-679D-D458-F9932CC10F0E}"/>
              </a:ext>
            </a:extLst>
          </p:cNvPr>
          <p:cNvSpPr>
            <a:spLocks noGrp="1"/>
          </p:cNvSpPr>
          <p:nvPr>
            <p:ph type="sldNum" sz="quarter" idx="12"/>
          </p:nvPr>
        </p:nvSpPr>
        <p:spPr/>
        <p:txBody>
          <a:bodyPr/>
          <a:lstStyle/>
          <a:p>
            <a:fld id="{9295DF58-4118-4551-8C61-1A7ED177FA2D}" type="slidenum">
              <a:rPr lang="en-GB" noProof="0" smtClean="0"/>
              <a:pPr/>
              <a:t>29</a:t>
            </a:fld>
            <a:endParaRPr lang="en-GB" noProof="0" dirty="0"/>
          </a:p>
        </p:txBody>
      </p:sp>
    </p:spTree>
    <p:extLst>
      <p:ext uri="{BB962C8B-B14F-4D97-AF65-F5344CB8AC3E}">
        <p14:creationId xmlns:p14="http://schemas.microsoft.com/office/powerpoint/2010/main" val="387379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CFB7-7DAF-4C6F-BFDB-B05988DACBC6}"/>
              </a:ext>
            </a:extLst>
          </p:cNvPr>
          <p:cNvSpPr>
            <a:spLocks noGrp="1"/>
          </p:cNvSpPr>
          <p:nvPr>
            <p:ph type="title"/>
          </p:nvPr>
        </p:nvSpPr>
        <p:spPr>
          <a:xfrm>
            <a:off x="609600" y="617524"/>
            <a:ext cx="10944000" cy="589953"/>
          </a:xfrm>
        </p:spPr>
        <p:txBody>
          <a:bodyPr/>
          <a:lstStyle/>
          <a:p>
            <a:r>
              <a:rPr lang="en-US" dirty="0">
                <a:latin typeface="+mj-lt"/>
              </a:rPr>
              <a:t>What we do </a:t>
            </a:r>
            <a:endParaRPr lang="en-US" sz="2800" dirty="0">
              <a:latin typeface="+mj-lt"/>
              <a:cs typeface="Poppins"/>
            </a:endParaRPr>
          </a:p>
        </p:txBody>
      </p:sp>
      <p:sp>
        <p:nvSpPr>
          <p:cNvPr id="3" name="Content Placeholder 2">
            <a:extLst>
              <a:ext uri="{FF2B5EF4-FFF2-40B4-BE49-F238E27FC236}">
                <a16:creationId xmlns:a16="http://schemas.microsoft.com/office/drawing/2014/main" id="{76A02C7D-AC35-4A4D-8ED0-AA22244A1FC6}"/>
              </a:ext>
            </a:extLst>
          </p:cNvPr>
          <p:cNvSpPr>
            <a:spLocks noGrp="1"/>
          </p:cNvSpPr>
          <p:nvPr>
            <p:ph idx="1"/>
          </p:nvPr>
        </p:nvSpPr>
        <p:spPr>
          <a:xfrm>
            <a:off x="609600" y="1395047"/>
            <a:ext cx="10944000" cy="1676400"/>
          </a:xfrm>
        </p:spPr>
        <p:txBody>
          <a:bodyPr/>
          <a:lstStyle/>
          <a:p>
            <a:r>
              <a:rPr lang="en-US" sz="1600" b="1" dirty="0">
                <a:latin typeface="+mn-lt"/>
              </a:rPr>
              <a:t>Healthwatch Hounslow </a:t>
            </a:r>
            <a:r>
              <a:rPr lang="en-US" sz="1600" dirty="0">
                <a:latin typeface="+mn-lt"/>
              </a:rPr>
              <a:t>is your local health and social care champion. From Feltham to Chiswick and everywhere in between, we make sure NHS leaders and other decision makers hear your voice and use your feedback to improve care. We can also help you to find reliable and trustworthy information and advice. </a:t>
            </a:r>
          </a:p>
          <a:p>
            <a:r>
              <a:rPr lang="en-US" sz="1600" dirty="0">
                <a:latin typeface="+mn-lt"/>
              </a:rPr>
              <a:t>Healthwatch Hounslow is hosted by Public Voice, a Community Interest Company focused on resident and community engagement. We use insights and feedback from our people and local communities to recommend actions to improve public services.</a:t>
            </a:r>
          </a:p>
          <a:p>
            <a:endParaRPr lang="en-US" dirty="0">
              <a:latin typeface="+mj-lt"/>
            </a:endParaRPr>
          </a:p>
        </p:txBody>
      </p:sp>
      <p:sp>
        <p:nvSpPr>
          <p:cNvPr id="5" name="Slide Number Placeholder 4">
            <a:extLst>
              <a:ext uri="{FF2B5EF4-FFF2-40B4-BE49-F238E27FC236}">
                <a16:creationId xmlns:a16="http://schemas.microsoft.com/office/drawing/2014/main" id="{0D94BB97-4C3D-4650-99F6-A7E430555A9C}"/>
              </a:ext>
            </a:extLst>
          </p:cNvPr>
          <p:cNvSpPr>
            <a:spLocks noGrp="1"/>
          </p:cNvSpPr>
          <p:nvPr>
            <p:ph type="sldNum" sz="quarter" idx="12"/>
          </p:nvPr>
        </p:nvSpPr>
        <p:spPr/>
        <p:txBody>
          <a:bodyPr/>
          <a:lstStyle/>
          <a:p>
            <a:fld id="{9295DF58-4118-4551-8C61-1A7ED177FA2D}" type="slidenum">
              <a:rPr lang="en-GB">
                <a:solidFill>
                  <a:prstClr val="white"/>
                </a:solidFill>
                <a:latin typeface="Poppins"/>
              </a:rPr>
              <a:pPr/>
              <a:t>3</a:t>
            </a:fld>
            <a:endParaRPr lang="en-GB" dirty="0">
              <a:solidFill>
                <a:prstClr val="white"/>
              </a:solidFill>
              <a:latin typeface="Poppins"/>
            </a:endParaRPr>
          </a:p>
        </p:txBody>
      </p:sp>
      <p:pic>
        <p:nvPicPr>
          <p:cNvPr id="7" name="Picture 6">
            <a:extLst>
              <a:ext uri="{FF2B5EF4-FFF2-40B4-BE49-F238E27FC236}">
                <a16:creationId xmlns:a16="http://schemas.microsoft.com/office/drawing/2014/main" id="{51BD789C-7612-4DC3-A89C-A401CC2AC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077" y="5080454"/>
            <a:ext cx="3304854" cy="702282"/>
          </a:xfrm>
          <a:prstGeom prst="rect">
            <a:avLst/>
          </a:prstGeom>
        </p:spPr>
      </p:pic>
    </p:spTree>
    <p:extLst>
      <p:ext uri="{BB962C8B-B14F-4D97-AF65-F5344CB8AC3E}">
        <p14:creationId xmlns:p14="http://schemas.microsoft.com/office/powerpoint/2010/main" val="4055337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4127" y="365124"/>
            <a:ext cx="10515600" cy="642793"/>
          </a:xfrm>
        </p:spPr>
        <p:txBody>
          <a:bodyPr>
            <a:normAutofit/>
          </a:bodyPr>
          <a:lstStyle/>
          <a:p>
            <a:r>
              <a:rPr lang="en-GB" sz="2500" b="1" dirty="0">
                <a:solidFill>
                  <a:srgbClr val="D95D9E"/>
                </a:solidFill>
                <a:latin typeface="Poppins"/>
                <a:cs typeface="Poppins"/>
              </a:rPr>
              <a:t>Bringing the findings together</a:t>
            </a:r>
          </a:p>
        </p:txBody>
      </p:sp>
      <p:sp>
        <p:nvSpPr>
          <p:cNvPr id="2" name="Content Placeholder 1">
            <a:extLst>
              <a:ext uri="{FF2B5EF4-FFF2-40B4-BE49-F238E27FC236}">
                <a16:creationId xmlns:a16="http://schemas.microsoft.com/office/drawing/2014/main" id="{CA7B3A69-4130-4251-8C79-1EB7BECCBE92}"/>
              </a:ext>
            </a:extLst>
          </p:cNvPr>
          <p:cNvSpPr>
            <a:spLocks noGrp="1"/>
          </p:cNvSpPr>
          <p:nvPr>
            <p:ph idx="1"/>
          </p:nvPr>
        </p:nvSpPr>
        <p:spPr>
          <a:xfrm>
            <a:off x="464127" y="1150216"/>
            <a:ext cx="10515600" cy="4351338"/>
          </a:xfrm>
        </p:spPr>
        <p:txBody>
          <a:bodyPr>
            <a:noAutofit/>
          </a:bodyPr>
          <a:lstStyle/>
          <a:p>
            <a:pPr marL="0" indent="0">
              <a:buNone/>
            </a:pPr>
            <a:r>
              <a:rPr lang="en-US" sz="1600" b="1" dirty="0">
                <a:solidFill>
                  <a:srgbClr val="004F6B"/>
                </a:solidFill>
                <a:latin typeface="Poppins" panose="00000500000000000000" pitchFamily="2" charset="0"/>
                <a:cs typeface="Poppins" panose="00000500000000000000" pitchFamily="2" charset="0"/>
              </a:rPr>
              <a:t>Together, the findings show a clear pattern</a:t>
            </a:r>
          </a:p>
          <a:p>
            <a:r>
              <a:rPr lang="en-US" sz="1600" dirty="0">
                <a:solidFill>
                  <a:srgbClr val="004F6B"/>
                </a:solidFill>
                <a:latin typeface="Poppins" panose="00000500000000000000" pitchFamily="2" charset="0"/>
                <a:cs typeface="Poppins" panose="00000500000000000000" pitchFamily="2" charset="0"/>
              </a:rPr>
              <a:t>Parents often cannot access GP appointments quickly, especially when worried about young children.</a:t>
            </a:r>
          </a:p>
          <a:p>
            <a:r>
              <a:rPr lang="en-US" sz="1600" dirty="0">
                <a:solidFill>
                  <a:srgbClr val="004F6B"/>
                </a:solidFill>
                <a:latin typeface="Poppins" panose="00000500000000000000" pitchFamily="2" charset="0"/>
                <a:cs typeface="Poppins" panose="00000500000000000000" pitchFamily="2" charset="0"/>
              </a:rPr>
              <a:t>Children commonly have symptoms that feel worrying, such as a fever or breathing difficulty.</a:t>
            </a:r>
          </a:p>
          <a:p>
            <a:r>
              <a:rPr lang="en-US" sz="1600" dirty="0">
                <a:solidFill>
                  <a:srgbClr val="004F6B"/>
                </a:solidFill>
                <a:latin typeface="Poppins" panose="00000500000000000000" pitchFamily="2" charset="0"/>
                <a:cs typeface="Poppins" panose="00000500000000000000" pitchFamily="2" charset="0"/>
              </a:rPr>
              <a:t>Parents experience anxiety and see A&amp;E as a source of assurance/certainty.</a:t>
            </a:r>
          </a:p>
          <a:p>
            <a:r>
              <a:rPr lang="en-US" sz="1600" dirty="0">
                <a:solidFill>
                  <a:srgbClr val="004F6B"/>
                </a:solidFill>
                <a:latin typeface="Poppins" panose="00000500000000000000" pitchFamily="2" charset="0"/>
                <a:cs typeface="Poppins" panose="00000500000000000000" pitchFamily="2" charset="0"/>
              </a:rPr>
              <a:t>Many parents do not know about other services like Family Hubs, Health Visitors, or online resources.</a:t>
            </a:r>
          </a:p>
          <a:p>
            <a:r>
              <a:rPr lang="en-US" sz="1600" dirty="0">
                <a:solidFill>
                  <a:srgbClr val="004F6B"/>
                </a:solidFill>
                <a:latin typeface="Poppins" panose="00000500000000000000" pitchFamily="2" charset="0"/>
                <a:cs typeface="Poppins" panose="00000500000000000000" pitchFamily="2" charset="0"/>
              </a:rPr>
              <a:t>Parents often have low confidence in managing symptoms at home or using NHS 111.</a:t>
            </a:r>
          </a:p>
          <a:p>
            <a:r>
              <a:rPr lang="en-US" sz="1600" dirty="0">
                <a:solidFill>
                  <a:srgbClr val="004F6B"/>
                </a:solidFill>
                <a:latin typeface="Poppins" panose="00000500000000000000" pitchFamily="2" charset="0"/>
                <a:cs typeface="Poppins" panose="00000500000000000000" pitchFamily="2" charset="0"/>
              </a:rPr>
              <a:t>As a result, A&amp;E becomes the default choice, even when the child can be safely managed elsewhere.</a:t>
            </a:r>
          </a:p>
          <a:p>
            <a:r>
              <a:rPr lang="en-US" sz="1600" dirty="0">
                <a:solidFill>
                  <a:srgbClr val="004F6B"/>
                </a:solidFill>
                <a:latin typeface="Poppins" panose="00000500000000000000" pitchFamily="2" charset="0"/>
                <a:cs typeface="Poppins" panose="00000500000000000000" pitchFamily="2" charset="0"/>
              </a:rPr>
              <a:t>Most children were then discharged home, showing that earlier support could have prevented the visit.</a:t>
            </a:r>
          </a:p>
          <a:p>
            <a:pPr marL="0" indent="0">
              <a:buNone/>
            </a:pPr>
            <a:r>
              <a:rPr lang="en-US" sz="1600" dirty="0">
                <a:solidFill>
                  <a:srgbClr val="004F6B"/>
                </a:solidFill>
                <a:latin typeface="Poppins" panose="00000500000000000000" pitchFamily="2" charset="0"/>
                <a:cs typeface="Poppins" panose="00000500000000000000" pitchFamily="2" charset="0"/>
              </a:rPr>
              <a:t>This demonstrates a cycle where low awareness, low confidence, high anxiety, and GP access difficulties (out of 29 participants who tried getting a GP appointment only 11 could get an appointment) all combine to increase A&amp;E attendance.</a:t>
            </a:r>
          </a:p>
          <a:p>
            <a:pPr marL="0" indent="0">
              <a:buNone/>
            </a:pPr>
            <a:r>
              <a:rPr lang="en-US" sz="1600" dirty="0">
                <a:solidFill>
                  <a:srgbClr val="004F6B"/>
                </a:solidFill>
                <a:latin typeface="Poppins" panose="00000500000000000000" pitchFamily="2" charset="0"/>
                <a:cs typeface="Poppins" panose="00000500000000000000" pitchFamily="2" charset="0"/>
              </a:rPr>
              <a:t>This demonstrates that an increase in A&amp;E attendance is due to a combined cycle of low awareness, low confidence, high anxiety, and GP access difficulties (out of 29 participants who tried getting a GP appointment only 11 could get an appointment).</a:t>
            </a:r>
          </a:p>
          <a:p>
            <a:pPr marL="0" indent="0">
              <a:buNone/>
            </a:pPr>
            <a:endParaRPr lang="en-US" sz="1600" dirty="0">
              <a:solidFill>
                <a:srgbClr val="004F6B"/>
              </a:solidFill>
              <a:latin typeface="Poppins" panose="00000500000000000000" pitchFamily="2" charset="0"/>
              <a:cs typeface="Poppins" panose="00000500000000000000" pitchFamily="2" charset="0"/>
            </a:endParaRP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30</a:t>
            </a:fld>
            <a:endParaRPr lang="en-GB" noProof="0" dirty="0"/>
          </a:p>
        </p:txBody>
      </p:sp>
    </p:spTree>
    <p:extLst>
      <p:ext uri="{BB962C8B-B14F-4D97-AF65-F5344CB8AC3E}">
        <p14:creationId xmlns:p14="http://schemas.microsoft.com/office/powerpoint/2010/main" val="2900723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5A102-8DC5-20F0-FA4E-0088FC45400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DD17F50-3B70-F351-E1C6-ECE54E2BD317}"/>
              </a:ext>
            </a:extLst>
          </p:cNvPr>
          <p:cNvSpPr txBox="1"/>
          <p:nvPr/>
        </p:nvSpPr>
        <p:spPr>
          <a:xfrm>
            <a:off x="372286" y="5222135"/>
            <a:ext cx="6184490" cy="769441"/>
          </a:xfrm>
          <a:prstGeom prst="rect">
            <a:avLst/>
          </a:prstGeom>
          <a:noFill/>
        </p:spPr>
        <p:txBody>
          <a:bodyPr wrap="square" rtlCol="0">
            <a:spAutoFit/>
          </a:bodyPr>
          <a:lstStyle/>
          <a:p>
            <a:r>
              <a:rPr lang="en-US" sz="4400" b="1" dirty="0">
                <a:solidFill>
                  <a:prstClr val="white"/>
                </a:solidFill>
              </a:rPr>
              <a:t>Recommendations</a:t>
            </a:r>
            <a:endParaRPr lang="en-GB" sz="4400" b="1" dirty="0">
              <a:solidFill>
                <a:prstClr val="white"/>
              </a:solidFill>
            </a:endParaRPr>
          </a:p>
        </p:txBody>
      </p:sp>
    </p:spTree>
    <p:extLst>
      <p:ext uri="{BB962C8B-B14F-4D97-AF65-F5344CB8AC3E}">
        <p14:creationId xmlns:p14="http://schemas.microsoft.com/office/powerpoint/2010/main" val="4109707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465085"/>
            <a:ext cx="10944000" cy="468000"/>
          </a:xfrm>
        </p:spPr>
        <p:txBody>
          <a:bodyPr>
            <a:normAutofit/>
          </a:bodyPr>
          <a:lstStyle/>
          <a:p>
            <a:r>
              <a:rPr lang="en-GB" sz="2500" b="1" dirty="0">
                <a:solidFill>
                  <a:srgbClr val="D95D9E"/>
                </a:solidFill>
                <a:latin typeface="Poppins"/>
                <a:cs typeface="Poppins"/>
              </a:rPr>
              <a:t>Recommendations</a:t>
            </a:r>
          </a:p>
        </p:txBody>
      </p:sp>
      <p:sp>
        <p:nvSpPr>
          <p:cNvPr id="16" name="Slide Number Placeholder 15"/>
          <p:cNvSpPr>
            <a:spLocks noGrp="1"/>
          </p:cNvSpPr>
          <p:nvPr>
            <p:ph type="sldNum" sz="quarter" idx="12"/>
          </p:nvPr>
        </p:nvSpPr>
        <p:spPr/>
        <p:txBody>
          <a:bodyPr/>
          <a:lstStyle/>
          <a:p>
            <a:fld id="{9295DF58-4118-4551-8C61-1A7ED177FA2D}" type="slidenum">
              <a:rPr lang="en-GB" noProof="0" smtClean="0"/>
              <a:pPr/>
              <a:t>32</a:t>
            </a:fld>
            <a:endParaRPr lang="en-GB" noProof="0" dirty="0"/>
          </a:p>
        </p:txBody>
      </p:sp>
      <p:sp>
        <p:nvSpPr>
          <p:cNvPr id="4" name="Content Placeholder 3">
            <a:extLst>
              <a:ext uri="{FF2B5EF4-FFF2-40B4-BE49-F238E27FC236}">
                <a16:creationId xmlns:a16="http://schemas.microsoft.com/office/drawing/2014/main" id="{16F5B946-4D87-541E-37AF-68EF21112A03}"/>
              </a:ext>
            </a:extLst>
          </p:cNvPr>
          <p:cNvSpPr>
            <a:spLocks noGrp="1"/>
          </p:cNvSpPr>
          <p:nvPr>
            <p:ph idx="1"/>
          </p:nvPr>
        </p:nvSpPr>
        <p:spPr>
          <a:xfrm>
            <a:off x="509155" y="1085525"/>
            <a:ext cx="11096400" cy="4949010"/>
          </a:xfrm>
        </p:spPr>
        <p:txBody>
          <a:bodyPr/>
          <a:lstStyle/>
          <a:p>
            <a:pPr>
              <a:lnSpc>
                <a:spcPct val="90000"/>
              </a:lnSpc>
              <a:spcBef>
                <a:spcPts val="1000"/>
              </a:spcBef>
            </a:pPr>
            <a:r>
              <a:rPr lang="en-US" sz="1600" b="1" dirty="0">
                <a:solidFill>
                  <a:srgbClr val="004F6B"/>
                </a:solidFill>
                <a:latin typeface="Poppins" panose="00000500000000000000" pitchFamily="2" charset="0"/>
                <a:cs typeface="Poppins" panose="00000500000000000000" pitchFamily="2" charset="0"/>
              </a:rPr>
              <a:t>1. Strengthen promotion of the out-of-hours GP service within each PCN</a:t>
            </a:r>
          </a:p>
          <a:p>
            <a:pPr marL="228600" indent="-228600">
              <a:spcBef>
                <a:spcPts val="1000"/>
              </a:spcBef>
              <a:buFont typeface="Arial" panose="020B0604020202020204" pitchFamily="34" charset="0"/>
              <a:buChar char="•"/>
            </a:pPr>
            <a:r>
              <a:rPr lang="en-US" sz="1600" dirty="0">
                <a:solidFill>
                  <a:srgbClr val="004F6B"/>
                </a:solidFill>
                <a:latin typeface="Poppins" panose="00000500000000000000" pitchFamily="2" charset="0"/>
                <a:cs typeface="Poppins" panose="00000500000000000000" pitchFamily="2" charset="0"/>
              </a:rPr>
              <a:t>Parents were largely unaware that out-of-hours appointments were available through their PCN, and many assumed they could only be seen at their own GP practice.</a:t>
            </a:r>
          </a:p>
          <a:p>
            <a:pPr marL="228600" indent="-228600">
              <a:spcBef>
                <a:spcPts val="1000"/>
              </a:spcBef>
              <a:buFont typeface="Arial" panose="020B0604020202020204" pitchFamily="34" charset="0"/>
              <a:buChar char="•"/>
            </a:pPr>
            <a:r>
              <a:rPr lang="en-US" sz="1600" dirty="0">
                <a:solidFill>
                  <a:srgbClr val="004F6B"/>
                </a:solidFill>
                <a:latin typeface="Poppins" panose="00000500000000000000" pitchFamily="2" charset="0"/>
                <a:cs typeface="Poppins" panose="00000500000000000000" pitchFamily="2" charset="0"/>
              </a:rPr>
              <a:t>Recommendation:</a:t>
            </a:r>
            <a:br>
              <a:rPr lang="en-US" sz="1600" dirty="0">
                <a:solidFill>
                  <a:srgbClr val="004F6B"/>
                </a:solidFill>
                <a:latin typeface="Poppins" panose="00000500000000000000" pitchFamily="2" charset="0"/>
                <a:cs typeface="Poppins" panose="00000500000000000000" pitchFamily="2" charset="0"/>
              </a:rPr>
            </a:br>
            <a:r>
              <a:rPr lang="en-US" sz="1600" dirty="0">
                <a:solidFill>
                  <a:srgbClr val="004F6B"/>
                </a:solidFill>
                <a:latin typeface="Poppins" panose="00000500000000000000" pitchFamily="2" charset="0"/>
                <a:cs typeface="Poppins" panose="00000500000000000000" pitchFamily="2" charset="0"/>
              </a:rPr>
              <a:t>Publicise clearly that each PCN offers out-of-hours GP appointments at a designated practice within the network.</a:t>
            </a:r>
          </a:p>
          <a:p>
            <a:pPr marL="228600" indent="-228600">
              <a:spcBef>
                <a:spcPts val="1000"/>
              </a:spcBef>
              <a:buFont typeface="Arial" panose="020B0604020202020204" pitchFamily="34" charset="0"/>
              <a:buChar char="•"/>
            </a:pPr>
            <a:r>
              <a:rPr lang="en-US" sz="1600" dirty="0">
                <a:solidFill>
                  <a:srgbClr val="004F6B"/>
                </a:solidFill>
                <a:latin typeface="Poppins" panose="00000500000000000000" pitchFamily="2" charset="0"/>
                <a:cs typeface="Poppins" panose="00000500000000000000" pitchFamily="2" charset="0"/>
              </a:rPr>
              <a:t>This message should be shared consistently, including in GP phone menus, text reminders, websites, and reception scripts: “If your child is aged 0–4 and needs to be seen by a healthcare professional, you can be seen at the designated out-of-hours practice in your PCN between 5–8pm.”</a:t>
            </a:r>
          </a:p>
          <a:p>
            <a:endParaRPr lang="en-GB" dirty="0"/>
          </a:p>
        </p:txBody>
      </p:sp>
    </p:spTree>
    <p:extLst>
      <p:ext uri="{BB962C8B-B14F-4D97-AF65-F5344CB8AC3E}">
        <p14:creationId xmlns:p14="http://schemas.microsoft.com/office/powerpoint/2010/main" val="840656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9295DF58-4118-4551-8C61-1A7ED177FA2D}" type="slidenum">
              <a:rPr lang="en-GB" noProof="0" smtClean="0"/>
              <a:pPr/>
              <a:t>33</a:t>
            </a:fld>
            <a:endParaRPr lang="en-GB" noProof="0" dirty="0"/>
          </a:p>
        </p:txBody>
      </p:sp>
      <p:sp>
        <p:nvSpPr>
          <p:cNvPr id="4" name="Content Placeholder 3">
            <a:extLst>
              <a:ext uri="{FF2B5EF4-FFF2-40B4-BE49-F238E27FC236}">
                <a16:creationId xmlns:a16="http://schemas.microsoft.com/office/drawing/2014/main" id="{9BEC0957-A9F5-E239-1A24-AAD2BC37D00E}"/>
              </a:ext>
            </a:extLst>
          </p:cNvPr>
          <p:cNvSpPr>
            <a:spLocks noGrp="1"/>
          </p:cNvSpPr>
          <p:nvPr>
            <p:ph idx="1"/>
          </p:nvPr>
        </p:nvSpPr>
        <p:spPr>
          <a:xfrm>
            <a:off x="589075" y="618837"/>
            <a:ext cx="11013850" cy="4688335"/>
          </a:xfrm>
        </p:spPr>
        <p:txBody>
          <a:bodyPr/>
          <a:lstStyle/>
          <a:p>
            <a:r>
              <a:rPr lang="en-US" sz="1600" b="1" dirty="0">
                <a:solidFill>
                  <a:srgbClr val="004F6B"/>
                </a:solidFill>
                <a:latin typeface="Poppins" panose="00000500000000000000" pitchFamily="2" charset="0"/>
                <a:cs typeface="Poppins" panose="00000500000000000000" pitchFamily="2" charset="0"/>
              </a:rPr>
              <a:t>2. Reintroduce the new Under-4/5 posters and materials as part of continued parent education</a:t>
            </a:r>
          </a:p>
          <a:p>
            <a:r>
              <a:rPr lang="en-US" sz="1600" dirty="0">
                <a:solidFill>
                  <a:srgbClr val="004F6B"/>
                </a:solidFill>
                <a:latin typeface="Poppins" panose="00000500000000000000" pitchFamily="2" charset="0"/>
                <a:cs typeface="Poppins" panose="00000500000000000000" pitchFamily="2" charset="0"/>
              </a:rPr>
              <a:t>Although these materials are now in place, they were not available during the engagement period, meaning parents did not benefit from the information at the time.</a:t>
            </a:r>
          </a:p>
          <a:p>
            <a:r>
              <a:rPr lang="en-US" sz="1600" dirty="0">
                <a:solidFill>
                  <a:srgbClr val="004F6B"/>
                </a:solidFill>
                <a:latin typeface="Poppins" panose="00000500000000000000" pitchFamily="2" charset="0"/>
                <a:cs typeface="Poppins" panose="00000500000000000000" pitchFamily="2" charset="0"/>
              </a:rPr>
              <a:t>Recommendation:</a:t>
            </a:r>
            <a:br>
              <a:rPr lang="en-US" sz="1600" dirty="0">
                <a:solidFill>
                  <a:srgbClr val="004F6B"/>
                </a:solidFill>
                <a:latin typeface="Poppins" panose="00000500000000000000" pitchFamily="2" charset="0"/>
                <a:cs typeface="Poppins" panose="00000500000000000000" pitchFamily="2" charset="0"/>
              </a:rPr>
            </a:br>
            <a:r>
              <a:rPr lang="en-US" sz="1600" dirty="0">
                <a:solidFill>
                  <a:srgbClr val="004F6B"/>
                </a:solidFill>
                <a:latin typeface="Poppins" panose="00000500000000000000" pitchFamily="2" charset="0"/>
                <a:cs typeface="Poppins" panose="00000500000000000000" pitchFamily="2" charset="0"/>
              </a:rPr>
              <a:t>Use the new posters proactively across A&amp;E, Family Hubs, Children’s Centres, GP surgeries and nurseries to reinforce clear and consistent messaging about urgent care pathways for young children.</a:t>
            </a:r>
          </a:p>
          <a:p>
            <a:r>
              <a:rPr lang="en-US" sz="1600" dirty="0">
                <a:solidFill>
                  <a:srgbClr val="004F6B"/>
                </a:solidFill>
                <a:latin typeface="Poppins" panose="00000500000000000000" pitchFamily="2" charset="0"/>
                <a:cs typeface="Poppins" panose="00000500000000000000" pitchFamily="2" charset="0"/>
              </a:rPr>
              <a:t>Pair the posters with short QR-linked videos that explain:</a:t>
            </a:r>
          </a:p>
          <a:p>
            <a:pPr marL="285750" indent="-285750">
              <a:buFont typeface="Arial" panose="020B0604020202020204" pitchFamily="34" charset="0"/>
              <a:buChar char="•"/>
            </a:pPr>
            <a:r>
              <a:rPr lang="en-US" sz="1600" dirty="0">
                <a:solidFill>
                  <a:srgbClr val="004F6B"/>
                </a:solidFill>
                <a:latin typeface="Poppins" panose="00000500000000000000" pitchFamily="2" charset="0"/>
                <a:cs typeface="Poppins" panose="00000500000000000000" pitchFamily="2" charset="0"/>
              </a:rPr>
              <a:t>How to use GP services, NHS 111 and out-of-hours appointments.</a:t>
            </a:r>
          </a:p>
          <a:p>
            <a:pPr marL="285750" indent="-285750">
              <a:buFont typeface="Arial" panose="020B0604020202020204" pitchFamily="34" charset="0"/>
              <a:buChar char="•"/>
            </a:pPr>
            <a:r>
              <a:rPr lang="en-US" sz="1600" dirty="0">
                <a:solidFill>
                  <a:srgbClr val="004F6B"/>
                </a:solidFill>
                <a:latin typeface="Poppins" panose="00000500000000000000" pitchFamily="2" charset="0"/>
                <a:cs typeface="Poppins" panose="00000500000000000000" pitchFamily="2" charset="0"/>
              </a:rPr>
              <a:t>When A&amp;E is appropriate for a 0–4-year-old.</a:t>
            </a:r>
          </a:p>
          <a:p>
            <a:pPr marL="285750" indent="-285750">
              <a:buFont typeface="Arial" panose="020B0604020202020204" pitchFamily="34" charset="0"/>
              <a:buChar char="•"/>
            </a:pPr>
            <a:r>
              <a:rPr lang="en-US" sz="1600" dirty="0">
                <a:solidFill>
                  <a:srgbClr val="004F6B"/>
                </a:solidFill>
                <a:latin typeface="Poppins" panose="00000500000000000000" pitchFamily="2" charset="0"/>
                <a:cs typeface="Poppins" panose="00000500000000000000" pitchFamily="2" charset="0"/>
              </a:rPr>
              <a:t>Practical examples of what to do when a child becomes unwell.</a:t>
            </a:r>
          </a:p>
          <a:p>
            <a:r>
              <a:rPr lang="en-US" sz="1600" dirty="0">
                <a:solidFill>
                  <a:srgbClr val="004F6B"/>
                </a:solidFill>
                <a:latin typeface="Poppins" panose="00000500000000000000" pitchFamily="2" charset="0"/>
                <a:cs typeface="Poppins" panose="00000500000000000000" pitchFamily="2" charset="0"/>
              </a:rPr>
              <a:t>This will help parents to quickly understand where to go and build confidence in navigating local services.</a:t>
            </a:r>
          </a:p>
          <a:p>
            <a:endParaRPr lang="en-GB" sz="1600" dirty="0"/>
          </a:p>
        </p:txBody>
      </p:sp>
    </p:spTree>
    <p:extLst>
      <p:ext uri="{BB962C8B-B14F-4D97-AF65-F5344CB8AC3E}">
        <p14:creationId xmlns:p14="http://schemas.microsoft.com/office/powerpoint/2010/main" val="1077183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1A812-9A92-D638-B2F2-948672E0CB6E}"/>
            </a:ext>
          </a:extLst>
        </p:cNvPr>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DAEED234-CA83-F8DC-0929-23B685DE2549}"/>
              </a:ext>
            </a:extLst>
          </p:cNvPr>
          <p:cNvSpPr>
            <a:spLocks noGrp="1"/>
          </p:cNvSpPr>
          <p:nvPr>
            <p:ph type="sldNum" sz="quarter" idx="12"/>
          </p:nvPr>
        </p:nvSpPr>
        <p:spPr/>
        <p:txBody>
          <a:bodyPr/>
          <a:lstStyle/>
          <a:p>
            <a:fld id="{9295DF58-4118-4551-8C61-1A7ED177FA2D}" type="slidenum">
              <a:rPr lang="en-GB" noProof="0" smtClean="0"/>
              <a:pPr/>
              <a:t>34</a:t>
            </a:fld>
            <a:endParaRPr lang="en-GB" noProof="0" dirty="0"/>
          </a:p>
        </p:txBody>
      </p:sp>
      <p:sp>
        <p:nvSpPr>
          <p:cNvPr id="4" name="Content Placeholder 3">
            <a:extLst>
              <a:ext uri="{FF2B5EF4-FFF2-40B4-BE49-F238E27FC236}">
                <a16:creationId xmlns:a16="http://schemas.microsoft.com/office/drawing/2014/main" id="{5241D024-D694-241D-6846-DC48929EC4CE}"/>
              </a:ext>
            </a:extLst>
          </p:cNvPr>
          <p:cNvSpPr>
            <a:spLocks noGrp="1"/>
          </p:cNvSpPr>
          <p:nvPr>
            <p:ph idx="1"/>
          </p:nvPr>
        </p:nvSpPr>
        <p:spPr>
          <a:xfrm>
            <a:off x="589075" y="629228"/>
            <a:ext cx="11013850" cy="4688335"/>
          </a:xfrm>
        </p:spPr>
        <p:txBody>
          <a:bodyPr/>
          <a:lstStyle/>
          <a:p>
            <a:r>
              <a:rPr lang="en-US" sz="1600" b="1" dirty="0">
                <a:solidFill>
                  <a:srgbClr val="004F6B"/>
                </a:solidFill>
                <a:latin typeface="Poppins" panose="00000500000000000000" pitchFamily="2" charset="0"/>
                <a:cs typeface="Poppins" panose="00000500000000000000" pitchFamily="2" charset="0"/>
              </a:rPr>
              <a:t>3. Provide updated, consistent messaging about Healthier Together now that the platform is fully developed</a:t>
            </a:r>
          </a:p>
          <a:p>
            <a:r>
              <a:rPr lang="en-US" sz="1600" dirty="0">
                <a:solidFill>
                  <a:srgbClr val="004F6B"/>
                </a:solidFill>
                <a:latin typeface="Poppins" panose="00000500000000000000" pitchFamily="2" charset="0"/>
                <a:cs typeface="Poppins" panose="00000500000000000000" pitchFamily="2" charset="0"/>
              </a:rPr>
              <a:t>Recommendation:</a:t>
            </a:r>
            <a:br>
              <a:rPr lang="en-US" sz="1600" dirty="0">
                <a:solidFill>
                  <a:srgbClr val="004F6B"/>
                </a:solidFill>
                <a:latin typeface="Poppins" panose="00000500000000000000" pitchFamily="2" charset="0"/>
                <a:cs typeface="Poppins" panose="00000500000000000000" pitchFamily="2" charset="0"/>
              </a:rPr>
            </a:br>
            <a:r>
              <a:rPr lang="en-US" sz="1600" dirty="0">
                <a:solidFill>
                  <a:srgbClr val="004F6B"/>
                </a:solidFill>
                <a:latin typeface="Poppins" panose="00000500000000000000" pitchFamily="2" charset="0"/>
                <a:cs typeface="Poppins" panose="00000500000000000000" pitchFamily="2" charset="0"/>
              </a:rPr>
              <a:t>Make Healthier Together part of the standard information given by Health Visitors, A&amp;E triage nurses and GP reception teams. This will ensure parents consistently hear about the resource regardless of where they enter the system.</a:t>
            </a:r>
          </a:p>
          <a:p>
            <a:r>
              <a:rPr lang="en-US" sz="1600" dirty="0">
                <a:solidFill>
                  <a:srgbClr val="004F6B"/>
                </a:solidFill>
                <a:latin typeface="Poppins" panose="00000500000000000000" pitchFamily="2" charset="0"/>
                <a:cs typeface="Poppins" panose="00000500000000000000" pitchFamily="2" charset="0"/>
              </a:rPr>
              <a:t>Place QR codes in key locations - including the Paediatric A&amp;E waiting area and on 0–4 discharge sheets. This will help parents easily access symptom guidance and advice quickly.</a:t>
            </a:r>
          </a:p>
          <a:p>
            <a:r>
              <a:rPr lang="en-US" sz="1600" dirty="0">
                <a:solidFill>
                  <a:srgbClr val="004F6B"/>
                </a:solidFill>
                <a:latin typeface="Poppins" panose="00000500000000000000" pitchFamily="2" charset="0"/>
                <a:cs typeface="Poppins" panose="00000500000000000000" pitchFamily="2" charset="0"/>
              </a:rPr>
              <a:t>This will also ensure that all communication reflects the current information now available on the full functional Healthier Together digital platform.</a:t>
            </a:r>
          </a:p>
          <a:p>
            <a:endParaRPr lang="en-GB" sz="1600" dirty="0"/>
          </a:p>
        </p:txBody>
      </p:sp>
    </p:spTree>
    <p:extLst>
      <p:ext uri="{BB962C8B-B14F-4D97-AF65-F5344CB8AC3E}">
        <p14:creationId xmlns:p14="http://schemas.microsoft.com/office/powerpoint/2010/main" val="3556719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27324-A7EE-F018-E654-F704293B28C6}"/>
            </a:ext>
          </a:extLst>
        </p:cNvPr>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CC276E44-0C0E-BEBD-3F4E-BEC8996574F2}"/>
              </a:ext>
            </a:extLst>
          </p:cNvPr>
          <p:cNvSpPr>
            <a:spLocks noGrp="1"/>
          </p:cNvSpPr>
          <p:nvPr>
            <p:ph type="sldNum" sz="quarter" idx="12"/>
          </p:nvPr>
        </p:nvSpPr>
        <p:spPr/>
        <p:txBody>
          <a:bodyPr/>
          <a:lstStyle/>
          <a:p>
            <a:fld id="{9295DF58-4118-4551-8C61-1A7ED177FA2D}" type="slidenum">
              <a:rPr lang="en-GB" noProof="0" smtClean="0"/>
              <a:pPr/>
              <a:t>35</a:t>
            </a:fld>
            <a:endParaRPr lang="en-GB" noProof="0" dirty="0"/>
          </a:p>
        </p:txBody>
      </p:sp>
      <p:sp>
        <p:nvSpPr>
          <p:cNvPr id="4" name="Content Placeholder 3">
            <a:extLst>
              <a:ext uri="{FF2B5EF4-FFF2-40B4-BE49-F238E27FC236}">
                <a16:creationId xmlns:a16="http://schemas.microsoft.com/office/drawing/2014/main" id="{12AC52EB-D9A7-EB7B-B8EC-974A441F214A}"/>
              </a:ext>
            </a:extLst>
          </p:cNvPr>
          <p:cNvSpPr>
            <a:spLocks noGrp="1"/>
          </p:cNvSpPr>
          <p:nvPr>
            <p:ph idx="1"/>
          </p:nvPr>
        </p:nvSpPr>
        <p:spPr>
          <a:xfrm>
            <a:off x="560533" y="608446"/>
            <a:ext cx="11013850" cy="4688335"/>
          </a:xfrm>
        </p:spPr>
        <p:txBody>
          <a:bodyPr/>
          <a:lstStyle/>
          <a:p>
            <a:r>
              <a:rPr lang="en-US" sz="1600" b="1" dirty="0">
                <a:solidFill>
                  <a:srgbClr val="004F6B"/>
                </a:solidFill>
                <a:latin typeface="Poppins" panose="00000500000000000000" pitchFamily="2" charset="0"/>
                <a:cs typeface="Poppins" panose="00000500000000000000" pitchFamily="2" charset="0"/>
              </a:rPr>
              <a:t>4. Improve clarity and consistency of discharge information for 0–4s at hospital</a:t>
            </a:r>
          </a:p>
          <a:p>
            <a:r>
              <a:rPr lang="en-US" sz="1600" dirty="0">
                <a:solidFill>
                  <a:srgbClr val="004F6B"/>
                </a:solidFill>
                <a:latin typeface="Poppins" panose="00000500000000000000" pitchFamily="2" charset="0"/>
                <a:cs typeface="Poppins" panose="00000500000000000000" pitchFamily="2" charset="0"/>
              </a:rPr>
              <a:t>Parents reported uncertainty about aftercare and were often unclear on what steps to take once their child was discharged.</a:t>
            </a:r>
          </a:p>
          <a:p>
            <a:r>
              <a:rPr lang="en-US" sz="1600" dirty="0">
                <a:solidFill>
                  <a:srgbClr val="004F6B"/>
                </a:solidFill>
                <a:latin typeface="Poppins" panose="00000500000000000000" pitchFamily="2" charset="0"/>
                <a:cs typeface="Poppins" panose="00000500000000000000" pitchFamily="2" charset="0"/>
              </a:rPr>
              <a:t>Recommendation:</a:t>
            </a:r>
            <a:br>
              <a:rPr lang="en-US" sz="1600" dirty="0">
                <a:solidFill>
                  <a:srgbClr val="004F6B"/>
                </a:solidFill>
                <a:latin typeface="Poppins" panose="00000500000000000000" pitchFamily="2" charset="0"/>
                <a:cs typeface="Poppins" panose="00000500000000000000" pitchFamily="2" charset="0"/>
              </a:rPr>
            </a:br>
            <a:r>
              <a:rPr lang="en-US" sz="1600" dirty="0">
                <a:solidFill>
                  <a:srgbClr val="004F6B"/>
                </a:solidFill>
                <a:latin typeface="Poppins" panose="00000500000000000000" pitchFamily="2" charset="0"/>
                <a:cs typeface="Poppins" panose="00000500000000000000" pitchFamily="2" charset="0"/>
              </a:rPr>
              <a:t>Introduce a single, simplified discharge template for all 0–4-year-olds that includes:</a:t>
            </a:r>
          </a:p>
          <a:p>
            <a:pPr marL="285750" indent="-285750">
              <a:buFont typeface="Arial" panose="020B0604020202020204" pitchFamily="34" charset="0"/>
              <a:buChar char="•"/>
            </a:pPr>
            <a:r>
              <a:rPr lang="en-US" sz="1600" dirty="0">
                <a:solidFill>
                  <a:srgbClr val="004F6B"/>
                </a:solidFill>
                <a:latin typeface="Poppins" panose="00000500000000000000" pitchFamily="2" charset="0"/>
                <a:cs typeface="Poppins" panose="00000500000000000000" pitchFamily="2" charset="0"/>
              </a:rPr>
              <a:t>Clear instructions on how to book a same-day GP or out-of-hours appointment.</a:t>
            </a:r>
          </a:p>
          <a:p>
            <a:pPr marL="285750" indent="-285750">
              <a:buFont typeface="Arial" panose="020B0604020202020204" pitchFamily="34" charset="0"/>
              <a:buChar char="•"/>
            </a:pPr>
            <a:r>
              <a:rPr lang="en-US" sz="1600" dirty="0">
                <a:solidFill>
                  <a:srgbClr val="004F6B"/>
                </a:solidFill>
                <a:latin typeface="Poppins" panose="00000500000000000000" pitchFamily="2" charset="0"/>
                <a:cs typeface="Poppins" panose="00000500000000000000" pitchFamily="2" charset="0"/>
              </a:rPr>
              <a:t>Guidance on when to return to A&amp;E.</a:t>
            </a:r>
          </a:p>
          <a:p>
            <a:pPr marL="285750" indent="-285750">
              <a:buFont typeface="Arial" panose="020B0604020202020204" pitchFamily="34" charset="0"/>
              <a:buChar char="•"/>
            </a:pPr>
            <a:r>
              <a:rPr lang="en-US" sz="1600" dirty="0">
                <a:solidFill>
                  <a:srgbClr val="004F6B"/>
                </a:solidFill>
                <a:latin typeface="Poppins" panose="00000500000000000000" pitchFamily="2" charset="0"/>
                <a:cs typeface="Poppins" panose="00000500000000000000" pitchFamily="2" charset="0"/>
              </a:rPr>
              <a:t>QR code to Healthier Together for symptom advice.</a:t>
            </a:r>
          </a:p>
          <a:p>
            <a:pPr marL="285750" indent="-285750">
              <a:buFont typeface="Arial" panose="020B0604020202020204" pitchFamily="34" charset="0"/>
              <a:buChar char="•"/>
            </a:pPr>
            <a:r>
              <a:rPr lang="en-US" sz="1600" dirty="0">
                <a:solidFill>
                  <a:srgbClr val="004F6B"/>
                </a:solidFill>
                <a:latin typeface="Poppins" panose="00000500000000000000" pitchFamily="2" charset="0"/>
                <a:cs typeface="Poppins" panose="00000500000000000000" pitchFamily="2" charset="0"/>
              </a:rPr>
              <a:t>A reminder that “Your PCN may offer appointments at more than one practice.”</a:t>
            </a:r>
          </a:p>
          <a:p>
            <a:r>
              <a:rPr lang="en-US" sz="1600" dirty="0">
                <a:solidFill>
                  <a:srgbClr val="004F6B"/>
                </a:solidFill>
                <a:latin typeface="Poppins" panose="00000500000000000000" pitchFamily="2" charset="0"/>
                <a:cs typeface="Poppins" panose="00000500000000000000" pitchFamily="2" charset="0"/>
              </a:rPr>
              <a:t>We suggest information is standardised to make aftercare options clearer and to improve continuity between the hospital, GP services and community support.</a:t>
            </a:r>
          </a:p>
          <a:p>
            <a:endParaRPr lang="en-GB" dirty="0"/>
          </a:p>
        </p:txBody>
      </p:sp>
    </p:spTree>
    <p:extLst>
      <p:ext uri="{BB962C8B-B14F-4D97-AF65-F5344CB8AC3E}">
        <p14:creationId xmlns:p14="http://schemas.microsoft.com/office/powerpoint/2010/main" val="3996302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BAE8D-4302-5426-8BE3-E54148E64212}"/>
            </a:ext>
          </a:extLst>
        </p:cNvPr>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DED8F141-8C9E-14D1-F9AC-D956330A0CB1}"/>
              </a:ext>
            </a:extLst>
          </p:cNvPr>
          <p:cNvSpPr>
            <a:spLocks noGrp="1"/>
          </p:cNvSpPr>
          <p:nvPr>
            <p:ph type="sldNum" sz="quarter" idx="12"/>
          </p:nvPr>
        </p:nvSpPr>
        <p:spPr/>
        <p:txBody>
          <a:bodyPr/>
          <a:lstStyle/>
          <a:p>
            <a:fld id="{9295DF58-4118-4551-8C61-1A7ED177FA2D}" type="slidenum">
              <a:rPr lang="en-GB" noProof="0" smtClean="0"/>
              <a:pPr/>
              <a:t>36</a:t>
            </a:fld>
            <a:endParaRPr lang="en-GB" noProof="0" dirty="0"/>
          </a:p>
        </p:txBody>
      </p:sp>
      <p:sp>
        <p:nvSpPr>
          <p:cNvPr id="4" name="Content Placeholder 3">
            <a:extLst>
              <a:ext uri="{FF2B5EF4-FFF2-40B4-BE49-F238E27FC236}">
                <a16:creationId xmlns:a16="http://schemas.microsoft.com/office/drawing/2014/main" id="{1FF2DEA8-1978-91A0-F74C-894C300D3593}"/>
              </a:ext>
            </a:extLst>
          </p:cNvPr>
          <p:cNvSpPr>
            <a:spLocks noGrp="1"/>
          </p:cNvSpPr>
          <p:nvPr>
            <p:ph idx="1"/>
          </p:nvPr>
        </p:nvSpPr>
        <p:spPr>
          <a:xfrm>
            <a:off x="539750" y="602674"/>
            <a:ext cx="11013850" cy="3719944"/>
          </a:xfrm>
        </p:spPr>
        <p:txBody>
          <a:bodyPr/>
          <a:lstStyle/>
          <a:p>
            <a:r>
              <a:rPr lang="en-US" sz="1600" b="1" dirty="0">
                <a:solidFill>
                  <a:srgbClr val="004F6B"/>
                </a:solidFill>
                <a:latin typeface="Poppins" panose="00000500000000000000" pitchFamily="2" charset="0"/>
                <a:cs typeface="Poppins" panose="00000500000000000000" pitchFamily="2" charset="0"/>
              </a:rPr>
              <a:t>5. Maintain improvements  to the paediatric waiting environment</a:t>
            </a:r>
          </a:p>
          <a:p>
            <a:r>
              <a:rPr lang="en-US" sz="1600" dirty="0">
                <a:solidFill>
                  <a:srgbClr val="004F6B"/>
                </a:solidFill>
                <a:latin typeface="Poppins" panose="00000500000000000000" pitchFamily="2" charset="0"/>
                <a:cs typeface="Poppins" panose="00000500000000000000" pitchFamily="2" charset="0"/>
              </a:rPr>
              <a:t>When attending A&amp;E with young children, parents consistently highlighted long waits, crowded areas and mixed adult–child spaces as sources of stress.</a:t>
            </a:r>
          </a:p>
          <a:p>
            <a:r>
              <a:rPr lang="en-US" sz="1600" dirty="0">
                <a:solidFill>
                  <a:srgbClr val="004F6B"/>
                </a:solidFill>
                <a:latin typeface="Poppins" panose="00000500000000000000" pitchFamily="2" charset="0"/>
                <a:cs typeface="Poppins" panose="00000500000000000000" pitchFamily="2" charset="0"/>
              </a:rPr>
              <a:t>Recommendation:</a:t>
            </a:r>
            <a:br>
              <a:rPr lang="en-US" sz="1600" dirty="0">
                <a:solidFill>
                  <a:srgbClr val="004F6B"/>
                </a:solidFill>
                <a:latin typeface="Poppins" panose="00000500000000000000" pitchFamily="2" charset="0"/>
                <a:cs typeface="Poppins" panose="00000500000000000000" pitchFamily="2" charset="0"/>
              </a:rPr>
            </a:br>
            <a:r>
              <a:rPr lang="en-US" sz="1600" dirty="0">
                <a:solidFill>
                  <a:srgbClr val="004F6B"/>
                </a:solidFill>
                <a:latin typeface="Poppins" panose="00000500000000000000" pitchFamily="2" charset="0"/>
                <a:cs typeface="Poppins" panose="00000500000000000000" pitchFamily="2" charset="0"/>
              </a:rPr>
              <a:t>Maintain and enhance the child‑friendly paediatric waiting area at West Middlesex Hospital. This can be achieved by introducing further low‑cost improvements such as soft, easily cleaned seating, age‑appropriate books and toys, and visual distractions. For example, wall art, posters or screens with child‑appropriate content. </a:t>
            </a:r>
          </a:p>
          <a:p>
            <a:r>
              <a:rPr lang="en-US" sz="1600" dirty="0">
                <a:solidFill>
                  <a:srgbClr val="004F6B"/>
                </a:solidFill>
                <a:latin typeface="Poppins" panose="00000500000000000000" pitchFamily="2" charset="0"/>
                <a:cs typeface="Poppins" panose="00000500000000000000" pitchFamily="2" charset="0"/>
              </a:rPr>
              <a:t>We recommend strengthening routine hygiene checks for toys, play equipment and high‑touch surfaces, ensuring items are wipeable and cleaned regularly. These incremental, practical changes build on existing work and are achievable within current resources. These changes respond directly to parents’ feedback about long waits, crowded spaces and mixed adult–child waiting areas.</a:t>
            </a:r>
          </a:p>
          <a:p>
            <a:endParaRPr lang="en-GB" dirty="0"/>
          </a:p>
        </p:txBody>
      </p:sp>
    </p:spTree>
    <p:extLst>
      <p:ext uri="{BB962C8B-B14F-4D97-AF65-F5344CB8AC3E}">
        <p14:creationId xmlns:p14="http://schemas.microsoft.com/office/powerpoint/2010/main" val="3462356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604DA-7074-3494-4DA0-10E9DA85FD14}"/>
            </a:ext>
          </a:extLst>
        </p:cNvPr>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9D62565A-B3A4-0824-052E-C6A9AA79C4D4}"/>
              </a:ext>
            </a:extLst>
          </p:cNvPr>
          <p:cNvSpPr>
            <a:spLocks noGrp="1"/>
          </p:cNvSpPr>
          <p:nvPr>
            <p:ph type="sldNum" sz="quarter" idx="12"/>
          </p:nvPr>
        </p:nvSpPr>
        <p:spPr/>
        <p:txBody>
          <a:bodyPr/>
          <a:lstStyle/>
          <a:p>
            <a:fld id="{9295DF58-4118-4551-8C61-1A7ED177FA2D}" type="slidenum">
              <a:rPr lang="en-GB" noProof="0" smtClean="0"/>
              <a:pPr/>
              <a:t>37</a:t>
            </a:fld>
            <a:endParaRPr lang="en-GB" noProof="0" dirty="0"/>
          </a:p>
        </p:txBody>
      </p:sp>
      <p:sp>
        <p:nvSpPr>
          <p:cNvPr id="4" name="Content Placeholder 3">
            <a:extLst>
              <a:ext uri="{FF2B5EF4-FFF2-40B4-BE49-F238E27FC236}">
                <a16:creationId xmlns:a16="http://schemas.microsoft.com/office/drawing/2014/main" id="{30B4F7D2-6B04-3AC4-F0C0-F9F65D85EB88}"/>
              </a:ext>
            </a:extLst>
          </p:cNvPr>
          <p:cNvSpPr>
            <a:spLocks noGrp="1"/>
          </p:cNvSpPr>
          <p:nvPr>
            <p:ph idx="1"/>
          </p:nvPr>
        </p:nvSpPr>
        <p:spPr>
          <a:xfrm>
            <a:off x="539750" y="602674"/>
            <a:ext cx="11013850" cy="5431862"/>
          </a:xfrm>
        </p:spPr>
        <p:txBody>
          <a:bodyPr/>
          <a:lstStyle/>
          <a:p>
            <a:r>
              <a:rPr lang="en-US" sz="1600" b="1" dirty="0">
                <a:solidFill>
                  <a:srgbClr val="004F6B"/>
                </a:solidFill>
                <a:latin typeface="Poppins" panose="00000500000000000000" pitchFamily="2" charset="0"/>
                <a:cs typeface="Poppins" panose="00000500000000000000" pitchFamily="2" charset="0"/>
              </a:rPr>
              <a:t>6. Provide brief symptom-confidence support for parents through Health Visitors and Family Hubs</a:t>
            </a:r>
          </a:p>
          <a:p>
            <a:r>
              <a:rPr lang="en-US" sz="1600" dirty="0">
                <a:solidFill>
                  <a:srgbClr val="004F6B"/>
                </a:solidFill>
                <a:latin typeface="Poppins" panose="00000500000000000000" pitchFamily="2" charset="0"/>
                <a:cs typeface="Poppins" panose="00000500000000000000" pitchFamily="2" charset="0"/>
              </a:rPr>
              <a:t>A major driver of A&amp;E attendance was anxiety, low confidence in managing common symptoms, and uncertainty about what is safe to do at home. Many parents attended A&amp;E not because symptoms were severe, but because they felt unsure or worried.</a:t>
            </a:r>
          </a:p>
          <a:p>
            <a:r>
              <a:rPr lang="en-US" sz="1600" dirty="0">
                <a:solidFill>
                  <a:srgbClr val="004F6B"/>
                </a:solidFill>
                <a:latin typeface="Poppins" panose="00000500000000000000" pitchFamily="2" charset="0"/>
                <a:cs typeface="Poppins" panose="00000500000000000000" pitchFamily="2" charset="0"/>
              </a:rPr>
              <a:t>Recommendation:</a:t>
            </a:r>
            <a:br>
              <a:rPr lang="en-US" sz="1600" dirty="0">
                <a:solidFill>
                  <a:srgbClr val="004F6B"/>
                </a:solidFill>
                <a:latin typeface="Poppins" panose="00000500000000000000" pitchFamily="2" charset="0"/>
                <a:cs typeface="Poppins" panose="00000500000000000000" pitchFamily="2" charset="0"/>
              </a:rPr>
            </a:br>
            <a:r>
              <a:rPr lang="en-US" sz="1600" dirty="0">
                <a:solidFill>
                  <a:srgbClr val="004F6B"/>
                </a:solidFill>
                <a:latin typeface="Poppins" panose="00000500000000000000" pitchFamily="2" charset="0"/>
                <a:cs typeface="Poppins" panose="00000500000000000000" pitchFamily="2" charset="0"/>
              </a:rPr>
              <a:t>Equip Health Visitors and Family Hub staff to give short, practical symptom-confidence guidance to parents of 0–4s during routine contacts. This could include:</a:t>
            </a:r>
          </a:p>
          <a:p>
            <a:pPr marL="285750" indent="-285750">
              <a:buFont typeface="Arial" panose="020B0604020202020204" pitchFamily="34" charset="0"/>
              <a:buChar char="•"/>
            </a:pPr>
            <a:r>
              <a:rPr lang="en-US" sz="1600" dirty="0">
                <a:solidFill>
                  <a:srgbClr val="004F6B"/>
                </a:solidFill>
                <a:latin typeface="Poppins" panose="00000500000000000000" pitchFamily="2" charset="0"/>
                <a:cs typeface="Poppins" panose="00000500000000000000" pitchFamily="2" charset="0"/>
              </a:rPr>
              <a:t>How to recognise common childhood symptoms including a fever, cough, rash or vomiting.</a:t>
            </a:r>
          </a:p>
          <a:p>
            <a:pPr marL="285750" indent="-285750">
              <a:buFont typeface="Arial" panose="020B0604020202020204" pitchFamily="34" charset="0"/>
              <a:buChar char="•"/>
            </a:pPr>
            <a:r>
              <a:rPr lang="en-US" sz="1600" dirty="0">
                <a:solidFill>
                  <a:srgbClr val="004F6B"/>
                </a:solidFill>
                <a:latin typeface="Poppins" panose="00000500000000000000" pitchFamily="2" charset="0"/>
                <a:cs typeface="Poppins" panose="00000500000000000000" pitchFamily="2" charset="0"/>
              </a:rPr>
              <a:t>Simple “red–amber–green” guidance.</a:t>
            </a:r>
          </a:p>
          <a:p>
            <a:pPr marL="285750" indent="-285750">
              <a:buFont typeface="Arial" panose="020B0604020202020204" pitchFamily="34" charset="0"/>
              <a:buChar char="•"/>
            </a:pPr>
            <a:r>
              <a:rPr lang="en-US" sz="1600" dirty="0">
                <a:solidFill>
                  <a:srgbClr val="004F6B"/>
                </a:solidFill>
                <a:latin typeface="Poppins" panose="00000500000000000000" pitchFamily="2" charset="0"/>
                <a:cs typeface="Poppins" panose="00000500000000000000" pitchFamily="2" charset="0"/>
              </a:rPr>
              <a:t>When to use GP, 111, out-of-hours services, and A&amp;E.</a:t>
            </a:r>
          </a:p>
          <a:p>
            <a:pPr marL="285750" indent="-285750">
              <a:buFont typeface="Arial" panose="020B0604020202020204" pitchFamily="34" charset="0"/>
              <a:buChar char="•"/>
            </a:pPr>
            <a:r>
              <a:rPr lang="en-US" sz="1600" dirty="0">
                <a:solidFill>
                  <a:srgbClr val="004F6B"/>
                </a:solidFill>
                <a:latin typeface="Poppins" panose="00000500000000000000" pitchFamily="2" charset="0"/>
                <a:cs typeface="Poppins" panose="00000500000000000000" pitchFamily="2" charset="0"/>
              </a:rPr>
              <a:t>QR link to Healthier Together for further support.</a:t>
            </a:r>
          </a:p>
          <a:p>
            <a:r>
              <a:rPr lang="en-US" sz="1600" dirty="0">
                <a:solidFill>
                  <a:srgbClr val="004F6B"/>
                </a:solidFill>
                <a:latin typeface="Poppins" panose="00000500000000000000" pitchFamily="2" charset="0"/>
                <a:cs typeface="Poppins" panose="00000500000000000000" pitchFamily="2" charset="0"/>
              </a:rPr>
              <a:t>This approach will build parents’ confidence early, helping reduce unnecessary A&amp;E visits driven by anxiety rather than clinical urgency.</a:t>
            </a:r>
          </a:p>
          <a:p>
            <a:endParaRPr lang="en-GB" sz="1600" dirty="0"/>
          </a:p>
        </p:txBody>
      </p:sp>
    </p:spTree>
    <p:extLst>
      <p:ext uri="{BB962C8B-B14F-4D97-AF65-F5344CB8AC3E}">
        <p14:creationId xmlns:p14="http://schemas.microsoft.com/office/powerpoint/2010/main" val="1186352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578CA-8005-E7D5-FBF5-966273DFEC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CDE9435-11CE-6A7A-9BA2-30852F87476A}"/>
              </a:ext>
            </a:extLst>
          </p:cNvPr>
          <p:cNvSpPr txBox="1"/>
          <p:nvPr/>
        </p:nvSpPr>
        <p:spPr>
          <a:xfrm>
            <a:off x="372286" y="4565647"/>
            <a:ext cx="6184490" cy="1446550"/>
          </a:xfrm>
          <a:prstGeom prst="rect">
            <a:avLst/>
          </a:prstGeom>
          <a:noFill/>
        </p:spPr>
        <p:txBody>
          <a:bodyPr wrap="square" rtlCol="0">
            <a:spAutoFit/>
          </a:bodyPr>
          <a:lstStyle/>
          <a:p>
            <a:r>
              <a:rPr lang="en-US" sz="4400" b="1" dirty="0">
                <a:solidFill>
                  <a:prstClr val="white"/>
                </a:solidFill>
              </a:rPr>
              <a:t>Appendix and Demographics</a:t>
            </a:r>
            <a:endParaRPr lang="en-GB" sz="4400" b="1" dirty="0">
              <a:solidFill>
                <a:prstClr val="white"/>
              </a:solidFill>
            </a:endParaRPr>
          </a:p>
        </p:txBody>
      </p:sp>
    </p:spTree>
    <p:extLst>
      <p:ext uri="{BB962C8B-B14F-4D97-AF65-F5344CB8AC3E}">
        <p14:creationId xmlns:p14="http://schemas.microsoft.com/office/powerpoint/2010/main" val="3017801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3F97F-2AD5-4E6F-9373-A1916E2AC12E}"/>
              </a:ext>
            </a:extLst>
          </p:cNvPr>
          <p:cNvSpPr>
            <a:spLocks noGrp="1"/>
          </p:cNvSpPr>
          <p:nvPr>
            <p:ph type="ctrTitle"/>
          </p:nvPr>
        </p:nvSpPr>
        <p:spPr/>
        <p:txBody>
          <a:bodyPr/>
          <a:lstStyle/>
          <a:p>
            <a:r>
              <a:rPr lang="en-US" sz="2800" dirty="0">
                <a:latin typeface="+mj-lt"/>
              </a:rPr>
              <a:t>Names of GP Practices</a:t>
            </a:r>
          </a:p>
        </p:txBody>
      </p:sp>
      <p:sp>
        <p:nvSpPr>
          <p:cNvPr id="5" name="Slide Number Placeholder 4">
            <a:extLst>
              <a:ext uri="{FF2B5EF4-FFF2-40B4-BE49-F238E27FC236}">
                <a16:creationId xmlns:a16="http://schemas.microsoft.com/office/drawing/2014/main" id="{4CF20472-3009-48E6-AD91-4A606418CB3B}"/>
              </a:ext>
            </a:extLst>
          </p:cNvPr>
          <p:cNvSpPr>
            <a:spLocks noGrp="1"/>
          </p:cNvSpPr>
          <p:nvPr>
            <p:ph type="sldNum" sz="quarter" idx="4294967295"/>
          </p:nvPr>
        </p:nvSpPr>
        <p:spPr>
          <a:xfrm>
            <a:off x="11471275" y="6338888"/>
            <a:ext cx="720725" cy="215900"/>
          </a:xfrm>
        </p:spPr>
        <p:txBody>
          <a:bodyPr/>
          <a:lstStyle/>
          <a:p>
            <a:fld id="{9295DF58-4118-4551-8C61-1A7ED177FA2D}" type="slidenum">
              <a:rPr lang="en-GB" noProof="0" smtClean="0"/>
              <a:pPr/>
              <a:t>39</a:t>
            </a:fld>
            <a:endParaRPr lang="en-GB" noProof="0" dirty="0"/>
          </a:p>
        </p:txBody>
      </p:sp>
      <p:sp>
        <p:nvSpPr>
          <p:cNvPr id="11" name="Title 6">
            <a:extLst>
              <a:ext uri="{FF2B5EF4-FFF2-40B4-BE49-F238E27FC236}">
                <a16:creationId xmlns:a16="http://schemas.microsoft.com/office/drawing/2014/main" id="{90E1E2CC-ABD2-4415-9409-929EB8E450FC}"/>
              </a:ext>
            </a:extLst>
          </p:cNvPr>
          <p:cNvSpPr>
            <a:spLocks noGrp="1"/>
          </p:cNvSpPr>
          <p:nvPr>
            <p:ph type="title"/>
          </p:nvPr>
        </p:nvSpPr>
        <p:spPr>
          <a:xfrm>
            <a:off x="414251" y="131522"/>
            <a:ext cx="10515600" cy="336647"/>
          </a:xfrm>
        </p:spPr>
        <p:txBody>
          <a:bodyPr>
            <a:normAutofit/>
          </a:bodyPr>
          <a:lstStyle/>
          <a:p>
            <a:r>
              <a:rPr lang="en-US" sz="2000" b="1" dirty="0">
                <a:solidFill>
                  <a:srgbClr val="D95D9E"/>
                </a:solidFill>
                <a:latin typeface="Poppins"/>
                <a:cs typeface="Poppins"/>
              </a:rPr>
              <a:t>GP Practices, participants registered with</a:t>
            </a:r>
            <a:endParaRPr lang="en-GB" sz="2000" b="1" dirty="0">
              <a:solidFill>
                <a:srgbClr val="D95D9E"/>
              </a:solidFill>
              <a:latin typeface="Poppins"/>
              <a:cs typeface="Poppins"/>
            </a:endParaRPr>
          </a:p>
        </p:txBody>
      </p:sp>
      <p:graphicFrame>
        <p:nvGraphicFramePr>
          <p:cNvPr id="3" name="Table 2">
            <a:extLst>
              <a:ext uri="{FF2B5EF4-FFF2-40B4-BE49-F238E27FC236}">
                <a16:creationId xmlns:a16="http://schemas.microsoft.com/office/drawing/2014/main" id="{BB87D883-C7E2-B2B9-400F-B7FF9C9D7218}"/>
              </a:ext>
            </a:extLst>
          </p:cNvPr>
          <p:cNvGraphicFramePr>
            <a:graphicFrameLocks noGrp="1"/>
          </p:cNvGraphicFramePr>
          <p:nvPr>
            <p:extLst>
              <p:ext uri="{D42A27DB-BD31-4B8C-83A1-F6EECF244321}">
                <p14:modId xmlns:p14="http://schemas.microsoft.com/office/powerpoint/2010/main" val="72975738"/>
              </p:ext>
            </p:extLst>
          </p:nvPr>
        </p:nvGraphicFramePr>
        <p:xfrm>
          <a:off x="510079" y="720725"/>
          <a:ext cx="10961196" cy="5730888"/>
        </p:xfrm>
        <a:graphic>
          <a:graphicData uri="http://schemas.openxmlformats.org/drawingml/2006/table">
            <a:tbl>
              <a:tblPr>
                <a:tableStyleId>{5C22544A-7EE6-4342-B048-85BDC9FD1C3A}</a:tableStyleId>
              </a:tblPr>
              <a:tblGrid>
                <a:gridCol w="9177679">
                  <a:extLst>
                    <a:ext uri="{9D8B030D-6E8A-4147-A177-3AD203B41FA5}">
                      <a16:colId xmlns:a16="http://schemas.microsoft.com/office/drawing/2014/main" val="1901297701"/>
                    </a:ext>
                  </a:extLst>
                </a:gridCol>
                <a:gridCol w="1783517">
                  <a:extLst>
                    <a:ext uri="{9D8B030D-6E8A-4147-A177-3AD203B41FA5}">
                      <a16:colId xmlns:a16="http://schemas.microsoft.com/office/drawing/2014/main" val="2245195152"/>
                    </a:ext>
                  </a:extLst>
                </a:gridCol>
              </a:tblGrid>
              <a:tr h="174380">
                <a:tc>
                  <a:txBody>
                    <a:bodyPr/>
                    <a:lstStyle/>
                    <a:p>
                      <a:pPr algn="ctr" fontAlgn="b">
                        <a:buNone/>
                      </a:pPr>
                      <a:r>
                        <a:rPr lang="en-GB" sz="800" b="1" u="none" strike="noStrike" dirty="0">
                          <a:effectLst/>
                        </a:rPr>
                        <a:t>Name of GP</a:t>
                      </a:r>
                      <a:endParaRPr lang="en-GB" sz="800" b="1"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b="1" u="none" strike="noStrike" dirty="0">
                          <a:effectLst/>
                        </a:rPr>
                        <a:t>Count</a:t>
                      </a:r>
                      <a:endParaRPr lang="en-GB" sz="800" b="1"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1443379439"/>
                  </a:ext>
                </a:extLst>
              </a:tr>
              <a:tr h="174380">
                <a:tc>
                  <a:txBody>
                    <a:bodyPr/>
                    <a:lstStyle/>
                    <a:p>
                      <a:pPr algn="ctr" fontAlgn="b">
                        <a:buNone/>
                      </a:pPr>
                      <a:r>
                        <a:rPr lang="en-GB" sz="800" u="none" strike="noStrike" dirty="0">
                          <a:effectLst/>
                        </a:rPr>
                        <a:t>Albany Practice</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6</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2902422366"/>
                  </a:ext>
                </a:extLst>
              </a:tr>
              <a:tr h="174380">
                <a:tc>
                  <a:txBody>
                    <a:bodyPr/>
                    <a:lstStyle/>
                    <a:p>
                      <a:pPr algn="ctr" fontAlgn="b">
                        <a:buNone/>
                      </a:pPr>
                      <a:r>
                        <a:rPr lang="en-GB" sz="800" u="none" strike="noStrike" dirty="0">
                          <a:effectLst/>
                        </a:rPr>
                        <a:t>Brentford Family Practice</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2</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205216362"/>
                  </a:ext>
                </a:extLst>
              </a:tr>
              <a:tr h="174380">
                <a:tc>
                  <a:txBody>
                    <a:bodyPr/>
                    <a:lstStyle/>
                    <a:p>
                      <a:pPr algn="ctr" fontAlgn="b">
                        <a:buNone/>
                      </a:pPr>
                      <a:r>
                        <a:rPr lang="en-GB" sz="800" u="none" strike="noStrike" dirty="0">
                          <a:effectLst/>
                        </a:rPr>
                        <a:t>Brentford Group Practice</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2</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1000458390"/>
                  </a:ext>
                </a:extLst>
              </a:tr>
              <a:tr h="174380">
                <a:tc>
                  <a:txBody>
                    <a:bodyPr/>
                    <a:lstStyle/>
                    <a:p>
                      <a:pPr algn="ctr" fontAlgn="b">
                        <a:buNone/>
                      </a:pPr>
                      <a:r>
                        <a:rPr lang="en-US" sz="800" u="none" strike="noStrike" dirty="0">
                          <a:effectLst/>
                        </a:rPr>
                        <a:t>Argyle Health Group -  Isleworth Practice</a:t>
                      </a:r>
                      <a:endParaRPr lang="en-US"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5</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4099666794"/>
                  </a:ext>
                </a:extLst>
              </a:tr>
              <a:tr h="174380">
                <a:tc>
                  <a:txBody>
                    <a:bodyPr/>
                    <a:lstStyle/>
                    <a:p>
                      <a:pPr algn="ctr" fontAlgn="b">
                        <a:buNone/>
                      </a:pPr>
                      <a:r>
                        <a:rPr lang="en-GB" sz="800" u="none" strike="noStrike" dirty="0">
                          <a:effectLst/>
                        </a:rPr>
                        <a:t>Spring Grove Medical Practice</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3</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650261205"/>
                  </a:ext>
                </a:extLst>
              </a:tr>
              <a:tr h="174380">
                <a:tc>
                  <a:txBody>
                    <a:bodyPr/>
                    <a:lstStyle/>
                    <a:p>
                      <a:pPr algn="ctr" fontAlgn="b">
                        <a:buNone/>
                      </a:pPr>
                      <a:r>
                        <a:rPr lang="en-US" sz="800" u="none" strike="noStrike" dirty="0">
                          <a:effectLst/>
                        </a:rPr>
                        <a:t>Thornbury Road Centre for Health</a:t>
                      </a:r>
                      <a:endParaRPr lang="en-US"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2</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786452117"/>
                  </a:ext>
                </a:extLst>
              </a:tr>
              <a:tr h="174380">
                <a:tc>
                  <a:txBody>
                    <a:bodyPr/>
                    <a:lstStyle/>
                    <a:p>
                      <a:pPr algn="ctr" fontAlgn="b">
                        <a:buNone/>
                      </a:pPr>
                      <a:r>
                        <a:rPr lang="en-GB" sz="800" u="none" strike="noStrike" dirty="0">
                          <a:effectLst/>
                        </a:rPr>
                        <a:t>Grove Park Terrace Surgery</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1</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981925500"/>
                  </a:ext>
                </a:extLst>
              </a:tr>
              <a:tr h="174380">
                <a:tc>
                  <a:txBody>
                    <a:bodyPr/>
                    <a:lstStyle/>
                    <a:p>
                      <a:pPr algn="ctr" fontAlgn="b">
                        <a:buNone/>
                      </a:pPr>
                      <a:r>
                        <a:rPr lang="en-US" sz="800" u="none" strike="noStrike" dirty="0">
                          <a:effectLst/>
                        </a:rPr>
                        <a:t>Chiswick Medical Centre (Wellesley Road)</a:t>
                      </a:r>
                      <a:endParaRPr lang="en-US"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1</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2905202669"/>
                  </a:ext>
                </a:extLst>
              </a:tr>
              <a:tr h="356326">
                <a:tc>
                  <a:txBody>
                    <a:bodyPr/>
                    <a:lstStyle/>
                    <a:p>
                      <a:pPr algn="ctr" fontAlgn="b">
                        <a:buNone/>
                      </a:pPr>
                      <a:r>
                        <a:rPr lang="en-US" sz="900" u="none" strike="noStrike" dirty="0">
                          <a:effectLst/>
                        </a:rPr>
                        <a:t>Grove Park Surgery now known as Chiswick Medical Practice</a:t>
                      </a:r>
                      <a:endParaRPr lang="en-US" sz="9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2</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489926762"/>
                  </a:ext>
                </a:extLst>
              </a:tr>
              <a:tr h="174380">
                <a:tc>
                  <a:txBody>
                    <a:bodyPr/>
                    <a:lstStyle/>
                    <a:p>
                      <a:pPr algn="ctr" fontAlgn="b">
                        <a:buNone/>
                      </a:pPr>
                      <a:r>
                        <a:rPr lang="en-GB" sz="800" u="none" strike="noStrike" dirty="0">
                          <a:effectLst/>
                        </a:rPr>
                        <a:t>Gill Medical Practice</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1</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1717206572"/>
                  </a:ext>
                </a:extLst>
              </a:tr>
              <a:tr h="174380">
                <a:tc>
                  <a:txBody>
                    <a:bodyPr/>
                    <a:lstStyle/>
                    <a:p>
                      <a:pPr algn="ctr" fontAlgn="b">
                        <a:buNone/>
                      </a:pPr>
                      <a:r>
                        <a:rPr lang="en-GB" sz="800" u="none" strike="noStrike" dirty="0">
                          <a:effectLst/>
                        </a:rPr>
                        <a:t>Bath Road surgery</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1</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3647292575"/>
                  </a:ext>
                </a:extLst>
              </a:tr>
              <a:tr h="174380">
                <a:tc>
                  <a:txBody>
                    <a:bodyPr/>
                    <a:lstStyle/>
                    <a:p>
                      <a:pPr algn="ctr" fontAlgn="b">
                        <a:buNone/>
                      </a:pPr>
                      <a:r>
                        <a:rPr lang="en-GB" sz="800" u="none" strike="noStrike" dirty="0">
                          <a:effectLst/>
                        </a:rPr>
                        <a:t>Little Park Surgery</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1</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3721260815"/>
                  </a:ext>
                </a:extLst>
              </a:tr>
              <a:tr h="174380">
                <a:tc>
                  <a:txBody>
                    <a:bodyPr/>
                    <a:lstStyle/>
                    <a:p>
                      <a:pPr algn="ctr" fontAlgn="b">
                        <a:buNone/>
                      </a:pPr>
                      <a:r>
                        <a:rPr lang="en-GB" sz="800" u="none" strike="noStrike" dirty="0">
                          <a:effectLst/>
                        </a:rPr>
                        <a:t>Mount Medical Centre</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1</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362709278"/>
                  </a:ext>
                </a:extLst>
              </a:tr>
              <a:tr h="174380">
                <a:tc>
                  <a:txBody>
                    <a:bodyPr/>
                    <a:lstStyle/>
                    <a:p>
                      <a:pPr algn="ctr" fontAlgn="b">
                        <a:buNone/>
                      </a:pPr>
                      <a:r>
                        <a:rPr lang="en-GB" sz="800" u="none" strike="noStrike" dirty="0">
                          <a:effectLst/>
                        </a:rPr>
                        <a:t>Queens Park Medical Practice</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1</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2541161327"/>
                  </a:ext>
                </a:extLst>
              </a:tr>
              <a:tr h="174380">
                <a:tc>
                  <a:txBody>
                    <a:bodyPr/>
                    <a:lstStyle/>
                    <a:p>
                      <a:pPr algn="ctr" fontAlgn="b">
                        <a:buNone/>
                      </a:pPr>
                      <a:r>
                        <a:rPr lang="en-GB" sz="800" u="none" strike="noStrike" dirty="0">
                          <a:effectLst/>
                        </a:rPr>
                        <a:t>HMC Health Feltham</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2</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2000769999"/>
                  </a:ext>
                </a:extLst>
              </a:tr>
              <a:tr h="317542">
                <a:tc>
                  <a:txBody>
                    <a:bodyPr/>
                    <a:lstStyle/>
                    <a:p>
                      <a:pPr algn="ctr" fontAlgn="b">
                        <a:buNone/>
                      </a:pPr>
                      <a:r>
                        <a:rPr lang="en-US" sz="800" u="none" strike="noStrike" dirty="0">
                          <a:effectLst/>
                        </a:rPr>
                        <a:t>Clifford Road Surgery also known as Dr Singh's Surgery</a:t>
                      </a:r>
                      <a:endParaRPr lang="en-US"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4</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1241314497"/>
                  </a:ext>
                </a:extLst>
              </a:tr>
              <a:tr h="174380">
                <a:tc>
                  <a:txBody>
                    <a:bodyPr/>
                    <a:lstStyle/>
                    <a:p>
                      <a:pPr algn="ctr" fontAlgn="b">
                        <a:buNone/>
                      </a:pPr>
                      <a:r>
                        <a:rPr lang="en-GB" sz="800" u="none" strike="noStrike" dirty="0">
                          <a:effectLst/>
                        </a:rPr>
                        <a:t>Cranford Medical Centre</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1</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2585066851"/>
                  </a:ext>
                </a:extLst>
              </a:tr>
              <a:tr h="174380">
                <a:tc>
                  <a:txBody>
                    <a:bodyPr/>
                    <a:lstStyle/>
                    <a:p>
                      <a:pPr algn="ctr" fontAlgn="b">
                        <a:buNone/>
                      </a:pPr>
                      <a:r>
                        <a:rPr lang="en-GB" sz="800" u="none" strike="noStrike" dirty="0">
                          <a:effectLst/>
                        </a:rPr>
                        <a:t>Crosslands Surgery</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2</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2663381724"/>
                  </a:ext>
                </a:extLst>
              </a:tr>
              <a:tr h="174380">
                <a:tc>
                  <a:txBody>
                    <a:bodyPr/>
                    <a:lstStyle/>
                    <a:p>
                      <a:pPr algn="ctr" fontAlgn="b">
                        <a:buNone/>
                      </a:pPr>
                      <a:r>
                        <a:rPr lang="en-GB" sz="800" u="none" strike="noStrike" dirty="0">
                          <a:effectLst/>
                        </a:rPr>
                        <a:t>HMC HEALTH HESTON </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4</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236216259"/>
                  </a:ext>
                </a:extLst>
              </a:tr>
              <a:tr h="174380">
                <a:tc>
                  <a:txBody>
                    <a:bodyPr/>
                    <a:lstStyle/>
                    <a:p>
                      <a:pPr algn="ctr" fontAlgn="b">
                        <a:buNone/>
                      </a:pPr>
                      <a:r>
                        <a:rPr lang="en-GB" sz="800" u="none" strike="noStrike" dirty="0">
                          <a:effectLst/>
                        </a:rPr>
                        <a:t>Jersey Practice</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2</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3773610458"/>
                  </a:ext>
                </a:extLst>
              </a:tr>
              <a:tr h="174380">
                <a:tc>
                  <a:txBody>
                    <a:bodyPr/>
                    <a:lstStyle/>
                    <a:p>
                      <a:pPr algn="ctr" fontAlgn="b">
                        <a:buNone/>
                      </a:pPr>
                      <a:r>
                        <a:rPr lang="en-GB" sz="800" u="none" strike="noStrike" dirty="0">
                          <a:effectLst/>
                        </a:rPr>
                        <a:t>Skyways Medical Centre</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2</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3969200512"/>
                  </a:ext>
                </a:extLst>
              </a:tr>
              <a:tr h="174380">
                <a:tc>
                  <a:txBody>
                    <a:bodyPr/>
                    <a:lstStyle/>
                    <a:p>
                      <a:pPr algn="ctr" fontAlgn="b">
                        <a:buNone/>
                      </a:pPr>
                      <a:r>
                        <a:rPr lang="en-GB" sz="800" u="none" strike="noStrike" dirty="0">
                          <a:effectLst/>
                        </a:rPr>
                        <a:t>The MWH Practice</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1</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1350283901"/>
                  </a:ext>
                </a:extLst>
              </a:tr>
              <a:tr h="174380">
                <a:tc>
                  <a:txBody>
                    <a:bodyPr/>
                    <a:lstStyle/>
                    <a:p>
                      <a:pPr algn="ctr" fontAlgn="b">
                        <a:buNone/>
                      </a:pPr>
                      <a:r>
                        <a:rPr lang="en-GB" sz="800" u="none" strike="noStrike" dirty="0">
                          <a:effectLst/>
                        </a:rPr>
                        <a:t>Hounslow Medical Centre</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1</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182264579"/>
                  </a:ext>
                </a:extLst>
              </a:tr>
              <a:tr h="174380">
                <a:tc>
                  <a:txBody>
                    <a:bodyPr/>
                    <a:lstStyle/>
                    <a:p>
                      <a:pPr algn="ctr" fontAlgn="b">
                        <a:buNone/>
                      </a:pPr>
                      <a:r>
                        <a:rPr lang="en-GB" sz="800" u="none" strike="noStrike" dirty="0">
                          <a:effectLst/>
                        </a:rPr>
                        <a:t>Green Practice</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2</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4115926698"/>
                  </a:ext>
                </a:extLst>
              </a:tr>
              <a:tr h="174380">
                <a:tc>
                  <a:txBody>
                    <a:bodyPr/>
                    <a:lstStyle/>
                    <a:p>
                      <a:pPr algn="ctr" fontAlgn="b">
                        <a:buNone/>
                      </a:pPr>
                      <a:r>
                        <a:rPr lang="en-GB" sz="800" u="none" strike="noStrike" dirty="0">
                          <a:effectLst/>
                        </a:rPr>
                        <a:t>Kingfisher Practice</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2</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64505081"/>
                  </a:ext>
                </a:extLst>
              </a:tr>
              <a:tr h="174380">
                <a:tc>
                  <a:txBody>
                    <a:bodyPr/>
                    <a:lstStyle/>
                    <a:p>
                      <a:pPr algn="ctr" fontAlgn="b">
                        <a:buNone/>
                      </a:pPr>
                      <a:r>
                        <a:rPr lang="en-GB" sz="800" u="none" strike="noStrike" dirty="0">
                          <a:effectLst/>
                        </a:rPr>
                        <a:t>Redwood Practice</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1</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1639036617"/>
                  </a:ext>
                </a:extLst>
              </a:tr>
              <a:tr h="174380">
                <a:tc>
                  <a:txBody>
                    <a:bodyPr/>
                    <a:lstStyle/>
                    <a:p>
                      <a:pPr algn="ctr" fontAlgn="b">
                        <a:buNone/>
                      </a:pPr>
                      <a:r>
                        <a:rPr lang="en-GB" sz="800" u="none" strike="noStrike" dirty="0">
                          <a:effectLst/>
                        </a:rPr>
                        <a:t>Willow Practice</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1</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4101904474"/>
                  </a:ext>
                </a:extLst>
              </a:tr>
              <a:tr h="174380">
                <a:tc>
                  <a:txBody>
                    <a:bodyPr/>
                    <a:lstStyle/>
                    <a:p>
                      <a:pPr algn="ctr" fontAlgn="b">
                        <a:buNone/>
                      </a:pPr>
                      <a:r>
                        <a:rPr lang="en-GB" sz="800" u="none" strike="noStrike" dirty="0">
                          <a:effectLst/>
                        </a:rPr>
                        <a:t>Outside Borough</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3</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2784000854"/>
                  </a:ext>
                </a:extLst>
              </a:tr>
              <a:tr h="174380">
                <a:tc>
                  <a:txBody>
                    <a:bodyPr/>
                    <a:lstStyle/>
                    <a:p>
                      <a:pPr algn="ctr" fontAlgn="b">
                        <a:buNone/>
                      </a:pPr>
                      <a:r>
                        <a:rPr lang="en-GB" sz="800" u="none" strike="noStrike" dirty="0">
                          <a:effectLst/>
                        </a:rPr>
                        <a:t>Prefer not to say</a:t>
                      </a:r>
                      <a:endParaRPr lang="en-GB" sz="800" b="0" i="0" u="none" strike="noStrike" dirty="0">
                        <a:solidFill>
                          <a:srgbClr val="000000"/>
                        </a:solidFill>
                        <a:effectLst/>
                        <a:latin typeface="Calibri" panose="020F0502020204030204" pitchFamily="34" charset="0"/>
                      </a:endParaRPr>
                    </a:p>
                  </a:txBody>
                  <a:tcPr marL="5710" marR="5710" marT="5710" marB="0" anchor="b"/>
                </a:tc>
                <a:tc>
                  <a:txBody>
                    <a:bodyPr/>
                    <a:lstStyle/>
                    <a:p>
                      <a:pPr algn="ctr" fontAlgn="b">
                        <a:buNone/>
                      </a:pPr>
                      <a:r>
                        <a:rPr lang="en-GB" sz="800" u="none" strike="noStrike" dirty="0">
                          <a:effectLst/>
                        </a:rPr>
                        <a:t>4</a:t>
                      </a:r>
                      <a:endParaRPr lang="en-GB" sz="800" b="0" i="0" u="none" strike="noStrike" dirty="0">
                        <a:solidFill>
                          <a:srgbClr val="000000"/>
                        </a:solidFill>
                        <a:effectLst/>
                        <a:latin typeface="Calibri" panose="020F0502020204030204" pitchFamily="34" charset="0"/>
                      </a:endParaRPr>
                    </a:p>
                  </a:txBody>
                  <a:tcPr marL="5710" marR="5710" marT="5710" marB="0" anchor="b"/>
                </a:tc>
                <a:extLst>
                  <a:ext uri="{0D108BD9-81ED-4DB2-BD59-A6C34878D82A}">
                    <a16:rowId xmlns:a16="http://schemas.microsoft.com/office/drawing/2014/main" val="16585626"/>
                  </a:ext>
                </a:extLst>
              </a:tr>
              <a:tr h="174380">
                <a:tc>
                  <a:txBody>
                    <a:bodyPr/>
                    <a:lstStyle/>
                    <a:p>
                      <a:pPr marL="0" algn="ctr" defTabSz="914400" rtl="0" eaLnBrk="1" fontAlgn="b" latinLnBrk="0" hangingPunct="1">
                        <a:buNone/>
                      </a:pPr>
                      <a:r>
                        <a:rPr lang="en-GB" sz="800" u="none" strike="noStrike" kern="1200" dirty="0">
                          <a:solidFill>
                            <a:schemeClr val="dk1"/>
                          </a:solidFill>
                          <a:effectLst/>
                          <a:latin typeface="+mn-lt"/>
                          <a:ea typeface="+mn-ea"/>
                          <a:cs typeface="+mn-cs"/>
                        </a:rPr>
                        <a:t>Total</a:t>
                      </a:r>
                    </a:p>
                  </a:txBody>
                  <a:tcPr marL="5710" marR="5710" marT="5710" marB="0" anchor="b"/>
                </a:tc>
                <a:tc>
                  <a:txBody>
                    <a:bodyPr/>
                    <a:lstStyle/>
                    <a:p>
                      <a:pPr marL="0" algn="ctr" defTabSz="914400" rtl="0" eaLnBrk="1" fontAlgn="b" latinLnBrk="0" hangingPunct="1">
                        <a:buNone/>
                      </a:pPr>
                      <a:r>
                        <a:rPr lang="en-GB" sz="800" u="none" strike="noStrike" kern="1200" dirty="0">
                          <a:solidFill>
                            <a:schemeClr val="dk1"/>
                          </a:solidFill>
                          <a:effectLst/>
                          <a:latin typeface="+mn-lt"/>
                          <a:ea typeface="+mn-ea"/>
                          <a:cs typeface="+mn-cs"/>
                        </a:rPr>
                        <a:t>61</a:t>
                      </a:r>
                    </a:p>
                  </a:txBody>
                  <a:tcPr marL="5710" marR="5710" marT="5710" marB="0" anchor="b"/>
                </a:tc>
                <a:extLst>
                  <a:ext uri="{0D108BD9-81ED-4DB2-BD59-A6C34878D82A}">
                    <a16:rowId xmlns:a16="http://schemas.microsoft.com/office/drawing/2014/main" val="2509167890"/>
                  </a:ext>
                </a:extLst>
              </a:tr>
            </a:tbl>
          </a:graphicData>
        </a:graphic>
      </p:graphicFrame>
    </p:spTree>
    <p:extLst>
      <p:ext uri="{BB962C8B-B14F-4D97-AF65-F5344CB8AC3E}">
        <p14:creationId xmlns:p14="http://schemas.microsoft.com/office/powerpoint/2010/main" val="11281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CFB7-7DAF-4C6F-BFDB-B05988DACBC6}"/>
              </a:ext>
            </a:extLst>
          </p:cNvPr>
          <p:cNvSpPr>
            <a:spLocks noGrp="1"/>
          </p:cNvSpPr>
          <p:nvPr>
            <p:ph type="title"/>
          </p:nvPr>
        </p:nvSpPr>
        <p:spPr>
          <a:xfrm>
            <a:off x="495300" y="617525"/>
            <a:ext cx="11058300" cy="468000"/>
          </a:xfrm>
        </p:spPr>
        <p:txBody>
          <a:bodyPr/>
          <a:lstStyle/>
          <a:p>
            <a:r>
              <a:rPr lang="en-US" dirty="0">
                <a:latin typeface="+mj-lt"/>
              </a:rPr>
              <a:t>Project background</a:t>
            </a:r>
          </a:p>
        </p:txBody>
      </p:sp>
      <p:sp>
        <p:nvSpPr>
          <p:cNvPr id="3" name="Content Placeholder 2">
            <a:extLst>
              <a:ext uri="{FF2B5EF4-FFF2-40B4-BE49-F238E27FC236}">
                <a16:creationId xmlns:a16="http://schemas.microsoft.com/office/drawing/2014/main" id="{76A02C7D-AC35-4A4D-8ED0-AA22244A1FC6}"/>
              </a:ext>
            </a:extLst>
          </p:cNvPr>
          <p:cNvSpPr>
            <a:spLocks noGrp="1"/>
          </p:cNvSpPr>
          <p:nvPr>
            <p:ph idx="1"/>
          </p:nvPr>
        </p:nvSpPr>
        <p:spPr>
          <a:xfrm>
            <a:off x="495300" y="1219200"/>
            <a:ext cx="11058300" cy="4815335"/>
          </a:xfrm>
        </p:spPr>
        <p:txBody>
          <a:bodyPr/>
          <a:lstStyle/>
          <a:p>
            <a:r>
              <a:rPr lang="en-US" sz="1600" dirty="0">
                <a:latin typeface="+mn-lt"/>
                <a:cs typeface="Poppins"/>
              </a:rPr>
              <a:t>In recent years, A&amp;E attendance among 0–4-year-olds has continued to rise at West Middlesex Hospital. We set up this project to understand the behaviours and barriers that lead parents and carers to choose urgent and emergency care for young children. We also wanted to understand why primary care options, such as GP appointments, are not always accessed first.</a:t>
            </a:r>
            <a:endParaRPr lang="en-US" sz="1600" dirty="0">
              <a:latin typeface="+mn-lt"/>
            </a:endParaRPr>
          </a:p>
          <a:p>
            <a:r>
              <a:rPr lang="en-US" sz="1600" dirty="0">
                <a:latin typeface="+mn-lt"/>
                <a:cs typeface="Poppins"/>
              </a:rPr>
              <a:t>We aimed to identify where engagement and referral processes could be improved to help families reach their GP more easily, and to look at how communication and signposting around services like NHS 111, pharmacies, and out-of-hours GP support could be strengthened. By hearing directly from parents and carers, we wanted to highlight what changes would help families feel more confident and informed when seeking care for their 0–4-year-olds.</a:t>
            </a:r>
          </a:p>
          <a:p>
            <a:r>
              <a:rPr lang="en-US" sz="1600" dirty="0">
                <a:latin typeface="+mn-lt"/>
                <a:cs typeface="Poppins"/>
              </a:rPr>
              <a:t>As part of this project, we looked to raise parents’ awareness of the out-of-hours appointments available across all five PCNs (Primary Care Network)in Hounslow.</a:t>
            </a:r>
            <a:endParaRPr lang="en-US" sz="1400" dirty="0">
              <a:latin typeface="+mn-lt"/>
            </a:endParaRPr>
          </a:p>
          <a:p>
            <a:endParaRPr lang="en-US" b="1" dirty="0">
              <a:latin typeface="+mj-lt"/>
              <a:cs typeface="Poppins"/>
            </a:endParaRPr>
          </a:p>
        </p:txBody>
      </p:sp>
      <p:sp>
        <p:nvSpPr>
          <p:cNvPr id="5" name="Slide Number Placeholder 4">
            <a:extLst>
              <a:ext uri="{FF2B5EF4-FFF2-40B4-BE49-F238E27FC236}">
                <a16:creationId xmlns:a16="http://schemas.microsoft.com/office/drawing/2014/main" id="{0D94BB97-4C3D-4650-99F6-A7E430555A9C}"/>
              </a:ext>
            </a:extLst>
          </p:cNvPr>
          <p:cNvSpPr>
            <a:spLocks noGrp="1"/>
          </p:cNvSpPr>
          <p:nvPr>
            <p:ph type="sldNum" sz="quarter" idx="12"/>
          </p:nvPr>
        </p:nvSpPr>
        <p:spPr/>
        <p:txBody>
          <a:bodyPr/>
          <a:lstStyle/>
          <a:p>
            <a:fld id="{9295DF58-4118-4551-8C61-1A7ED177FA2D}" type="slidenum">
              <a:rPr lang="en-GB">
                <a:solidFill>
                  <a:prstClr val="white"/>
                </a:solidFill>
                <a:latin typeface="Poppins"/>
              </a:rPr>
              <a:pPr/>
              <a:t>4</a:t>
            </a:fld>
            <a:endParaRPr lang="en-GB" dirty="0">
              <a:solidFill>
                <a:prstClr val="white"/>
              </a:solidFill>
              <a:latin typeface="Poppins"/>
            </a:endParaRPr>
          </a:p>
        </p:txBody>
      </p:sp>
    </p:spTree>
    <p:extLst>
      <p:ext uri="{BB962C8B-B14F-4D97-AF65-F5344CB8AC3E}">
        <p14:creationId xmlns:p14="http://schemas.microsoft.com/office/powerpoint/2010/main" val="3122611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2500" dirty="0">
                <a:latin typeface="+mj-lt"/>
                <a:cs typeface="Poppins"/>
              </a:rPr>
              <a:t>All Charts</a:t>
            </a:r>
          </a:p>
        </p:txBody>
      </p:sp>
      <p:sp>
        <p:nvSpPr>
          <p:cNvPr id="16" name="Slide Number Placeholder 15"/>
          <p:cNvSpPr>
            <a:spLocks noGrp="1"/>
          </p:cNvSpPr>
          <p:nvPr>
            <p:ph type="sldNum" sz="quarter" idx="12"/>
          </p:nvPr>
        </p:nvSpPr>
        <p:spPr/>
        <p:txBody>
          <a:bodyPr/>
          <a:lstStyle/>
          <a:p>
            <a:fld id="{9295DF58-4118-4551-8C61-1A7ED177FA2D}" type="slidenum">
              <a:rPr lang="en-GB">
                <a:solidFill>
                  <a:prstClr val="white"/>
                </a:solidFill>
                <a:latin typeface="+mj-lt"/>
              </a:rPr>
              <a:pPr/>
              <a:t>40</a:t>
            </a:fld>
            <a:endParaRPr lang="en-GB" dirty="0">
              <a:solidFill>
                <a:prstClr val="white"/>
              </a:solidFill>
              <a:latin typeface="+mj-lt"/>
            </a:endParaRPr>
          </a:p>
        </p:txBody>
      </p:sp>
      <p:sp>
        <p:nvSpPr>
          <p:cNvPr id="8" name="Content Placeholder 4"/>
          <p:cNvSpPr txBox="1">
            <a:spLocks/>
          </p:cNvSpPr>
          <p:nvPr/>
        </p:nvSpPr>
        <p:spPr>
          <a:xfrm>
            <a:off x="1981200" y="919882"/>
            <a:ext cx="8147248" cy="766864"/>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GB" sz="1600" dirty="0">
              <a:solidFill>
                <a:srgbClr val="004C6B"/>
              </a:solidFill>
              <a:latin typeface="+mj-lt"/>
            </a:endParaRPr>
          </a:p>
        </p:txBody>
      </p:sp>
      <p:sp>
        <p:nvSpPr>
          <p:cNvPr id="9" name="Content Placeholder 4"/>
          <p:cNvSpPr txBox="1">
            <a:spLocks/>
          </p:cNvSpPr>
          <p:nvPr/>
        </p:nvSpPr>
        <p:spPr>
          <a:xfrm>
            <a:off x="1981201" y="760172"/>
            <a:ext cx="8100118" cy="4787873"/>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solidFill>
                <a:srgbClr val="004C6B"/>
              </a:solidFill>
              <a:latin typeface="+mj-lt"/>
              <a:cs typeface="Calibri" panose="020F0502020204030204" pitchFamily="34" charset="0"/>
            </a:endParaRPr>
          </a:p>
        </p:txBody>
      </p:sp>
      <p:graphicFrame>
        <p:nvGraphicFramePr>
          <p:cNvPr id="20" name="Chart 19">
            <a:extLst>
              <a:ext uri="{FF2B5EF4-FFF2-40B4-BE49-F238E27FC236}">
                <a16:creationId xmlns:a16="http://schemas.microsoft.com/office/drawing/2014/main" id="{7BB0E55A-A974-4682-AA0C-EA2964404C3C}"/>
              </a:ext>
            </a:extLst>
          </p:cNvPr>
          <p:cNvGraphicFramePr>
            <a:graphicFrameLocks/>
          </p:cNvGraphicFramePr>
          <p:nvPr>
            <p:extLst>
              <p:ext uri="{D42A27DB-BD31-4B8C-83A1-F6EECF244321}">
                <p14:modId xmlns:p14="http://schemas.microsoft.com/office/powerpoint/2010/main" val="1004908075"/>
              </p:ext>
            </p:extLst>
          </p:nvPr>
        </p:nvGraphicFramePr>
        <p:xfrm>
          <a:off x="8268439" y="1136014"/>
          <a:ext cx="3649122" cy="2370679"/>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995A2999-622B-AE28-20DF-89BA51ECBD71}"/>
              </a:ext>
            </a:extLst>
          </p:cNvPr>
          <p:cNvPicPr>
            <a:picLocks noChangeAspect="1"/>
          </p:cNvPicPr>
          <p:nvPr/>
        </p:nvPicPr>
        <p:blipFill>
          <a:blip r:embed="rId3"/>
          <a:stretch>
            <a:fillRect/>
          </a:stretch>
        </p:blipFill>
        <p:spPr>
          <a:xfrm>
            <a:off x="1521155" y="1271558"/>
            <a:ext cx="3768395" cy="2157442"/>
          </a:xfrm>
          <a:prstGeom prst="rect">
            <a:avLst/>
          </a:prstGeom>
        </p:spPr>
      </p:pic>
      <p:pic>
        <p:nvPicPr>
          <p:cNvPr id="2" name="Picture 10">
            <a:extLst>
              <a:ext uri="{FF2B5EF4-FFF2-40B4-BE49-F238E27FC236}">
                <a16:creationId xmlns:a16="http://schemas.microsoft.com/office/drawing/2014/main" id="{73111412-9B21-D163-9368-E1EC1884E3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555" y="3706900"/>
            <a:ext cx="3859048" cy="19837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hart 4">
            <a:extLst>
              <a:ext uri="{FF2B5EF4-FFF2-40B4-BE49-F238E27FC236}">
                <a16:creationId xmlns:a16="http://schemas.microsoft.com/office/drawing/2014/main" id="{850A8FE9-D334-1AA5-611F-6AB27F175E4F}"/>
              </a:ext>
            </a:extLst>
          </p:cNvPr>
          <p:cNvGraphicFramePr>
            <a:graphicFrameLocks/>
          </p:cNvGraphicFramePr>
          <p:nvPr>
            <p:extLst>
              <p:ext uri="{D42A27DB-BD31-4B8C-83A1-F6EECF244321}">
                <p14:modId xmlns:p14="http://schemas.microsoft.com/office/powerpoint/2010/main" val="2401624044"/>
              </p:ext>
            </p:extLst>
          </p:nvPr>
        </p:nvGraphicFramePr>
        <p:xfrm>
          <a:off x="6582833" y="760173"/>
          <a:ext cx="4447117" cy="51779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56241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204011D-05EA-8F8C-110E-93901350D0F9}"/>
              </a:ext>
            </a:extLst>
          </p:cNvPr>
          <p:cNvGraphicFramePr>
            <a:graphicFrameLocks/>
          </p:cNvGraphicFramePr>
          <p:nvPr>
            <p:extLst>
              <p:ext uri="{D42A27DB-BD31-4B8C-83A1-F6EECF244321}">
                <p14:modId xmlns:p14="http://schemas.microsoft.com/office/powerpoint/2010/main" val="4071935617"/>
              </p:ext>
            </p:extLst>
          </p:nvPr>
        </p:nvGraphicFramePr>
        <p:xfrm>
          <a:off x="505113" y="769283"/>
          <a:ext cx="5387538" cy="46651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230F0CD9-CD50-4394-7E41-7513EFEF45BD}"/>
              </a:ext>
            </a:extLst>
          </p:cNvPr>
          <p:cNvGraphicFramePr>
            <a:graphicFrameLocks/>
          </p:cNvGraphicFramePr>
          <p:nvPr>
            <p:extLst>
              <p:ext uri="{D42A27DB-BD31-4B8C-83A1-F6EECF244321}">
                <p14:modId xmlns:p14="http://schemas.microsoft.com/office/powerpoint/2010/main" val="823036367"/>
              </p:ext>
            </p:extLst>
          </p:nvPr>
        </p:nvGraphicFramePr>
        <p:xfrm>
          <a:off x="6384925" y="660317"/>
          <a:ext cx="4655384" cy="47741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905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D2CC20B-EFCE-BBDB-EE18-757C69E3BE1F}"/>
              </a:ext>
            </a:extLst>
          </p:cNvPr>
          <p:cNvGraphicFramePr>
            <a:graphicFrameLocks/>
          </p:cNvGraphicFramePr>
          <p:nvPr>
            <p:extLst>
              <p:ext uri="{D42A27DB-BD31-4B8C-83A1-F6EECF244321}">
                <p14:modId xmlns:p14="http://schemas.microsoft.com/office/powerpoint/2010/main" val="905075787"/>
              </p:ext>
            </p:extLst>
          </p:nvPr>
        </p:nvGraphicFramePr>
        <p:xfrm>
          <a:off x="373496" y="1062759"/>
          <a:ext cx="5835650" cy="44767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EF57F7B3-B0D3-2EC7-8F4B-441A7CF53E33}"/>
              </a:ext>
            </a:extLst>
          </p:cNvPr>
          <p:cNvGraphicFramePr>
            <a:graphicFrameLocks/>
          </p:cNvGraphicFramePr>
          <p:nvPr>
            <p:extLst>
              <p:ext uri="{D42A27DB-BD31-4B8C-83A1-F6EECF244321}">
                <p14:modId xmlns:p14="http://schemas.microsoft.com/office/powerpoint/2010/main" val="2743787055"/>
              </p:ext>
            </p:extLst>
          </p:nvPr>
        </p:nvGraphicFramePr>
        <p:xfrm>
          <a:off x="7010400" y="920750"/>
          <a:ext cx="4533900" cy="4476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3472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8D9CE-F079-E9F2-BC84-82122E0D60F1}"/>
            </a:ext>
          </a:extLst>
        </p:cNvPr>
        <p:cNvGrpSpPr/>
        <p:nvPr/>
      </p:nvGrpSpPr>
      <p:grpSpPr>
        <a:xfrm>
          <a:off x="0" y="0"/>
          <a:ext cx="0" cy="0"/>
          <a:chOff x="0" y="0"/>
          <a:chExt cx="0" cy="0"/>
        </a:xfrm>
      </p:grpSpPr>
      <p:pic>
        <p:nvPicPr>
          <p:cNvPr id="2" name="Picture 1" descr="A graph with blue bars&#10;&#10;AI-generated content may be incorrect.">
            <a:extLst>
              <a:ext uri="{FF2B5EF4-FFF2-40B4-BE49-F238E27FC236}">
                <a16:creationId xmlns:a16="http://schemas.microsoft.com/office/drawing/2014/main" id="{C69499DC-9E16-E6FF-5FC0-B3EFF42A81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0698" y="686538"/>
            <a:ext cx="6359342" cy="3571563"/>
          </a:xfrm>
          <a:prstGeom prst="rect">
            <a:avLst/>
          </a:prstGeom>
          <a:noFill/>
          <a:ln>
            <a:noFill/>
          </a:ln>
        </p:spPr>
      </p:pic>
    </p:spTree>
    <p:extLst>
      <p:ext uri="{BB962C8B-B14F-4D97-AF65-F5344CB8AC3E}">
        <p14:creationId xmlns:p14="http://schemas.microsoft.com/office/powerpoint/2010/main" val="13419712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6223-9A7A-4EED-A659-951A7A2CBFB8}"/>
              </a:ext>
            </a:extLst>
          </p:cNvPr>
          <p:cNvSpPr>
            <a:spLocks noGrp="1"/>
          </p:cNvSpPr>
          <p:nvPr>
            <p:ph type="title"/>
          </p:nvPr>
        </p:nvSpPr>
        <p:spPr>
          <a:xfrm>
            <a:off x="624000" y="302584"/>
            <a:ext cx="10944000" cy="468000"/>
          </a:xfrm>
        </p:spPr>
        <p:txBody>
          <a:bodyPr/>
          <a:lstStyle/>
          <a:p>
            <a:r>
              <a:rPr lang="en-US" sz="2500" dirty="0"/>
              <a:t>Demographics of Parents/Carers</a:t>
            </a:r>
          </a:p>
        </p:txBody>
      </p:sp>
      <p:sp>
        <p:nvSpPr>
          <p:cNvPr id="5" name="Slide Number Placeholder 4">
            <a:extLst>
              <a:ext uri="{FF2B5EF4-FFF2-40B4-BE49-F238E27FC236}">
                <a16:creationId xmlns:a16="http://schemas.microsoft.com/office/drawing/2014/main" id="{5961BAD5-C1C0-4205-B885-FDC9878E62CB}"/>
              </a:ext>
            </a:extLst>
          </p:cNvPr>
          <p:cNvSpPr>
            <a:spLocks noGrp="1"/>
          </p:cNvSpPr>
          <p:nvPr>
            <p:ph type="sldNum" sz="quarter" idx="12"/>
          </p:nvPr>
        </p:nvSpPr>
        <p:spPr/>
        <p:txBody>
          <a:bodyPr/>
          <a:lstStyle/>
          <a:p>
            <a:fld id="{9295DF58-4118-4551-8C61-1A7ED177FA2D}" type="slidenum">
              <a:rPr lang="en-GB" noProof="0" smtClean="0"/>
              <a:pPr/>
              <a:t>44</a:t>
            </a:fld>
            <a:endParaRPr lang="en-GB" noProof="0" dirty="0"/>
          </a:p>
        </p:txBody>
      </p:sp>
      <p:graphicFrame>
        <p:nvGraphicFramePr>
          <p:cNvPr id="8" name="Table 7">
            <a:extLst>
              <a:ext uri="{FF2B5EF4-FFF2-40B4-BE49-F238E27FC236}">
                <a16:creationId xmlns:a16="http://schemas.microsoft.com/office/drawing/2014/main" id="{DB85E9A4-1D45-0C8E-EAF5-FEB762CEFC33}"/>
              </a:ext>
            </a:extLst>
          </p:cNvPr>
          <p:cNvGraphicFramePr>
            <a:graphicFrameLocks noGrp="1"/>
          </p:cNvGraphicFramePr>
          <p:nvPr>
            <p:extLst>
              <p:ext uri="{D42A27DB-BD31-4B8C-83A1-F6EECF244321}">
                <p14:modId xmlns:p14="http://schemas.microsoft.com/office/powerpoint/2010/main" val="3326310022"/>
              </p:ext>
            </p:extLst>
          </p:nvPr>
        </p:nvGraphicFramePr>
        <p:xfrm>
          <a:off x="624000" y="1012825"/>
          <a:ext cx="4025900" cy="2628900"/>
        </p:xfrm>
        <a:graphic>
          <a:graphicData uri="http://schemas.openxmlformats.org/drawingml/2006/table">
            <a:tbl>
              <a:tblPr>
                <a:tableStyleId>{5C22544A-7EE6-4342-B048-85BDC9FD1C3A}</a:tableStyleId>
              </a:tblPr>
              <a:tblGrid>
                <a:gridCol w="1511300">
                  <a:extLst>
                    <a:ext uri="{9D8B030D-6E8A-4147-A177-3AD203B41FA5}">
                      <a16:colId xmlns:a16="http://schemas.microsoft.com/office/drawing/2014/main" val="3077621548"/>
                    </a:ext>
                  </a:extLst>
                </a:gridCol>
                <a:gridCol w="1270000">
                  <a:extLst>
                    <a:ext uri="{9D8B030D-6E8A-4147-A177-3AD203B41FA5}">
                      <a16:colId xmlns:a16="http://schemas.microsoft.com/office/drawing/2014/main" val="569816946"/>
                    </a:ext>
                  </a:extLst>
                </a:gridCol>
                <a:gridCol w="1244600">
                  <a:extLst>
                    <a:ext uri="{9D8B030D-6E8A-4147-A177-3AD203B41FA5}">
                      <a16:colId xmlns:a16="http://schemas.microsoft.com/office/drawing/2014/main" val="3369296492"/>
                    </a:ext>
                  </a:extLst>
                </a:gridCol>
              </a:tblGrid>
              <a:tr h="182880">
                <a:tc>
                  <a:txBody>
                    <a:bodyPr/>
                    <a:lstStyle/>
                    <a:p>
                      <a:pPr algn="ctr" fontAlgn="ctr">
                        <a:buNone/>
                      </a:pPr>
                      <a:r>
                        <a:rPr lang="en-GB" sz="1400" b="1" u="none" strike="noStrike" dirty="0">
                          <a:effectLst/>
                        </a:rPr>
                        <a:t>Gender</a:t>
                      </a:r>
                      <a:endParaRPr lang="en-GB"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marL="0" algn="ctr" defTabSz="914400" rtl="0" eaLnBrk="1" fontAlgn="ctr" latinLnBrk="0" hangingPunct="1">
                        <a:buNone/>
                      </a:pPr>
                      <a:r>
                        <a:rPr lang="en-GB" sz="1400" b="1" u="none" strike="noStrike" kern="1200" dirty="0">
                          <a:solidFill>
                            <a:schemeClr val="dk1"/>
                          </a:solidFill>
                          <a:effectLst/>
                          <a:latin typeface="+mn-lt"/>
                          <a:ea typeface="+mn-ea"/>
                          <a:cs typeface="+mn-cs"/>
                        </a:rPr>
                        <a:t>No. of participants</a:t>
                      </a:r>
                    </a:p>
                  </a:txBody>
                  <a:tcPr marL="7620" marR="7620" marT="7620" marB="0" anchor="ctr"/>
                </a:tc>
                <a:tc>
                  <a:txBody>
                    <a:bodyPr/>
                    <a:lstStyle/>
                    <a:p>
                      <a:pPr algn="ctr" fontAlgn="ctr">
                        <a:buNone/>
                      </a:pPr>
                      <a:r>
                        <a:rPr lang="en-GB" sz="1400" b="1" u="none" strike="noStrike" dirty="0">
                          <a:effectLst/>
                        </a:rPr>
                        <a:t>Percentage</a:t>
                      </a:r>
                      <a:endParaRPr lang="en-GB"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147094826"/>
                  </a:ext>
                </a:extLst>
              </a:tr>
              <a:tr h="731520">
                <a:tc>
                  <a:txBody>
                    <a:bodyPr/>
                    <a:lstStyle/>
                    <a:p>
                      <a:pPr algn="ctr" fontAlgn="ctr">
                        <a:buNone/>
                      </a:pPr>
                      <a:r>
                        <a:rPr lang="en-GB" sz="1400" u="none" strike="noStrike" dirty="0">
                          <a:effectLst/>
                        </a:rPr>
                        <a:t>Man (including trans man)</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10</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16.40%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180219684"/>
                  </a:ext>
                </a:extLst>
              </a:tr>
              <a:tr h="731520">
                <a:tc>
                  <a:txBody>
                    <a:bodyPr/>
                    <a:lstStyle/>
                    <a:p>
                      <a:pPr algn="ctr" fontAlgn="ctr">
                        <a:buNone/>
                      </a:pPr>
                      <a:r>
                        <a:rPr lang="en-GB" sz="1400" u="none" strike="noStrike" dirty="0">
                          <a:effectLst/>
                        </a:rPr>
                        <a:t>Woman (including trans woman)</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51</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83.60%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38877064"/>
                  </a:ext>
                </a:extLst>
              </a:tr>
              <a:tr h="731520">
                <a:tc>
                  <a:txBody>
                    <a:bodyPr/>
                    <a:lstStyle/>
                    <a:p>
                      <a:pPr algn="ctr" fontAlgn="ctr">
                        <a:buNone/>
                      </a:pPr>
                      <a:r>
                        <a:rPr lang="en-GB" sz="1400" u="none" strike="noStrike" kern="1200" dirty="0">
                          <a:solidFill>
                            <a:schemeClr val="dk1"/>
                          </a:solidFill>
                          <a:effectLst/>
                          <a:latin typeface="+mn-lt"/>
                          <a:ea typeface="+mn-ea"/>
                          <a:cs typeface="+mn-cs"/>
                        </a:rPr>
                        <a:t>Total</a:t>
                      </a:r>
                    </a:p>
                  </a:txBody>
                  <a:tcPr marL="7620" marR="7620" marT="7620" marB="0" anchor="ctr"/>
                </a:tc>
                <a:tc>
                  <a:txBody>
                    <a:bodyPr/>
                    <a:lstStyle/>
                    <a:p>
                      <a:pPr algn="ctr" fontAlgn="ctr">
                        <a:buNone/>
                      </a:pPr>
                      <a:r>
                        <a:rPr lang="en-GB" sz="1400" u="none" strike="noStrike" kern="1200" dirty="0">
                          <a:solidFill>
                            <a:schemeClr val="dk1"/>
                          </a:solidFill>
                          <a:effectLst/>
                          <a:latin typeface="+mn-lt"/>
                          <a:ea typeface="+mn-ea"/>
                          <a:cs typeface="+mn-cs"/>
                        </a:rPr>
                        <a:t>61</a:t>
                      </a:r>
                    </a:p>
                  </a:txBody>
                  <a:tcPr marL="7620" marR="7620" marT="7620" marB="0" anchor="ctr"/>
                </a:tc>
                <a:tc>
                  <a:txBody>
                    <a:bodyPr/>
                    <a:lstStyle/>
                    <a:p>
                      <a:pPr marL="0" algn="ctr" defTabSz="914400" rtl="0" eaLnBrk="1" fontAlgn="ctr" latinLnBrk="0" hangingPunct="1">
                        <a:buNone/>
                      </a:pPr>
                      <a:r>
                        <a:rPr lang="en-GB" sz="1400" u="none" strike="noStrike" kern="1200" dirty="0">
                          <a:solidFill>
                            <a:schemeClr val="dk1"/>
                          </a:solidFill>
                          <a:effectLst/>
                          <a:latin typeface="+mn-lt"/>
                          <a:ea typeface="+mn-ea"/>
                          <a:cs typeface="+mn-cs"/>
                        </a:rPr>
                        <a:t>100%</a:t>
                      </a:r>
                    </a:p>
                  </a:txBody>
                  <a:tcPr marL="7620" marR="7620" marT="7620" marB="0" anchor="ctr"/>
                </a:tc>
                <a:extLst>
                  <a:ext uri="{0D108BD9-81ED-4DB2-BD59-A6C34878D82A}">
                    <a16:rowId xmlns:a16="http://schemas.microsoft.com/office/drawing/2014/main" val="1038401454"/>
                  </a:ext>
                </a:extLst>
              </a:tr>
            </a:tbl>
          </a:graphicData>
        </a:graphic>
      </p:graphicFrame>
      <p:graphicFrame>
        <p:nvGraphicFramePr>
          <p:cNvPr id="10" name="Table 9">
            <a:extLst>
              <a:ext uri="{FF2B5EF4-FFF2-40B4-BE49-F238E27FC236}">
                <a16:creationId xmlns:a16="http://schemas.microsoft.com/office/drawing/2014/main" id="{EA205BA6-97AA-8B44-8E9E-FF9869A0A120}"/>
              </a:ext>
            </a:extLst>
          </p:cNvPr>
          <p:cNvGraphicFramePr>
            <a:graphicFrameLocks noGrp="1"/>
          </p:cNvGraphicFramePr>
          <p:nvPr>
            <p:extLst>
              <p:ext uri="{D42A27DB-BD31-4B8C-83A1-F6EECF244321}">
                <p14:modId xmlns:p14="http://schemas.microsoft.com/office/powerpoint/2010/main" val="4285812826"/>
              </p:ext>
            </p:extLst>
          </p:nvPr>
        </p:nvGraphicFramePr>
        <p:xfrm>
          <a:off x="624000" y="3862388"/>
          <a:ext cx="4170251" cy="1982784"/>
        </p:xfrm>
        <a:graphic>
          <a:graphicData uri="http://schemas.openxmlformats.org/drawingml/2006/table">
            <a:tbl>
              <a:tblPr>
                <a:tableStyleId>{5C22544A-7EE6-4342-B048-85BDC9FD1C3A}</a:tableStyleId>
              </a:tblPr>
              <a:tblGrid>
                <a:gridCol w="1565489">
                  <a:extLst>
                    <a:ext uri="{9D8B030D-6E8A-4147-A177-3AD203B41FA5}">
                      <a16:colId xmlns:a16="http://schemas.microsoft.com/office/drawing/2014/main" val="1190718386"/>
                    </a:ext>
                  </a:extLst>
                </a:gridCol>
                <a:gridCol w="1315536">
                  <a:extLst>
                    <a:ext uri="{9D8B030D-6E8A-4147-A177-3AD203B41FA5}">
                      <a16:colId xmlns:a16="http://schemas.microsoft.com/office/drawing/2014/main" val="3295611425"/>
                    </a:ext>
                  </a:extLst>
                </a:gridCol>
                <a:gridCol w="1289226">
                  <a:extLst>
                    <a:ext uri="{9D8B030D-6E8A-4147-A177-3AD203B41FA5}">
                      <a16:colId xmlns:a16="http://schemas.microsoft.com/office/drawing/2014/main" val="3725498778"/>
                    </a:ext>
                  </a:extLst>
                </a:gridCol>
              </a:tblGrid>
              <a:tr h="489258">
                <a:tc>
                  <a:txBody>
                    <a:bodyPr/>
                    <a:lstStyle/>
                    <a:p>
                      <a:pPr algn="ctr" fontAlgn="ctr">
                        <a:buNone/>
                      </a:pPr>
                      <a:r>
                        <a:rPr lang="en-GB" sz="1400" b="1" u="none" strike="noStrike" dirty="0">
                          <a:effectLst/>
                        </a:rPr>
                        <a:t>Age group</a:t>
                      </a:r>
                      <a:endParaRPr lang="en-GB"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marL="0" algn="ctr" defTabSz="914400" rtl="0" eaLnBrk="1" fontAlgn="ctr" latinLnBrk="0" hangingPunct="1">
                        <a:buNone/>
                      </a:pPr>
                      <a:r>
                        <a:rPr lang="en-GB" sz="1400" b="1" u="none" strike="noStrike" kern="1200" dirty="0">
                          <a:solidFill>
                            <a:schemeClr val="dk1"/>
                          </a:solidFill>
                          <a:effectLst/>
                          <a:latin typeface="+mn-lt"/>
                          <a:ea typeface="+mn-ea"/>
                          <a:cs typeface="+mn-cs"/>
                        </a:rPr>
                        <a:t>No. of participants</a:t>
                      </a:r>
                    </a:p>
                  </a:txBody>
                  <a:tcPr marL="7620" marR="7620" marT="7620" marB="0" anchor="ctr"/>
                </a:tc>
                <a:tc>
                  <a:txBody>
                    <a:bodyPr/>
                    <a:lstStyle/>
                    <a:p>
                      <a:pPr algn="ctr" fontAlgn="ctr">
                        <a:buNone/>
                      </a:pPr>
                      <a:r>
                        <a:rPr lang="en-GB" sz="1400" b="1" u="none" strike="noStrike" dirty="0">
                          <a:effectLst/>
                        </a:rPr>
                        <a:t>Percentage</a:t>
                      </a:r>
                      <a:endParaRPr lang="en-GB"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09729016"/>
                  </a:ext>
                </a:extLst>
              </a:tr>
              <a:tr h="248921">
                <a:tc>
                  <a:txBody>
                    <a:bodyPr/>
                    <a:lstStyle/>
                    <a:p>
                      <a:pPr algn="ctr" fontAlgn="ctr">
                        <a:buNone/>
                      </a:pPr>
                      <a:r>
                        <a:rPr lang="en-GB" sz="1400" u="none" strike="noStrike" dirty="0">
                          <a:effectLst/>
                        </a:rPr>
                        <a:t>Under 18</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1.60%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07362664"/>
                  </a:ext>
                </a:extLst>
              </a:tr>
              <a:tr h="248921">
                <a:tc>
                  <a:txBody>
                    <a:bodyPr/>
                    <a:lstStyle/>
                    <a:p>
                      <a:pPr algn="ctr" fontAlgn="ctr">
                        <a:buNone/>
                      </a:pPr>
                      <a:r>
                        <a:rPr lang="en-GB" sz="1400" u="none" strike="noStrike" dirty="0">
                          <a:effectLst/>
                        </a:rPr>
                        <a:t>18–24</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4</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6.60%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57420442"/>
                  </a:ext>
                </a:extLst>
              </a:tr>
              <a:tr h="248921">
                <a:tc>
                  <a:txBody>
                    <a:bodyPr/>
                    <a:lstStyle/>
                    <a:p>
                      <a:pPr algn="ctr" fontAlgn="ctr">
                        <a:buNone/>
                      </a:pPr>
                      <a:r>
                        <a:rPr lang="en-GB" sz="1400" u="none" strike="noStrike" dirty="0">
                          <a:effectLst/>
                        </a:rPr>
                        <a:t>25–34</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32</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52.50%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189794605"/>
                  </a:ext>
                </a:extLst>
              </a:tr>
              <a:tr h="248921">
                <a:tc>
                  <a:txBody>
                    <a:bodyPr/>
                    <a:lstStyle/>
                    <a:p>
                      <a:pPr algn="ctr" fontAlgn="ctr">
                        <a:buNone/>
                      </a:pPr>
                      <a:r>
                        <a:rPr lang="en-GB" sz="1400" u="none" strike="noStrike" dirty="0">
                          <a:effectLst/>
                        </a:rPr>
                        <a:t>35–44</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23</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37.70%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96981443"/>
                  </a:ext>
                </a:extLst>
              </a:tr>
              <a:tr h="248921">
                <a:tc>
                  <a:txBody>
                    <a:bodyPr/>
                    <a:lstStyle/>
                    <a:p>
                      <a:pPr algn="ctr" fontAlgn="ctr">
                        <a:buNone/>
                      </a:pPr>
                      <a:r>
                        <a:rPr lang="en-GB" sz="1400" u="none" strike="noStrike" dirty="0">
                          <a:effectLst/>
                        </a:rPr>
                        <a:t>45–54</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1.60%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055162689"/>
                  </a:ext>
                </a:extLst>
              </a:tr>
              <a:tr h="248921">
                <a:tc>
                  <a:txBody>
                    <a:bodyPr/>
                    <a:lstStyle/>
                    <a:p>
                      <a:pPr algn="ctr" fontAlgn="ctr">
                        <a:buNone/>
                      </a:pPr>
                      <a:r>
                        <a:rPr lang="en-GB" sz="1400" u="none" strike="noStrike" kern="1200" dirty="0">
                          <a:solidFill>
                            <a:schemeClr val="dk1"/>
                          </a:solidFill>
                          <a:effectLst/>
                          <a:latin typeface="+mn-lt"/>
                          <a:ea typeface="+mn-ea"/>
                          <a:cs typeface="+mn-cs"/>
                        </a:rPr>
                        <a:t>Total</a:t>
                      </a:r>
                    </a:p>
                  </a:txBody>
                  <a:tcPr marL="7620" marR="7620" marT="7620" marB="0" anchor="ctr"/>
                </a:tc>
                <a:tc>
                  <a:txBody>
                    <a:bodyPr/>
                    <a:lstStyle/>
                    <a:p>
                      <a:pPr algn="ctr" fontAlgn="ctr">
                        <a:buNone/>
                      </a:pPr>
                      <a:r>
                        <a:rPr lang="en-GB" sz="1400" u="none" strike="noStrike" kern="1200" dirty="0">
                          <a:solidFill>
                            <a:schemeClr val="dk1"/>
                          </a:solidFill>
                          <a:effectLst/>
                          <a:latin typeface="+mn-lt"/>
                          <a:ea typeface="+mn-ea"/>
                          <a:cs typeface="+mn-cs"/>
                        </a:rPr>
                        <a:t>61</a:t>
                      </a: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u="none" strike="noStrike" kern="1200" dirty="0">
                          <a:solidFill>
                            <a:schemeClr val="dk1"/>
                          </a:solidFill>
                          <a:effectLst/>
                          <a:latin typeface="+mn-lt"/>
                          <a:ea typeface="+mn-ea"/>
                          <a:cs typeface="+mn-cs"/>
                        </a:rPr>
                        <a:t>100%</a:t>
                      </a:r>
                    </a:p>
                  </a:txBody>
                  <a:tcPr marL="7620" marR="7620" marT="7620" marB="0" anchor="ctr"/>
                </a:tc>
                <a:extLst>
                  <a:ext uri="{0D108BD9-81ED-4DB2-BD59-A6C34878D82A}">
                    <a16:rowId xmlns:a16="http://schemas.microsoft.com/office/drawing/2014/main" val="3200234869"/>
                  </a:ext>
                </a:extLst>
              </a:tr>
            </a:tbl>
          </a:graphicData>
        </a:graphic>
      </p:graphicFrame>
      <p:graphicFrame>
        <p:nvGraphicFramePr>
          <p:cNvPr id="12" name="Table 11">
            <a:extLst>
              <a:ext uri="{FF2B5EF4-FFF2-40B4-BE49-F238E27FC236}">
                <a16:creationId xmlns:a16="http://schemas.microsoft.com/office/drawing/2014/main" id="{311CCFBB-C6B8-B342-863F-84441BCF208B}"/>
              </a:ext>
            </a:extLst>
          </p:cNvPr>
          <p:cNvGraphicFramePr>
            <a:graphicFrameLocks noGrp="1"/>
          </p:cNvGraphicFramePr>
          <p:nvPr>
            <p:extLst>
              <p:ext uri="{D42A27DB-BD31-4B8C-83A1-F6EECF244321}">
                <p14:modId xmlns:p14="http://schemas.microsoft.com/office/powerpoint/2010/main" val="3811078519"/>
              </p:ext>
            </p:extLst>
          </p:nvPr>
        </p:nvGraphicFramePr>
        <p:xfrm>
          <a:off x="5365750" y="3110440"/>
          <a:ext cx="4991100" cy="1935800"/>
        </p:xfrm>
        <a:graphic>
          <a:graphicData uri="http://schemas.openxmlformats.org/drawingml/2006/table">
            <a:tbl>
              <a:tblPr>
                <a:tableStyleId>{5C22544A-7EE6-4342-B048-85BDC9FD1C3A}</a:tableStyleId>
              </a:tblPr>
              <a:tblGrid>
                <a:gridCol w="1873631">
                  <a:extLst>
                    <a:ext uri="{9D8B030D-6E8A-4147-A177-3AD203B41FA5}">
                      <a16:colId xmlns:a16="http://schemas.microsoft.com/office/drawing/2014/main" val="2893566331"/>
                    </a:ext>
                  </a:extLst>
                </a:gridCol>
                <a:gridCol w="1574479">
                  <a:extLst>
                    <a:ext uri="{9D8B030D-6E8A-4147-A177-3AD203B41FA5}">
                      <a16:colId xmlns:a16="http://schemas.microsoft.com/office/drawing/2014/main" val="347409512"/>
                    </a:ext>
                  </a:extLst>
                </a:gridCol>
                <a:gridCol w="1542990">
                  <a:extLst>
                    <a:ext uri="{9D8B030D-6E8A-4147-A177-3AD203B41FA5}">
                      <a16:colId xmlns:a16="http://schemas.microsoft.com/office/drawing/2014/main" val="2881472298"/>
                    </a:ext>
                  </a:extLst>
                </a:gridCol>
              </a:tblGrid>
              <a:tr h="375365">
                <a:tc>
                  <a:txBody>
                    <a:bodyPr/>
                    <a:lstStyle/>
                    <a:p>
                      <a:pPr algn="ctr" fontAlgn="ctr">
                        <a:buNone/>
                      </a:pPr>
                      <a:r>
                        <a:rPr lang="en-GB" sz="1400" b="1" u="none" strike="noStrike" dirty="0">
                          <a:effectLst/>
                        </a:rPr>
                        <a:t>Disability status</a:t>
                      </a:r>
                      <a:endParaRPr lang="en-GB"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marL="0" algn="ctr" defTabSz="914400" rtl="0" eaLnBrk="1" fontAlgn="ctr" latinLnBrk="0" hangingPunct="1">
                        <a:buNone/>
                      </a:pPr>
                      <a:r>
                        <a:rPr lang="en-GB" sz="1400" b="1" u="none" strike="noStrike" kern="1200" dirty="0">
                          <a:solidFill>
                            <a:schemeClr val="dk1"/>
                          </a:solidFill>
                          <a:effectLst/>
                          <a:latin typeface="+mn-lt"/>
                          <a:ea typeface="+mn-ea"/>
                          <a:cs typeface="+mn-cs"/>
                        </a:rPr>
                        <a:t>No. of participants</a:t>
                      </a:r>
                    </a:p>
                  </a:txBody>
                  <a:tcPr marL="7620" marR="7620" marT="7620" marB="0" anchor="ctr"/>
                </a:tc>
                <a:tc>
                  <a:txBody>
                    <a:bodyPr/>
                    <a:lstStyle/>
                    <a:p>
                      <a:pPr algn="ctr" fontAlgn="ctr">
                        <a:buNone/>
                      </a:pPr>
                      <a:r>
                        <a:rPr lang="en-GB" sz="1400" b="1" u="none" strike="noStrike" dirty="0">
                          <a:effectLst/>
                        </a:rPr>
                        <a:t>Percentage</a:t>
                      </a:r>
                      <a:endParaRPr lang="en-GB"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90284072"/>
                  </a:ext>
                </a:extLst>
              </a:tr>
              <a:tr h="375365">
                <a:tc>
                  <a:txBody>
                    <a:bodyPr/>
                    <a:lstStyle/>
                    <a:p>
                      <a:pPr algn="ctr" fontAlgn="ctr">
                        <a:buNone/>
                      </a:pPr>
                      <a:r>
                        <a:rPr lang="en-GB" sz="1400" u="none" strike="noStrike" dirty="0">
                          <a:effectLst/>
                        </a:rPr>
                        <a:t>No</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52</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85.20%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817367300"/>
                  </a:ext>
                </a:extLst>
              </a:tr>
              <a:tr h="375365">
                <a:tc>
                  <a:txBody>
                    <a:bodyPr/>
                    <a:lstStyle/>
                    <a:p>
                      <a:pPr algn="ctr" fontAlgn="ctr">
                        <a:buNone/>
                      </a:pPr>
                      <a:r>
                        <a:rPr lang="en-GB" sz="1400" u="none" strike="noStrike" dirty="0">
                          <a:effectLst/>
                        </a:rPr>
                        <a:t>Yes</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6</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9.80%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174774346"/>
                  </a:ext>
                </a:extLst>
              </a:tr>
              <a:tr h="375365">
                <a:tc>
                  <a:txBody>
                    <a:bodyPr/>
                    <a:lstStyle/>
                    <a:p>
                      <a:pPr algn="ctr" fontAlgn="ctr">
                        <a:buNone/>
                      </a:pPr>
                      <a:r>
                        <a:rPr lang="en-GB" sz="1400" u="none" strike="noStrike" dirty="0">
                          <a:effectLst/>
                        </a:rPr>
                        <a:t>Prefer not to say</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3</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4.90%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143076390"/>
                  </a:ext>
                </a:extLst>
              </a:tr>
              <a:tr h="375365">
                <a:tc>
                  <a:txBody>
                    <a:bodyPr/>
                    <a:lstStyle/>
                    <a:p>
                      <a:pPr algn="ctr" fontAlgn="ctr">
                        <a:buNone/>
                      </a:pPr>
                      <a:r>
                        <a:rPr lang="en-GB" sz="1400" u="none" strike="noStrike" kern="1200" dirty="0">
                          <a:solidFill>
                            <a:schemeClr val="dk1"/>
                          </a:solidFill>
                          <a:effectLst/>
                          <a:latin typeface="+mn-lt"/>
                          <a:ea typeface="+mn-ea"/>
                          <a:cs typeface="+mn-cs"/>
                        </a:rPr>
                        <a:t>Total</a:t>
                      </a:r>
                    </a:p>
                  </a:txBody>
                  <a:tcPr marL="7620" marR="7620" marT="7620" marB="0" anchor="ctr"/>
                </a:tc>
                <a:tc>
                  <a:txBody>
                    <a:bodyPr/>
                    <a:lstStyle/>
                    <a:p>
                      <a:pPr algn="ctr" fontAlgn="ctr">
                        <a:buNone/>
                      </a:pPr>
                      <a:r>
                        <a:rPr lang="en-GB" sz="1400" u="none" strike="noStrike" kern="1200" dirty="0">
                          <a:solidFill>
                            <a:schemeClr val="dk1"/>
                          </a:solidFill>
                          <a:effectLst/>
                          <a:latin typeface="+mn-lt"/>
                          <a:ea typeface="+mn-ea"/>
                          <a:cs typeface="+mn-cs"/>
                        </a:rPr>
                        <a:t>61</a:t>
                      </a: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u="none" strike="noStrike" kern="1200" dirty="0">
                          <a:solidFill>
                            <a:schemeClr val="dk1"/>
                          </a:solidFill>
                          <a:effectLst/>
                          <a:latin typeface="+mn-lt"/>
                          <a:ea typeface="+mn-ea"/>
                          <a:cs typeface="+mn-cs"/>
                        </a:rPr>
                        <a:t>100%</a:t>
                      </a:r>
                    </a:p>
                  </a:txBody>
                  <a:tcPr marL="7620" marR="7620" marT="7620" marB="0" anchor="ctr"/>
                </a:tc>
                <a:extLst>
                  <a:ext uri="{0D108BD9-81ED-4DB2-BD59-A6C34878D82A}">
                    <a16:rowId xmlns:a16="http://schemas.microsoft.com/office/drawing/2014/main" val="1789774754"/>
                  </a:ext>
                </a:extLst>
              </a:tr>
            </a:tbl>
          </a:graphicData>
        </a:graphic>
      </p:graphicFrame>
      <p:graphicFrame>
        <p:nvGraphicFramePr>
          <p:cNvPr id="13" name="Table 12">
            <a:extLst>
              <a:ext uri="{FF2B5EF4-FFF2-40B4-BE49-F238E27FC236}">
                <a16:creationId xmlns:a16="http://schemas.microsoft.com/office/drawing/2014/main" id="{E58263DB-D198-5C44-BC11-644FE1294CD9}"/>
              </a:ext>
            </a:extLst>
          </p:cNvPr>
          <p:cNvGraphicFramePr>
            <a:graphicFrameLocks noGrp="1"/>
          </p:cNvGraphicFramePr>
          <p:nvPr>
            <p:extLst>
              <p:ext uri="{D42A27DB-BD31-4B8C-83A1-F6EECF244321}">
                <p14:modId xmlns:p14="http://schemas.microsoft.com/office/powerpoint/2010/main" val="4084605219"/>
              </p:ext>
            </p:extLst>
          </p:nvPr>
        </p:nvGraphicFramePr>
        <p:xfrm>
          <a:off x="5365750" y="1012825"/>
          <a:ext cx="5054600" cy="1766836"/>
        </p:xfrm>
        <a:graphic>
          <a:graphicData uri="http://schemas.openxmlformats.org/drawingml/2006/table">
            <a:tbl>
              <a:tblPr>
                <a:tableStyleId>{5C22544A-7EE6-4342-B048-85BDC9FD1C3A}</a:tableStyleId>
              </a:tblPr>
              <a:tblGrid>
                <a:gridCol w="1897468">
                  <a:extLst>
                    <a:ext uri="{9D8B030D-6E8A-4147-A177-3AD203B41FA5}">
                      <a16:colId xmlns:a16="http://schemas.microsoft.com/office/drawing/2014/main" val="2705613544"/>
                    </a:ext>
                  </a:extLst>
                </a:gridCol>
                <a:gridCol w="1594511">
                  <a:extLst>
                    <a:ext uri="{9D8B030D-6E8A-4147-A177-3AD203B41FA5}">
                      <a16:colId xmlns:a16="http://schemas.microsoft.com/office/drawing/2014/main" val="2935944370"/>
                    </a:ext>
                  </a:extLst>
                </a:gridCol>
                <a:gridCol w="1562621">
                  <a:extLst>
                    <a:ext uri="{9D8B030D-6E8A-4147-A177-3AD203B41FA5}">
                      <a16:colId xmlns:a16="http://schemas.microsoft.com/office/drawing/2014/main" val="3060569698"/>
                    </a:ext>
                  </a:extLst>
                </a:gridCol>
              </a:tblGrid>
              <a:tr h="582136">
                <a:tc>
                  <a:txBody>
                    <a:bodyPr/>
                    <a:lstStyle/>
                    <a:p>
                      <a:pPr algn="ctr" fontAlgn="ctr">
                        <a:buNone/>
                      </a:pPr>
                      <a:r>
                        <a:rPr lang="en-US" sz="1400" b="1" u="none" strike="noStrike" dirty="0">
                          <a:effectLst/>
                        </a:rPr>
                        <a:t>Any long-term health condition</a:t>
                      </a:r>
                      <a:endParaRPr lang="en-US"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marL="0" algn="ctr" defTabSz="914400" rtl="0" eaLnBrk="1" fontAlgn="ctr" latinLnBrk="0" hangingPunct="1">
                        <a:buNone/>
                      </a:pPr>
                      <a:r>
                        <a:rPr lang="en-GB" sz="1400" b="1" u="none" strike="noStrike" kern="1200" dirty="0">
                          <a:solidFill>
                            <a:schemeClr val="dk1"/>
                          </a:solidFill>
                          <a:effectLst/>
                          <a:latin typeface="+mn-lt"/>
                          <a:ea typeface="+mn-ea"/>
                          <a:cs typeface="+mn-cs"/>
                        </a:rPr>
                        <a:t>No. of participants</a:t>
                      </a:r>
                    </a:p>
                  </a:txBody>
                  <a:tcPr marL="7620" marR="7620" marT="7620" marB="0" anchor="ctr"/>
                </a:tc>
                <a:tc>
                  <a:txBody>
                    <a:bodyPr/>
                    <a:lstStyle/>
                    <a:p>
                      <a:pPr algn="ctr" fontAlgn="ctr">
                        <a:buNone/>
                      </a:pPr>
                      <a:r>
                        <a:rPr lang="en-GB" sz="1400" b="1" u="none" strike="noStrike" dirty="0">
                          <a:effectLst/>
                        </a:rPr>
                        <a:t>Percentage</a:t>
                      </a:r>
                      <a:endParaRPr lang="en-GB"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58063766"/>
                  </a:ext>
                </a:extLst>
              </a:tr>
              <a:tr h="296175">
                <a:tc>
                  <a:txBody>
                    <a:bodyPr/>
                    <a:lstStyle/>
                    <a:p>
                      <a:pPr algn="ctr" fontAlgn="ctr">
                        <a:buNone/>
                      </a:pPr>
                      <a:r>
                        <a:rPr lang="en-GB" sz="1400" u="none" strike="noStrike" dirty="0">
                          <a:effectLst/>
                        </a:rPr>
                        <a:t>No</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45</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73.80%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910213515"/>
                  </a:ext>
                </a:extLst>
              </a:tr>
              <a:tr h="296175">
                <a:tc>
                  <a:txBody>
                    <a:bodyPr/>
                    <a:lstStyle/>
                    <a:p>
                      <a:pPr algn="ctr" fontAlgn="ctr">
                        <a:buNone/>
                      </a:pPr>
                      <a:r>
                        <a:rPr lang="en-GB" sz="1400" u="none" strike="noStrike" dirty="0">
                          <a:effectLst/>
                        </a:rPr>
                        <a:t>Yes</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10</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16.40%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197867065"/>
                  </a:ext>
                </a:extLst>
              </a:tr>
              <a:tr h="296175">
                <a:tc>
                  <a:txBody>
                    <a:bodyPr/>
                    <a:lstStyle/>
                    <a:p>
                      <a:pPr algn="ctr" fontAlgn="ctr">
                        <a:buNone/>
                      </a:pPr>
                      <a:r>
                        <a:rPr lang="en-GB" sz="1400" u="none" strike="noStrike" dirty="0">
                          <a:effectLst/>
                        </a:rPr>
                        <a:t>Prefer not to say</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6</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9.80%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14279722"/>
                  </a:ext>
                </a:extLst>
              </a:tr>
              <a:tr h="296175">
                <a:tc>
                  <a:txBody>
                    <a:bodyPr/>
                    <a:lstStyle/>
                    <a:p>
                      <a:pPr algn="ctr" fontAlgn="ctr">
                        <a:buNone/>
                      </a:pPr>
                      <a:r>
                        <a:rPr lang="en-GB" sz="1400" u="none" strike="noStrike" kern="1200" dirty="0">
                          <a:solidFill>
                            <a:schemeClr val="dk1"/>
                          </a:solidFill>
                          <a:effectLst/>
                          <a:latin typeface="+mn-lt"/>
                          <a:ea typeface="+mn-ea"/>
                          <a:cs typeface="+mn-cs"/>
                        </a:rPr>
                        <a:t>Total</a:t>
                      </a:r>
                    </a:p>
                  </a:txBody>
                  <a:tcPr marL="7620" marR="7620" marT="7620" marB="0" anchor="ctr"/>
                </a:tc>
                <a:tc>
                  <a:txBody>
                    <a:bodyPr/>
                    <a:lstStyle/>
                    <a:p>
                      <a:pPr algn="ctr" fontAlgn="ctr">
                        <a:buNone/>
                      </a:pPr>
                      <a:r>
                        <a:rPr lang="en-GB" sz="1400" u="none" strike="noStrike" kern="1200" dirty="0">
                          <a:solidFill>
                            <a:schemeClr val="dk1"/>
                          </a:solidFill>
                          <a:effectLst/>
                          <a:latin typeface="+mn-lt"/>
                          <a:ea typeface="+mn-ea"/>
                          <a:cs typeface="+mn-cs"/>
                        </a:rPr>
                        <a:t>61</a:t>
                      </a: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u="none" strike="noStrike" kern="1200" dirty="0">
                          <a:solidFill>
                            <a:schemeClr val="dk1"/>
                          </a:solidFill>
                          <a:effectLst/>
                          <a:latin typeface="+mn-lt"/>
                          <a:ea typeface="+mn-ea"/>
                          <a:cs typeface="+mn-cs"/>
                        </a:rPr>
                        <a:t>100%</a:t>
                      </a:r>
                    </a:p>
                  </a:txBody>
                  <a:tcPr marL="7620" marR="7620" marT="7620" marB="0" anchor="ctr"/>
                </a:tc>
                <a:extLst>
                  <a:ext uri="{0D108BD9-81ED-4DB2-BD59-A6C34878D82A}">
                    <a16:rowId xmlns:a16="http://schemas.microsoft.com/office/drawing/2014/main" val="2377831415"/>
                  </a:ext>
                </a:extLst>
              </a:tr>
            </a:tbl>
          </a:graphicData>
        </a:graphic>
      </p:graphicFrame>
    </p:spTree>
    <p:extLst>
      <p:ext uri="{BB962C8B-B14F-4D97-AF65-F5344CB8AC3E}">
        <p14:creationId xmlns:p14="http://schemas.microsoft.com/office/powerpoint/2010/main" val="2696269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6BA1F49-74BC-47F7-CFBF-2B9900E2D38A}"/>
              </a:ext>
            </a:extLst>
          </p:cNvPr>
          <p:cNvGraphicFramePr>
            <a:graphicFrameLocks noGrp="1"/>
          </p:cNvGraphicFramePr>
          <p:nvPr>
            <p:extLst>
              <p:ext uri="{D42A27DB-BD31-4B8C-83A1-F6EECF244321}">
                <p14:modId xmlns:p14="http://schemas.microsoft.com/office/powerpoint/2010/main" val="995157494"/>
              </p:ext>
            </p:extLst>
          </p:nvPr>
        </p:nvGraphicFramePr>
        <p:xfrm>
          <a:off x="6781800" y="149861"/>
          <a:ext cx="5054600" cy="5562152"/>
        </p:xfrm>
        <a:graphic>
          <a:graphicData uri="http://schemas.openxmlformats.org/drawingml/2006/table">
            <a:tbl>
              <a:tblPr>
                <a:tableStyleId>{5C22544A-7EE6-4342-B048-85BDC9FD1C3A}</a:tableStyleId>
              </a:tblPr>
              <a:tblGrid>
                <a:gridCol w="1897468">
                  <a:extLst>
                    <a:ext uri="{9D8B030D-6E8A-4147-A177-3AD203B41FA5}">
                      <a16:colId xmlns:a16="http://schemas.microsoft.com/office/drawing/2014/main" val="3118615644"/>
                    </a:ext>
                  </a:extLst>
                </a:gridCol>
                <a:gridCol w="1594511">
                  <a:extLst>
                    <a:ext uri="{9D8B030D-6E8A-4147-A177-3AD203B41FA5}">
                      <a16:colId xmlns:a16="http://schemas.microsoft.com/office/drawing/2014/main" val="996591883"/>
                    </a:ext>
                  </a:extLst>
                </a:gridCol>
                <a:gridCol w="1562621">
                  <a:extLst>
                    <a:ext uri="{9D8B030D-6E8A-4147-A177-3AD203B41FA5}">
                      <a16:colId xmlns:a16="http://schemas.microsoft.com/office/drawing/2014/main" val="3616608075"/>
                    </a:ext>
                  </a:extLst>
                </a:gridCol>
              </a:tblGrid>
              <a:tr h="505650">
                <a:tc>
                  <a:txBody>
                    <a:bodyPr/>
                    <a:lstStyle/>
                    <a:p>
                      <a:pPr algn="ctr" fontAlgn="ctr">
                        <a:buNone/>
                      </a:pPr>
                      <a:r>
                        <a:rPr lang="en-GB" sz="1400" b="1" u="none" strike="noStrike" dirty="0">
                          <a:effectLst/>
                        </a:rPr>
                        <a:t>Employment status</a:t>
                      </a:r>
                      <a:endParaRPr lang="en-GB"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marL="0" algn="ctr" defTabSz="914400" rtl="0" eaLnBrk="1" fontAlgn="ctr" latinLnBrk="0" hangingPunct="1">
                        <a:buNone/>
                      </a:pPr>
                      <a:r>
                        <a:rPr lang="en-GB" sz="1400" b="1" u="none" strike="noStrike" kern="1200" dirty="0">
                          <a:solidFill>
                            <a:schemeClr val="dk1"/>
                          </a:solidFill>
                          <a:effectLst/>
                          <a:latin typeface="+mn-lt"/>
                          <a:ea typeface="+mn-ea"/>
                          <a:cs typeface="+mn-cs"/>
                        </a:rPr>
                        <a:t>No. of participants</a:t>
                      </a:r>
                    </a:p>
                  </a:txBody>
                  <a:tcPr marL="7620" marR="7620" marT="7620" marB="0" anchor="ctr"/>
                </a:tc>
                <a:tc>
                  <a:txBody>
                    <a:bodyPr/>
                    <a:lstStyle/>
                    <a:p>
                      <a:pPr algn="ctr" fontAlgn="ctr">
                        <a:buNone/>
                      </a:pPr>
                      <a:r>
                        <a:rPr lang="en-GB" sz="1400" b="1" u="none" strike="noStrike" dirty="0">
                          <a:effectLst/>
                        </a:rPr>
                        <a:t>Percentage</a:t>
                      </a:r>
                      <a:endParaRPr lang="en-GB"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8324381"/>
                  </a:ext>
                </a:extLst>
              </a:tr>
              <a:tr h="754041">
                <a:tc>
                  <a:txBody>
                    <a:bodyPr/>
                    <a:lstStyle/>
                    <a:p>
                      <a:pPr algn="ctr" fontAlgn="ctr">
                        <a:buNone/>
                      </a:pPr>
                      <a:r>
                        <a:rPr lang="en-US" sz="1400" u="none" strike="noStrike" dirty="0">
                          <a:effectLst/>
                        </a:rPr>
                        <a:t>Paid work: 16 or more hours/week</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20</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32.80%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698865870"/>
                  </a:ext>
                </a:extLst>
              </a:tr>
              <a:tr h="257260">
                <a:tc>
                  <a:txBody>
                    <a:bodyPr/>
                    <a:lstStyle/>
                    <a:p>
                      <a:pPr algn="ctr" fontAlgn="ctr">
                        <a:buNone/>
                      </a:pPr>
                      <a:r>
                        <a:rPr lang="en-GB" sz="1400" u="none" strike="noStrike" dirty="0">
                          <a:effectLst/>
                        </a:rPr>
                        <a:t>Prefer not to say</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12</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19.70%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55247448"/>
                  </a:ext>
                </a:extLst>
              </a:tr>
              <a:tr h="505650">
                <a:tc>
                  <a:txBody>
                    <a:bodyPr/>
                    <a:lstStyle/>
                    <a:p>
                      <a:pPr algn="ctr" fontAlgn="ctr">
                        <a:buNone/>
                      </a:pPr>
                      <a:r>
                        <a:rPr lang="en-US" sz="1400" u="none" strike="noStrike" dirty="0">
                          <a:effectLst/>
                        </a:rPr>
                        <a:t>Paid work: 0–15 hours/week</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11</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18.00%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47580367"/>
                  </a:ext>
                </a:extLst>
              </a:tr>
              <a:tr h="257260">
                <a:tc>
                  <a:txBody>
                    <a:bodyPr/>
                    <a:lstStyle/>
                    <a:p>
                      <a:pPr algn="ctr" fontAlgn="ctr">
                        <a:buNone/>
                      </a:pPr>
                      <a:r>
                        <a:rPr lang="en-GB" sz="1400" u="none" strike="noStrike" dirty="0">
                          <a:effectLst/>
                        </a:rPr>
                        <a:t>Self-employed</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7</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11.50%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17081586"/>
                  </a:ext>
                </a:extLst>
              </a:tr>
              <a:tr h="257260">
                <a:tc>
                  <a:txBody>
                    <a:bodyPr/>
                    <a:lstStyle/>
                    <a:p>
                      <a:pPr algn="ctr" fontAlgn="ctr">
                        <a:buNone/>
                      </a:pPr>
                      <a:r>
                        <a:rPr lang="en-GB" sz="1400" u="none" strike="noStrike" dirty="0">
                          <a:effectLst/>
                        </a:rPr>
                        <a:t>Homemaker</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6</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9.80%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42217286"/>
                  </a:ext>
                </a:extLst>
              </a:tr>
              <a:tr h="505650">
                <a:tc>
                  <a:txBody>
                    <a:bodyPr/>
                    <a:lstStyle/>
                    <a:p>
                      <a:pPr algn="ctr" fontAlgn="ctr">
                        <a:buNone/>
                      </a:pPr>
                      <a:r>
                        <a:rPr lang="en-GB" sz="1400" u="none" strike="noStrike" dirty="0">
                          <a:effectLst/>
                        </a:rPr>
                        <a:t>Unemployed: seeking work</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3</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4.90%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35167274"/>
                  </a:ext>
                </a:extLst>
              </a:tr>
              <a:tr h="505650">
                <a:tc>
                  <a:txBody>
                    <a:bodyPr/>
                    <a:lstStyle/>
                    <a:p>
                      <a:pPr algn="ctr" fontAlgn="ctr">
                        <a:buNone/>
                      </a:pPr>
                      <a:r>
                        <a:rPr lang="en-GB" sz="1400" u="none" strike="noStrike" dirty="0">
                          <a:effectLst/>
                        </a:rPr>
                        <a:t>Unemployed: unable to work</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2</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3.30%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291415202"/>
                  </a:ext>
                </a:extLst>
              </a:tr>
              <a:tr h="1002430">
                <a:tc>
                  <a:txBody>
                    <a:bodyPr/>
                    <a:lstStyle/>
                    <a:p>
                      <a:pPr algn="ctr" fontAlgn="ctr">
                        <a:buNone/>
                      </a:pPr>
                      <a:r>
                        <a:rPr lang="en-US" sz="1400" u="none" strike="noStrike" dirty="0">
                          <a:effectLst/>
                        </a:rPr>
                        <a:t>Not in employment / seeking work (carer)</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b="0" i="0" u="none" strike="noStrike" dirty="0">
                          <a:solidFill>
                            <a:srgbClr val="000000"/>
                          </a:solidFill>
                          <a:effectLst/>
                          <a:latin typeface="Calibri" panose="020F0502020204030204" pitchFamily="34" charset="0"/>
                        </a:rPr>
                        <a:t>-</a:t>
                      </a:r>
                    </a:p>
                  </a:txBody>
                  <a:tcPr marL="7620" marR="7620" marT="7620" marB="0" anchor="ctr"/>
                </a:tc>
                <a:tc>
                  <a:txBody>
                    <a:bodyPr/>
                    <a:lstStyle/>
                    <a:p>
                      <a:pPr algn="ctr" fontAlgn="ctr">
                        <a:buNone/>
                      </a:pPr>
                      <a:r>
                        <a:rPr lang="en-GB" sz="1400" b="0" i="0" u="none" strike="noStrike" dirty="0">
                          <a:solidFill>
                            <a:srgbClr val="000000"/>
                          </a:solidFill>
                          <a:effectLst/>
                          <a:latin typeface="Calibri" panose="020F0502020204030204" pitchFamily="34" charset="0"/>
                        </a:rPr>
                        <a:t>-</a:t>
                      </a:r>
                    </a:p>
                  </a:txBody>
                  <a:tcPr marL="7620" marR="7620" marT="7620" marB="0" anchor="ctr"/>
                </a:tc>
                <a:extLst>
                  <a:ext uri="{0D108BD9-81ED-4DB2-BD59-A6C34878D82A}">
                    <a16:rowId xmlns:a16="http://schemas.microsoft.com/office/drawing/2014/main" val="3551783567"/>
                  </a:ext>
                </a:extLst>
              </a:tr>
              <a:tr h="754041">
                <a:tc>
                  <a:txBody>
                    <a:bodyPr/>
                    <a:lstStyle/>
                    <a:p>
                      <a:pPr algn="ctr" fontAlgn="ctr">
                        <a:buNone/>
                      </a:pPr>
                      <a:r>
                        <a:rPr lang="en-GB" sz="1400" u="none" strike="noStrike" dirty="0">
                          <a:effectLst/>
                        </a:rPr>
                        <a:t>Not in employment (student)</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b="0" i="0" u="none" strike="noStrike" dirty="0">
                          <a:solidFill>
                            <a:srgbClr val="000000"/>
                          </a:solidFill>
                          <a:effectLst/>
                          <a:latin typeface="Calibri" panose="020F0502020204030204" pitchFamily="34" charset="0"/>
                        </a:rPr>
                        <a:t>-</a:t>
                      </a:r>
                    </a:p>
                  </a:txBody>
                  <a:tcPr marL="7620" marR="7620" marT="7620" marB="0" anchor="ctr"/>
                </a:tc>
                <a:tc>
                  <a:txBody>
                    <a:bodyPr/>
                    <a:lstStyle/>
                    <a:p>
                      <a:pPr algn="ctr" fontAlgn="ctr">
                        <a:buNone/>
                      </a:pPr>
                      <a:r>
                        <a:rPr lang="en-GB" sz="1400" b="0" i="0" u="none" strike="noStrike" dirty="0">
                          <a:solidFill>
                            <a:srgbClr val="000000"/>
                          </a:solidFill>
                          <a:effectLst/>
                          <a:latin typeface="Calibri" panose="020F0502020204030204" pitchFamily="34" charset="0"/>
                        </a:rPr>
                        <a:t>-</a:t>
                      </a:r>
                    </a:p>
                  </a:txBody>
                  <a:tcPr marL="7620" marR="7620" marT="7620" marB="0" anchor="ctr"/>
                </a:tc>
                <a:extLst>
                  <a:ext uri="{0D108BD9-81ED-4DB2-BD59-A6C34878D82A}">
                    <a16:rowId xmlns:a16="http://schemas.microsoft.com/office/drawing/2014/main" val="1586777160"/>
                  </a:ext>
                </a:extLst>
              </a:tr>
              <a:tr h="257260">
                <a:tc>
                  <a:txBody>
                    <a:bodyPr/>
                    <a:lstStyle/>
                    <a:p>
                      <a:pPr algn="ctr" fontAlgn="ctr">
                        <a:buNone/>
                      </a:pPr>
                      <a:r>
                        <a:rPr lang="en-GB" sz="1400" u="none" strike="noStrike" kern="1200" dirty="0">
                          <a:solidFill>
                            <a:schemeClr val="dk1"/>
                          </a:solidFill>
                          <a:effectLst/>
                          <a:latin typeface="+mn-lt"/>
                          <a:ea typeface="+mn-ea"/>
                          <a:cs typeface="+mn-cs"/>
                        </a:rPr>
                        <a:t>Total</a:t>
                      </a:r>
                    </a:p>
                  </a:txBody>
                  <a:tcPr marL="7620" marR="7620" marT="7620" marB="0" anchor="ctr"/>
                </a:tc>
                <a:tc>
                  <a:txBody>
                    <a:bodyPr/>
                    <a:lstStyle/>
                    <a:p>
                      <a:pPr algn="ctr" fontAlgn="ctr">
                        <a:buNone/>
                      </a:pPr>
                      <a:r>
                        <a:rPr lang="en-GB" sz="1400" u="none" strike="noStrike" kern="1200" dirty="0">
                          <a:solidFill>
                            <a:schemeClr val="dk1"/>
                          </a:solidFill>
                          <a:effectLst/>
                          <a:latin typeface="+mn-lt"/>
                          <a:ea typeface="+mn-ea"/>
                          <a:cs typeface="+mn-cs"/>
                        </a:rPr>
                        <a:t>61</a:t>
                      </a: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u="none" strike="noStrike" kern="1200" dirty="0">
                          <a:solidFill>
                            <a:schemeClr val="dk1"/>
                          </a:solidFill>
                          <a:effectLst/>
                          <a:latin typeface="+mn-lt"/>
                          <a:ea typeface="+mn-ea"/>
                          <a:cs typeface="+mn-cs"/>
                        </a:rPr>
                        <a:t>100%</a:t>
                      </a:r>
                    </a:p>
                  </a:txBody>
                  <a:tcPr marL="7620" marR="7620" marT="7620" marB="0" anchor="ctr"/>
                </a:tc>
                <a:extLst>
                  <a:ext uri="{0D108BD9-81ED-4DB2-BD59-A6C34878D82A}">
                    <a16:rowId xmlns:a16="http://schemas.microsoft.com/office/drawing/2014/main" val="2896388575"/>
                  </a:ext>
                </a:extLst>
              </a:tr>
            </a:tbl>
          </a:graphicData>
        </a:graphic>
      </p:graphicFrame>
      <p:graphicFrame>
        <p:nvGraphicFramePr>
          <p:cNvPr id="8" name="Table 7">
            <a:extLst>
              <a:ext uri="{FF2B5EF4-FFF2-40B4-BE49-F238E27FC236}">
                <a16:creationId xmlns:a16="http://schemas.microsoft.com/office/drawing/2014/main" id="{6E288BAC-7968-5413-C7E5-E5E9A199B494}"/>
              </a:ext>
            </a:extLst>
          </p:cNvPr>
          <p:cNvGraphicFramePr>
            <a:graphicFrameLocks noGrp="1"/>
          </p:cNvGraphicFramePr>
          <p:nvPr>
            <p:extLst>
              <p:ext uri="{D42A27DB-BD31-4B8C-83A1-F6EECF244321}">
                <p14:modId xmlns:p14="http://schemas.microsoft.com/office/powerpoint/2010/main" val="3699956135"/>
              </p:ext>
            </p:extLst>
          </p:nvPr>
        </p:nvGraphicFramePr>
        <p:xfrm>
          <a:off x="222250" y="149861"/>
          <a:ext cx="6337300" cy="5819413"/>
        </p:xfrm>
        <a:graphic>
          <a:graphicData uri="http://schemas.openxmlformats.org/drawingml/2006/table">
            <a:tbl>
              <a:tblPr>
                <a:tableStyleId>{5C22544A-7EE6-4342-B048-85BDC9FD1C3A}</a:tableStyleId>
              </a:tblPr>
              <a:tblGrid>
                <a:gridCol w="2378986">
                  <a:extLst>
                    <a:ext uri="{9D8B030D-6E8A-4147-A177-3AD203B41FA5}">
                      <a16:colId xmlns:a16="http://schemas.microsoft.com/office/drawing/2014/main" val="2395986378"/>
                    </a:ext>
                  </a:extLst>
                </a:gridCol>
                <a:gridCol w="1999149">
                  <a:extLst>
                    <a:ext uri="{9D8B030D-6E8A-4147-A177-3AD203B41FA5}">
                      <a16:colId xmlns:a16="http://schemas.microsoft.com/office/drawing/2014/main" val="1515703132"/>
                    </a:ext>
                  </a:extLst>
                </a:gridCol>
                <a:gridCol w="1959165">
                  <a:extLst>
                    <a:ext uri="{9D8B030D-6E8A-4147-A177-3AD203B41FA5}">
                      <a16:colId xmlns:a16="http://schemas.microsoft.com/office/drawing/2014/main" val="2538507627"/>
                    </a:ext>
                  </a:extLst>
                </a:gridCol>
              </a:tblGrid>
              <a:tr h="215358">
                <a:tc>
                  <a:txBody>
                    <a:bodyPr/>
                    <a:lstStyle/>
                    <a:p>
                      <a:pPr algn="ctr" fontAlgn="ctr">
                        <a:buNone/>
                      </a:pPr>
                      <a:r>
                        <a:rPr lang="en-GB" sz="1400" b="1" u="none" strike="noStrike" dirty="0">
                          <a:effectLst/>
                        </a:rPr>
                        <a:t>Ethnicity</a:t>
                      </a:r>
                      <a:endParaRPr lang="en-GB" sz="1400" b="1" i="0" u="none" strike="noStrike" dirty="0">
                        <a:solidFill>
                          <a:srgbClr val="000000"/>
                        </a:solidFill>
                        <a:effectLst/>
                        <a:latin typeface="Calibri" panose="020F0502020204030204" pitchFamily="34" charset="0"/>
                      </a:endParaRPr>
                    </a:p>
                  </a:txBody>
                  <a:tcPr marL="7620" marR="7620" marT="7620" marB="0" anchor="ctr"/>
                </a:tc>
                <a:tc>
                  <a:txBody>
                    <a:bodyPr/>
                    <a:lstStyle/>
                    <a:p>
                      <a:pPr marL="0" algn="ctr" defTabSz="914400" rtl="0" eaLnBrk="1" fontAlgn="ctr" latinLnBrk="0" hangingPunct="1">
                        <a:buNone/>
                      </a:pPr>
                      <a:r>
                        <a:rPr lang="en-GB" sz="1400" b="1" u="none" strike="noStrike" kern="1200" dirty="0">
                          <a:solidFill>
                            <a:schemeClr val="dk1"/>
                          </a:solidFill>
                          <a:effectLst/>
                          <a:latin typeface="+mn-lt"/>
                          <a:ea typeface="+mn-ea"/>
                          <a:cs typeface="+mn-cs"/>
                        </a:rPr>
                        <a:t>No. of participants</a:t>
                      </a:r>
                    </a:p>
                  </a:txBody>
                  <a:tcPr marL="7620" marR="7620" marT="7620" marB="0" anchor="ctr"/>
                </a:tc>
                <a:tc>
                  <a:txBody>
                    <a:bodyPr/>
                    <a:lstStyle/>
                    <a:p>
                      <a:pPr algn="ctr" fontAlgn="ctr">
                        <a:buNone/>
                      </a:pPr>
                      <a:r>
                        <a:rPr lang="en-GB" sz="1400" b="1" u="none" strike="noStrike" dirty="0">
                          <a:effectLst/>
                        </a:rPr>
                        <a:t>Percentage</a:t>
                      </a:r>
                      <a:endParaRPr lang="en-GB" sz="14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743658260"/>
                  </a:ext>
                </a:extLst>
              </a:tr>
              <a:tr h="423290">
                <a:tc>
                  <a:txBody>
                    <a:bodyPr/>
                    <a:lstStyle/>
                    <a:p>
                      <a:pPr algn="ctr" fontAlgn="ctr">
                        <a:buNone/>
                      </a:pPr>
                      <a:r>
                        <a:rPr lang="en-GB" sz="1400" u="none" strike="noStrike" dirty="0">
                          <a:effectLst/>
                        </a:rPr>
                        <a:t>Asian / Asian British – Indian</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14</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23.00%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90242417"/>
                  </a:ext>
                </a:extLst>
              </a:tr>
              <a:tr h="423290">
                <a:tc>
                  <a:txBody>
                    <a:bodyPr/>
                    <a:lstStyle/>
                    <a:p>
                      <a:pPr algn="ctr" fontAlgn="ctr">
                        <a:buNone/>
                      </a:pPr>
                      <a:r>
                        <a:rPr lang="en-GB" sz="1400" u="none" strike="noStrike" dirty="0">
                          <a:effectLst/>
                        </a:rPr>
                        <a:t>Asian / Asian British – Pakistani</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8</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13.10%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79609659"/>
                  </a:ext>
                </a:extLst>
              </a:tr>
              <a:tr h="215358">
                <a:tc>
                  <a:txBody>
                    <a:bodyPr/>
                    <a:lstStyle/>
                    <a:p>
                      <a:pPr algn="ctr" fontAlgn="ctr">
                        <a:buNone/>
                      </a:pPr>
                      <a:r>
                        <a:rPr lang="en-GB" sz="1400" u="none" strike="noStrike" dirty="0">
                          <a:effectLst/>
                        </a:rPr>
                        <a:t>White – European</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7</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11.50%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333139634"/>
                  </a:ext>
                </a:extLst>
              </a:tr>
              <a:tr h="532310">
                <a:tc>
                  <a:txBody>
                    <a:bodyPr/>
                    <a:lstStyle/>
                    <a:p>
                      <a:pPr algn="ctr" fontAlgn="ctr">
                        <a:buNone/>
                      </a:pPr>
                      <a:r>
                        <a:rPr lang="en-US" sz="1400" u="none" strike="noStrike" dirty="0">
                          <a:effectLst/>
                        </a:rPr>
                        <a:t>White – English / Welsh / Scottish / Northern Irish</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5</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8.20%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84138999"/>
                  </a:ext>
                </a:extLst>
              </a:tr>
              <a:tr h="437618">
                <a:tc>
                  <a:txBody>
                    <a:bodyPr/>
                    <a:lstStyle/>
                    <a:p>
                      <a:pPr algn="ctr" fontAlgn="ctr">
                        <a:buNone/>
                      </a:pPr>
                      <a:r>
                        <a:rPr lang="en-GB" sz="1400" u="none" strike="noStrike" dirty="0">
                          <a:effectLst/>
                        </a:rPr>
                        <a:t>Asian / Asian British – Bangladeshi</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5</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8.20%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18470928"/>
                  </a:ext>
                </a:extLst>
              </a:tr>
              <a:tr h="423290">
                <a:tc>
                  <a:txBody>
                    <a:bodyPr/>
                    <a:lstStyle/>
                    <a:p>
                      <a:pPr algn="ctr" fontAlgn="ctr">
                        <a:buNone/>
                      </a:pPr>
                      <a:r>
                        <a:rPr lang="en-GB" sz="1400" u="none" strike="noStrike" dirty="0">
                          <a:effectLst/>
                        </a:rPr>
                        <a:t>Black / Black British – African</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5</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8.20%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834511753"/>
                  </a:ext>
                </a:extLst>
              </a:tr>
              <a:tr h="423290">
                <a:tc>
                  <a:txBody>
                    <a:bodyPr/>
                    <a:lstStyle/>
                    <a:p>
                      <a:pPr algn="ctr" fontAlgn="ctr">
                        <a:buNone/>
                      </a:pPr>
                      <a:r>
                        <a:rPr lang="en-GB" sz="1400" u="none" strike="noStrike" dirty="0">
                          <a:effectLst/>
                        </a:rPr>
                        <a:t>Any other Asian background</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5</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8.20%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735151571"/>
                  </a:ext>
                </a:extLst>
              </a:tr>
              <a:tr h="215358">
                <a:tc>
                  <a:txBody>
                    <a:bodyPr/>
                    <a:lstStyle/>
                    <a:p>
                      <a:pPr algn="ctr" fontAlgn="ctr">
                        <a:buNone/>
                      </a:pPr>
                      <a:r>
                        <a:rPr lang="en-GB" sz="1400" u="none" strike="noStrike" dirty="0">
                          <a:effectLst/>
                        </a:rPr>
                        <a:t>Arab</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4</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6.60%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949042202"/>
                  </a:ext>
                </a:extLst>
              </a:tr>
              <a:tr h="215358">
                <a:tc>
                  <a:txBody>
                    <a:bodyPr/>
                    <a:lstStyle/>
                    <a:p>
                      <a:pPr algn="ctr" fontAlgn="ctr">
                        <a:buNone/>
                      </a:pPr>
                      <a:r>
                        <a:rPr lang="en-GB" sz="1400" u="none" strike="noStrike" dirty="0">
                          <a:effectLst/>
                        </a:rPr>
                        <a:t>Prefer not to say</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2</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3.30%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78034849"/>
                  </a:ext>
                </a:extLst>
              </a:tr>
              <a:tr h="215358">
                <a:tc>
                  <a:txBody>
                    <a:bodyPr/>
                    <a:lstStyle/>
                    <a:p>
                      <a:pPr algn="ctr" fontAlgn="ctr">
                        <a:buNone/>
                      </a:pPr>
                      <a:r>
                        <a:rPr lang="en-GB" sz="1400" u="none" strike="noStrike" dirty="0">
                          <a:effectLst/>
                        </a:rPr>
                        <a:t>White – Other</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1.60%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637016582"/>
                  </a:ext>
                </a:extLst>
              </a:tr>
              <a:tr h="215358">
                <a:tc>
                  <a:txBody>
                    <a:bodyPr/>
                    <a:lstStyle/>
                    <a:p>
                      <a:pPr algn="ctr" fontAlgn="ctr">
                        <a:buNone/>
                      </a:pPr>
                      <a:r>
                        <a:rPr lang="en-GB" sz="1400" u="none" strike="noStrike" dirty="0">
                          <a:effectLst/>
                        </a:rPr>
                        <a:t>Chinese</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1.60%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19635636"/>
                  </a:ext>
                </a:extLst>
              </a:tr>
              <a:tr h="356961">
                <a:tc>
                  <a:txBody>
                    <a:bodyPr/>
                    <a:lstStyle/>
                    <a:p>
                      <a:pPr algn="ctr" fontAlgn="ctr">
                        <a:buNone/>
                      </a:pPr>
                      <a:r>
                        <a:rPr lang="en-GB" sz="1400" u="none" strike="noStrike" dirty="0">
                          <a:effectLst/>
                        </a:rPr>
                        <a:t>Mixed – Asian and White</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1.60%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38543602"/>
                  </a:ext>
                </a:extLst>
              </a:tr>
              <a:tr h="215358">
                <a:tc>
                  <a:txBody>
                    <a:bodyPr/>
                    <a:lstStyle/>
                    <a:p>
                      <a:pPr algn="ctr" fontAlgn="ctr">
                        <a:buNone/>
                      </a:pPr>
                      <a:r>
                        <a:rPr lang="en-GB" sz="1400" u="none" strike="noStrike" dirty="0">
                          <a:effectLst/>
                        </a:rPr>
                        <a:t>Latin American</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1.60%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042291864"/>
                  </a:ext>
                </a:extLst>
              </a:tr>
              <a:tr h="215358">
                <a:tc>
                  <a:txBody>
                    <a:bodyPr/>
                    <a:lstStyle/>
                    <a:p>
                      <a:pPr algn="ctr" fontAlgn="ctr">
                        <a:buNone/>
                      </a:pPr>
                      <a:r>
                        <a:rPr lang="en-GB" sz="1400" u="none" strike="noStrike" dirty="0">
                          <a:effectLst/>
                        </a:rPr>
                        <a:t>European</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1.60%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254321274"/>
                  </a:ext>
                </a:extLst>
              </a:tr>
              <a:tr h="493662">
                <a:tc>
                  <a:txBody>
                    <a:bodyPr/>
                    <a:lstStyle/>
                    <a:p>
                      <a:pPr algn="ctr" fontAlgn="ctr">
                        <a:buNone/>
                      </a:pPr>
                      <a:r>
                        <a:rPr lang="en-US" sz="1400" u="none" strike="noStrike" dirty="0">
                          <a:effectLst/>
                        </a:rPr>
                        <a:t>Mixed – Black Caribbean and White</a:t>
                      </a:r>
                      <a:endParaRPr lang="en-US"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a:t>
                      </a:r>
                      <a:endParaRPr lang="en-GB" sz="14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buNone/>
                      </a:pPr>
                      <a:r>
                        <a:rPr lang="en-GB" sz="1400" u="none" strike="noStrike" dirty="0">
                          <a:effectLst/>
                        </a:rPr>
                        <a:t>1.60%</a:t>
                      </a:r>
                      <a:endParaRPr lang="en-GB" sz="14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678339670"/>
                  </a:ext>
                </a:extLst>
              </a:tr>
              <a:tr h="493662">
                <a:tc>
                  <a:txBody>
                    <a:bodyPr/>
                    <a:lstStyle/>
                    <a:p>
                      <a:pPr algn="ctr" fontAlgn="ctr">
                        <a:buNone/>
                      </a:pPr>
                      <a:r>
                        <a:rPr lang="en-GB" sz="1400" u="none" strike="noStrike" kern="1200" dirty="0">
                          <a:solidFill>
                            <a:schemeClr val="dk1"/>
                          </a:solidFill>
                          <a:effectLst/>
                          <a:latin typeface="+mn-lt"/>
                          <a:ea typeface="+mn-ea"/>
                          <a:cs typeface="+mn-cs"/>
                        </a:rPr>
                        <a:t>Total</a:t>
                      </a:r>
                    </a:p>
                  </a:txBody>
                  <a:tcPr marL="7620" marR="7620" marT="7620" marB="0" anchor="ctr"/>
                </a:tc>
                <a:tc>
                  <a:txBody>
                    <a:bodyPr/>
                    <a:lstStyle/>
                    <a:p>
                      <a:pPr algn="ctr" fontAlgn="ctr">
                        <a:buNone/>
                      </a:pPr>
                      <a:r>
                        <a:rPr lang="en-GB" sz="1400" u="none" strike="noStrike" kern="1200" dirty="0">
                          <a:solidFill>
                            <a:schemeClr val="dk1"/>
                          </a:solidFill>
                          <a:effectLst/>
                          <a:latin typeface="+mn-lt"/>
                          <a:ea typeface="+mn-ea"/>
                          <a:cs typeface="+mn-cs"/>
                        </a:rPr>
                        <a:t>61</a:t>
                      </a: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u="none" strike="noStrike" kern="1200" dirty="0">
                          <a:solidFill>
                            <a:schemeClr val="dk1"/>
                          </a:solidFill>
                          <a:effectLst/>
                          <a:latin typeface="+mn-lt"/>
                          <a:ea typeface="+mn-ea"/>
                          <a:cs typeface="+mn-cs"/>
                        </a:rPr>
                        <a:t>100%</a:t>
                      </a:r>
                    </a:p>
                  </a:txBody>
                  <a:tcPr marL="7620" marR="7620" marT="7620" marB="0" anchor="ctr"/>
                </a:tc>
                <a:extLst>
                  <a:ext uri="{0D108BD9-81ED-4DB2-BD59-A6C34878D82A}">
                    <a16:rowId xmlns:a16="http://schemas.microsoft.com/office/drawing/2014/main" val="4102702196"/>
                  </a:ext>
                </a:extLst>
              </a:tr>
            </a:tbl>
          </a:graphicData>
        </a:graphic>
      </p:graphicFrame>
    </p:spTree>
    <p:extLst>
      <p:ext uri="{BB962C8B-B14F-4D97-AF65-F5344CB8AC3E}">
        <p14:creationId xmlns:p14="http://schemas.microsoft.com/office/powerpoint/2010/main" val="31316764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645C632-984B-1CBF-9749-37744E3266E5}"/>
              </a:ext>
            </a:extLst>
          </p:cNvPr>
          <p:cNvGraphicFramePr>
            <a:graphicFrameLocks noGrp="1"/>
          </p:cNvGraphicFramePr>
          <p:nvPr>
            <p:extLst>
              <p:ext uri="{D42A27DB-BD31-4B8C-83A1-F6EECF244321}">
                <p14:modId xmlns:p14="http://schemas.microsoft.com/office/powerpoint/2010/main" val="1353940762"/>
              </p:ext>
            </p:extLst>
          </p:nvPr>
        </p:nvGraphicFramePr>
        <p:xfrm>
          <a:off x="487220" y="504970"/>
          <a:ext cx="6975430" cy="5210030"/>
        </p:xfrm>
        <a:graphic>
          <a:graphicData uri="http://schemas.openxmlformats.org/drawingml/2006/table">
            <a:tbl>
              <a:tblPr>
                <a:tableStyleId>{5C22544A-7EE6-4342-B048-85BDC9FD1C3A}</a:tableStyleId>
              </a:tblPr>
              <a:tblGrid>
                <a:gridCol w="2618537">
                  <a:extLst>
                    <a:ext uri="{9D8B030D-6E8A-4147-A177-3AD203B41FA5}">
                      <a16:colId xmlns:a16="http://schemas.microsoft.com/office/drawing/2014/main" val="707856369"/>
                    </a:ext>
                  </a:extLst>
                </a:gridCol>
                <a:gridCol w="2754430">
                  <a:extLst>
                    <a:ext uri="{9D8B030D-6E8A-4147-A177-3AD203B41FA5}">
                      <a16:colId xmlns:a16="http://schemas.microsoft.com/office/drawing/2014/main" val="1099445314"/>
                    </a:ext>
                  </a:extLst>
                </a:gridCol>
                <a:gridCol w="1602463">
                  <a:extLst>
                    <a:ext uri="{9D8B030D-6E8A-4147-A177-3AD203B41FA5}">
                      <a16:colId xmlns:a16="http://schemas.microsoft.com/office/drawing/2014/main" val="3439214937"/>
                    </a:ext>
                  </a:extLst>
                </a:gridCol>
              </a:tblGrid>
              <a:tr h="527598">
                <a:tc>
                  <a:txBody>
                    <a:bodyPr/>
                    <a:lstStyle/>
                    <a:p>
                      <a:pPr algn="ctr" fontAlgn="ctr">
                        <a:buNone/>
                      </a:pPr>
                      <a:r>
                        <a:rPr lang="en-GB" sz="1300" b="1" u="none" strike="noStrike" dirty="0">
                          <a:effectLst/>
                        </a:rPr>
                        <a:t>Borough</a:t>
                      </a:r>
                      <a:endParaRPr lang="en-GB" sz="1300" b="1" i="0" u="none" strike="noStrike" dirty="0">
                        <a:solidFill>
                          <a:srgbClr val="000000"/>
                        </a:solidFill>
                        <a:effectLst/>
                        <a:latin typeface="Calibri" panose="020F0502020204030204" pitchFamily="34" charset="0"/>
                      </a:endParaRPr>
                    </a:p>
                  </a:txBody>
                  <a:tcPr marL="7244" marR="7244" marT="7244" marB="0" anchor="ctr"/>
                </a:tc>
                <a:tc>
                  <a:txBody>
                    <a:bodyPr/>
                    <a:lstStyle/>
                    <a:p>
                      <a:pPr marL="0" algn="ctr" defTabSz="914400" rtl="0" eaLnBrk="1" fontAlgn="ctr" latinLnBrk="0" hangingPunct="1">
                        <a:buNone/>
                      </a:pPr>
                      <a:r>
                        <a:rPr lang="en-GB" sz="1300" b="1" u="none" strike="noStrike" kern="1200" dirty="0">
                          <a:solidFill>
                            <a:schemeClr val="dk1"/>
                          </a:solidFill>
                          <a:effectLst/>
                          <a:latin typeface="+mn-lt"/>
                          <a:ea typeface="+mn-ea"/>
                          <a:cs typeface="+mn-cs"/>
                        </a:rPr>
                        <a:t>No. of participants</a:t>
                      </a:r>
                    </a:p>
                  </a:txBody>
                  <a:tcPr marL="7244" marR="7244" marT="7244" marB="0" anchor="ctr"/>
                </a:tc>
                <a:tc>
                  <a:txBody>
                    <a:bodyPr/>
                    <a:lstStyle/>
                    <a:p>
                      <a:pPr algn="ctr" fontAlgn="ctr">
                        <a:buNone/>
                      </a:pPr>
                      <a:r>
                        <a:rPr lang="en-GB" sz="1300" b="1" u="none" strike="noStrike" dirty="0">
                          <a:effectLst/>
                        </a:rPr>
                        <a:t>Percentage</a:t>
                      </a:r>
                      <a:endParaRPr lang="en-GB" sz="1300" b="1" i="0" u="none" strike="noStrike" dirty="0">
                        <a:solidFill>
                          <a:srgbClr val="000000"/>
                        </a:solidFill>
                        <a:effectLst/>
                        <a:latin typeface="Calibri" panose="020F0502020204030204" pitchFamily="34" charset="0"/>
                      </a:endParaRPr>
                    </a:p>
                  </a:txBody>
                  <a:tcPr marL="7244" marR="7244" marT="7244" marB="0" anchor="ctr"/>
                </a:tc>
                <a:extLst>
                  <a:ext uri="{0D108BD9-81ED-4DB2-BD59-A6C34878D82A}">
                    <a16:rowId xmlns:a16="http://schemas.microsoft.com/office/drawing/2014/main" val="6760634"/>
                  </a:ext>
                </a:extLst>
              </a:tr>
              <a:tr h="989246">
                <a:tc>
                  <a:txBody>
                    <a:bodyPr/>
                    <a:lstStyle/>
                    <a:p>
                      <a:pPr algn="ctr" fontAlgn="ctr">
                        <a:buNone/>
                      </a:pPr>
                      <a:r>
                        <a:rPr lang="en-GB" sz="1300" u="none" strike="noStrike" dirty="0">
                          <a:effectLst/>
                        </a:rPr>
                        <a:t>Brentford and Isleworth</a:t>
                      </a:r>
                      <a:endParaRPr lang="en-GB" sz="1300" b="0" i="0" u="none" strike="noStrike" dirty="0">
                        <a:solidFill>
                          <a:srgbClr val="000000"/>
                        </a:solidFill>
                        <a:effectLst/>
                        <a:latin typeface="Calibri" panose="020F0502020204030204" pitchFamily="34" charset="0"/>
                      </a:endParaRPr>
                    </a:p>
                  </a:txBody>
                  <a:tcPr marL="7244" marR="7244" marT="7244" marB="0" anchor="ctr"/>
                </a:tc>
                <a:tc>
                  <a:txBody>
                    <a:bodyPr/>
                    <a:lstStyle/>
                    <a:p>
                      <a:pPr algn="ctr" fontAlgn="ctr">
                        <a:buNone/>
                      </a:pPr>
                      <a:r>
                        <a:rPr lang="en-GB" sz="1300" u="none" strike="noStrike" dirty="0">
                          <a:effectLst/>
                        </a:rPr>
                        <a:t>26</a:t>
                      </a:r>
                      <a:endParaRPr lang="en-GB" sz="1300" b="0" i="0" u="none" strike="noStrike" dirty="0">
                        <a:solidFill>
                          <a:srgbClr val="000000"/>
                        </a:solidFill>
                        <a:effectLst/>
                        <a:latin typeface="Calibri" panose="020F0502020204030204" pitchFamily="34" charset="0"/>
                      </a:endParaRPr>
                    </a:p>
                  </a:txBody>
                  <a:tcPr marL="7244" marR="7244" marT="7244" marB="0" anchor="ctr"/>
                </a:tc>
                <a:tc>
                  <a:txBody>
                    <a:bodyPr/>
                    <a:lstStyle/>
                    <a:p>
                      <a:pPr algn="ctr" fontAlgn="ctr">
                        <a:buNone/>
                      </a:pPr>
                      <a:r>
                        <a:rPr lang="en-GB" sz="1300" u="none" strike="noStrike" dirty="0">
                          <a:effectLst/>
                        </a:rPr>
                        <a:t>42.60%</a:t>
                      </a:r>
                      <a:endParaRPr lang="en-GB" sz="1300" b="0" i="0" u="none" strike="noStrike" dirty="0">
                        <a:solidFill>
                          <a:srgbClr val="000000"/>
                        </a:solidFill>
                        <a:effectLst/>
                        <a:latin typeface="Calibri" panose="020F0502020204030204" pitchFamily="34" charset="0"/>
                      </a:endParaRPr>
                    </a:p>
                  </a:txBody>
                  <a:tcPr marL="7244" marR="7244" marT="7244" marB="0" anchor="ctr"/>
                </a:tc>
                <a:extLst>
                  <a:ext uri="{0D108BD9-81ED-4DB2-BD59-A6C34878D82A}">
                    <a16:rowId xmlns:a16="http://schemas.microsoft.com/office/drawing/2014/main" val="2571438324"/>
                  </a:ext>
                </a:extLst>
              </a:tr>
              <a:tr h="527598">
                <a:tc>
                  <a:txBody>
                    <a:bodyPr/>
                    <a:lstStyle/>
                    <a:p>
                      <a:pPr algn="ctr" fontAlgn="ctr">
                        <a:buNone/>
                      </a:pPr>
                      <a:r>
                        <a:rPr lang="en-GB" sz="1300" u="none" strike="noStrike" dirty="0">
                          <a:effectLst/>
                        </a:rPr>
                        <a:t>Great West Road</a:t>
                      </a:r>
                      <a:endParaRPr lang="en-GB" sz="1300" b="0" i="0" u="none" strike="noStrike" dirty="0">
                        <a:solidFill>
                          <a:srgbClr val="000000"/>
                        </a:solidFill>
                        <a:effectLst/>
                        <a:latin typeface="Calibri" panose="020F0502020204030204" pitchFamily="34" charset="0"/>
                      </a:endParaRPr>
                    </a:p>
                  </a:txBody>
                  <a:tcPr marL="7244" marR="7244" marT="7244" marB="0" anchor="ctr"/>
                </a:tc>
                <a:tc>
                  <a:txBody>
                    <a:bodyPr/>
                    <a:lstStyle/>
                    <a:p>
                      <a:pPr algn="ctr" fontAlgn="ctr">
                        <a:buNone/>
                      </a:pPr>
                      <a:r>
                        <a:rPr lang="en-GB" sz="1300" u="none" strike="noStrike" dirty="0">
                          <a:effectLst/>
                        </a:rPr>
                        <a:t>11</a:t>
                      </a:r>
                      <a:endParaRPr lang="en-GB" sz="1300" b="0" i="0" u="none" strike="noStrike" dirty="0">
                        <a:solidFill>
                          <a:srgbClr val="000000"/>
                        </a:solidFill>
                        <a:effectLst/>
                        <a:latin typeface="Calibri" panose="020F0502020204030204" pitchFamily="34" charset="0"/>
                      </a:endParaRPr>
                    </a:p>
                  </a:txBody>
                  <a:tcPr marL="7244" marR="7244" marT="7244" marB="0" anchor="ctr"/>
                </a:tc>
                <a:tc>
                  <a:txBody>
                    <a:bodyPr/>
                    <a:lstStyle/>
                    <a:p>
                      <a:pPr algn="ctr" fontAlgn="ctr">
                        <a:buNone/>
                      </a:pPr>
                      <a:r>
                        <a:rPr lang="en-GB" sz="1300" u="none" strike="noStrike" dirty="0">
                          <a:effectLst/>
                        </a:rPr>
                        <a:t>18.00%</a:t>
                      </a:r>
                      <a:endParaRPr lang="en-GB" sz="1300" b="0" i="0" u="none" strike="noStrike" dirty="0">
                        <a:solidFill>
                          <a:srgbClr val="000000"/>
                        </a:solidFill>
                        <a:effectLst/>
                        <a:latin typeface="Calibri" panose="020F0502020204030204" pitchFamily="34" charset="0"/>
                      </a:endParaRPr>
                    </a:p>
                  </a:txBody>
                  <a:tcPr marL="7244" marR="7244" marT="7244" marB="0" anchor="ctr"/>
                </a:tc>
                <a:extLst>
                  <a:ext uri="{0D108BD9-81ED-4DB2-BD59-A6C34878D82A}">
                    <a16:rowId xmlns:a16="http://schemas.microsoft.com/office/drawing/2014/main" val="1973481279"/>
                  </a:ext>
                </a:extLst>
              </a:tr>
              <a:tr h="527598">
                <a:tc>
                  <a:txBody>
                    <a:bodyPr/>
                    <a:lstStyle/>
                    <a:p>
                      <a:pPr algn="ctr" fontAlgn="ctr">
                        <a:buNone/>
                      </a:pPr>
                      <a:r>
                        <a:rPr lang="en-GB" sz="1300" u="none" strike="noStrike" dirty="0">
                          <a:effectLst/>
                        </a:rPr>
                        <a:t>Heart of Hounslow</a:t>
                      </a:r>
                      <a:endParaRPr lang="en-GB" sz="1300" b="0" i="0" u="none" strike="noStrike" dirty="0">
                        <a:solidFill>
                          <a:srgbClr val="000000"/>
                        </a:solidFill>
                        <a:effectLst/>
                        <a:latin typeface="Calibri" panose="020F0502020204030204" pitchFamily="34" charset="0"/>
                      </a:endParaRPr>
                    </a:p>
                  </a:txBody>
                  <a:tcPr marL="7244" marR="7244" marT="7244" marB="0" anchor="ctr"/>
                </a:tc>
                <a:tc>
                  <a:txBody>
                    <a:bodyPr/>
                    <a:lstStyle/>
                    <a:p>
                      <a:pPr algn="ctr" fontAlgn="ctr">
                        <a:buNone/>
                      </a:pPr>
                      <a:r>
                        <a:rPr lang="en-GB" sz="1300" u="none" strike="noStrike" dirty="0">
                          <a:effectLst/>
                        </a:rPr>
                        <a:t>11</a:t>
                      </a:r>
                      <a:endParaRPr lang="en-GB" sz="1300" b="0" i="0" u="none" strike="noStrike" dirty="0">
                        <a:solidFill>
                          <a:srgbClr val="000000"/>
                        </a:solidFill>
                        <a:effectLst/>
                        <a:latin typeface="Calibri" panose="020F0502020204030204" pitchFamily="34" charset="0"/>
                      </a:endParaRPr>
                    </a:p>
                  </a:txBody>
                  <a:tcPr marL="7244" marR="7244" marT="7244" marB="0" anchor="ctr"/>
                </a:tc>
                <a:tc>
                  <a:txBody>
                    <a:bodyPr/>
                    <a:lstStyle/>
                    <a:p>
                      <a:pPr algn="ctr" fontAlgn="ctr">
                        <a:buNone/>
                      </a:pPr>
                      <a:r>
                        <a:rPr lang="en-GB" sz="1300" u="none" strike="noStrike" dirty="0">
                          <a:effectLst/>
                        </a:rPr>
                        <a:t>18.00%</a:t>
                      </a:r>
                      <a:endParaRPr lang="en-GB" sz="1300" b="0" i="0" u="none" strike="noStrike" dirty="0">
                        <a:solidFill>
                          <a:srgbClr val="000000"/>
                        </a:solidFill>
                        <a:effectLst/>
                        <a:latin typeface="Calibri" panose="020F0502020204030204" pitchFamily="34" charset="0"/>
                      </a:endParaRPr>
                    </a:p>
                  </a:txBody>
                  <a:tcPr marL="7244" marR="7244" marT="7244" marB="0" anchor="ctr"/>
                </a:tc>
                <a:extLst>
                  <a:ext uri="{0D108BD9-81ED-4DB2-BD59-A6C34878D82A}">
                    <a16:rowId xmlns:a16="http://schemas.microsoft.com/office/drawing/2014/main" val="2492825080"/>
                  </a:ext>
                </a:extLst>
              </a:tr>
              <a:tr h="527598">
                <a:tc>
                  <a:txBody>
                    <a:bodyPr/>
                    <a:lstStyle/>
                    <a:p>
                      <a:pPr algn="ctr" fontAlgn="ctr">
                        <a:buNone/>
                      </a:pPr>
                      <a:r>
                        <a:rPr lang="en-GB" sz="1300" u="none" strike="noStrike" dirty="0">
                          <a:effectLst/>
                        </a:rPr>
                        <a:t>Feltham</a:t>
                      </a:r>
                      <a:endParaRPr lang="en-GB" sz="1300" b="0" i="0" u="none" strike="noStrike" dirty="0">
                        <a:solidFill>
                          <a:srgbClr val="000000"/>
                        </a:solidFill>
                        <a:effectLst/>
                        <a:latin typeface="Calibri" panose="020F0502020204030204" pitchFamily="34" charset="0"/>
                      </a:endParaRPr>
                    </a:p>
                  </a:txBody>
                  <a:tcPr marL="7244" marR="7244" marT="7244" marB="0" anchor="ctr"/>
                </a:tc>
                <a:tc>
                  <a:txBody>
                    <a:bodyPr/>
                    <a:lstStyle/>
                    <a:p>
                      <a:pPr algn="ctr" fontAlgn="ctr">
                        <a:buNone/>
                      </a:pPr>
                      <a:r>
                        <a:rPr lang="en-GB" sz="1300" u="none" strike="noStrike" dirty="0">
                          <a:effectLst/>
                        </a:rPr>
                        <a:t>6</a:t>
                      </a:r>
                      <a:endParaRPr lang="en-GB" sz="1300" b="0" i="0" u="none" strike="noStrike" dirty="0">
                        <a:solidFill>
                          <a:srgbClr val="000000"/>
                        </a:solidFill>
                        <a:effectLst/>
                        <a:latin typeface="Calibri" panose="020F0502020204030204" pitchFamily="34" charset="0"/>
                      </a:endParaRPr>
                    </a:p>
                  </a:txBody>
                  <a:tcPr marL="7244" marR="7244" marT="7244" marB="0" anchor="ctr"/>
                </a:tc>
                <a:tc>
                  <a:txBody>
                    <a:bodyPr/>
                    <a:lstStyle/>
                    <a:p>
                      <a:pPr algn="ctr" fontAlgn="ctr">
                        <a:buNone/>
                      </a:pPr>
                      <a:r>
                        <a:rPr lang="en-GB" sz="1300" u="none" strike="noStrike" dirty="0">
                          <a:effectLst/>
                        </a:rPr>
                        <a:t>9.80%</a:t>
                      </a:r>
                      <a:endParaRPr lang="en-GB" sz="1300" b="0" i="0" u="none" strike="noStrike" dirty="0">
                        <a:solidFill>
                          <a:srgbClr val="000000"/>
                        </a:solidFill>
                        <a:effectLst/>
                        <a:latin typeface="Calibri" panose="020F0502020204030204" pitchFamily="34" charset="0"/>
                      </a:endParaRPr>
                    </a:p>
                  </a:txBody>
                  <a:tcPr marL="7244" marR="7244" marT="7244" marB="0" anchor="ctr"/>
                </a:tc>
                <a:extLst>
                  <a:ext uri="{0D108BD9-81ED-4DB2-BD59-A6C34878D82A}">
                    <a16:rowId xmlns:a16="http://schemas.microsoft.com/office/drawing/2014/main" val="1534927283"/>
                  </a:ext>
                </a:extLst>
              </a:tr>
              <a:tr h="527598">
                <a:tc>
                  <a:txBody>
                    <a:bodyPr/>
                    <a:lstStyle/>
                    <a:p>
                      <a:pPr algn="ctr" fontAlgn="ctr">
                        <a:buNone/>
                      </a:pPr>
                      <a:r>
                        <a:rPr lang="en-GB" sz="1300" u="none" strike="noStrike" dirty="0">
                          <a:effectLst/>
                        </a:rPr>
                        <a:t>Chiswick</a:t>
                      </a:r>
                      <a:endParaRPr lang="en-GB" sz="1300" b="0" i="0" u="none" strike="noStrike" dirty="0">
                        <a:solidFill>
                          <a:srgbClr val="000000"/>
                        </a:solidFill>
                        <a:effectLst/>
                        <a:latin typeface="Calibri" panose="020F0502020204030204" pitchFamily="34" charset="0"/>
                      </a:endParaRPr>
                    </a:p>
                  </a:txBody>
                  <a:tcPr marL="7244" marR="7244" marT="7244" marB="0" anchor="ctr"/>
                </a:tc>
                <a:tc>
                  <a:txBody>
                    <a:bodyPr/>
                    <a:lstStyle/>
                    <a:p>
                      <a:pPr algn="ctr" fontAlgn="ctr">
                        <a:buNone/>
                      </a:pPr>
                      <a:r>
                        <a:rPr lang="en-GB" sz="1300" u="none" strike="noStrike" dirty="0">
                          <a:effectLst/>
                        </a:rPr>
                        <a:t>4</a:t>
                      </a:r>
                      <a:endParaRPr lang="en-GB" sz="1300" b="0" i="0" u="none" strike="noStrike" dirty="0">
                        <a:solidFill>
                          <a:srgbClr val="000000"/>
                        </a:solidFill>
                        <a:effectLst/>
                        <a:latin typeface="Calibri" panose="020F0502020204030204" pitchFamily="34" charset="0"/>
                      </a:endParaRPr>
                    </a:p>
                  </a:txBody>
                  <a:tcPr marL="7244" marR="7244" marT="7244" marB="0" anchor="ctr"/>
                </a:tc>
                <a:tc>
                  <a:txBody>
                    <a:bodyPr/>
                    <a:lstStyle/>
                    <a:p>
                      <a:pPr algn="ctr" fontAlgn="ctr">
                        <a:buNone/>
                      </a:pPr>
                      <a:r>
                        <a:rPr lang="en-GB" sz="1300" u="none" strike="noStrike" dirty="0">
                          <a:effectLst/>
                        </a:rPr>
                        <a:t>6.60%</a:t>
                      </a:r>
                      <a:endParaRPr lang="en-GB" sz="1300" b="0" i="0" u="none" strike="noStrike" dirty="0">
                        <a:solidFill>
                          <a:srgbClr val="000000"/>
                        </a:solidFill>
                        <a:effectLst/>
                        <a:latin typeface="Calibri" panose="020F0502020204030204" pitchFamily="34" charset="0"/>
                      </a:endParaRPr>
                    </a:p>
                  </a:txBody>
                  <a:tcPr marL="7244" marR="7244" marT="7244" marB="0" anchor="ctr"/>
                </a:tc>
                <a:extLst>
                  <a:ext uri="{0D108BD9-81ED-4DB2-BD59-A6C34878D82A}">
                    <a16:rowId xmlns:a16="http://schemas.microsoft.com/office/drawing/2014/main" val="3254905877"/>
                  </a:ext>
                </a:extLst>
              </a:tr>
              <a:tr h="527598">
                <a:tc>
                  <a:txBody>
                    <a:bodyPr/>
                    <a:lstStyle/>
                    <a:p>
                      <a:pPr algn="ctr" fontAlgn="ctr">
                        <a:buNone/>
                      </a:pPr>
                      <a:r>
                        <a:rPr lang="en-GB" sz="1300" u="none" strike="noStrike" dirty="0">
                          <a:effectLst/>
                        </a:rPr>
                        <a:t>Out of Borough</a:t>
                      </a:r>
                      <a:endParaRPr lang="en-GB" sz="1300" b="0" i="0" u="none" strike="noStrike" dirty="0">
                        <a:solidFill>
                          <a:srgbClr val="000000"/>
                        </a:solidFill>
                        <a:effectLst/>
                        <a:latin typeface="Calibri" panose="020F0502020204030204" pitchFamily="34" charset="0"/>
                      </a:endParaRPr>
                    </a:p>
                  </a:txBody>
                  <a:tcPr marL="7244" marR="7244" marT="7244" marB="0" anchor="ctr"/>
                </a:tc>
                <a:tc>
                  <a:txBody>
                    <a:bodyPr/>
                    <a:lstStyle/>
                    <a:p>
                      <a:pPr algn="ctr" fontAlgn="ctr">
                        <a:buNone/>
                      </a:pPr>
                      <a:r>
                        <a:rPr lang="en-GB" sz="1300" u="none" strike="noStrike" dirty="0">
                          <a:effectLst/>
                        </a:rPr>
                        <a:t>2</a:t>
                      </a:r>
                      <a:endParaRPr lang="en-GB" sz="1300" b="0" i="0" u="none" strike="noStrike" dirty="0">
                        <a:solidFill>
                          <a:srgbClr val="000000"/>
                        </a:solidFill>
                        <a:effectLst/>
                        <a:latin typeface="Calibri" panose="020F0502020204030204" pitchFamily="34" charset="0"/>
                      </a:endParaRPr>
                    </a:p>
                  </a:txBody>
                  <a:tcPr marL="7244" marR="7244" marT="7244" marB="0" anchor="ctr"/>
                </a:tc>
                <a:tc>
                  <a:txBody>
                    <a:bodyPr/>
                    <a:lstStyle/>
                    <a:p>
                      <a:pPr algn="ctr" fontAlgn="ctr">
                        <a:buNone/>
                      </a:pPr>
                      <a:r>
                        <a:rPr lang="en-GB" sz="1300" u="none" strike="noStrike" dirty="0">
                          <a:effectLst/>
                        </a:rPr>
                        <a:t>3.30%</a:t>
                      </a:r>
                      <a:endParaRPr lang="en-GB" sz="1300" b="0" i="0" u="none" strike="noStrike" dirty="0">
                        <a:solidFill>
                          <a:srgbClr val="000000"/>
                        </a:solidFill>
                        <a:effectLst/>
                        <a:latin typeface="Calibri" panose="020F0502020204030204" pitchFamily="34" charset="0"/>
                      </a:endParaRPr>
                    </a:p>
                  </a:txBody>
                  <a:tcPr marL="7244" marR="7244" marT="7244" marB="0" anchor="ctr"/>
                </a:tc>
                <a:extLst>
                  <a:ext uri="{0D108BD9-81ED-4DB2-BD59-A6C34878D82A}">
                    <a16:rowId xmlns:a16="http://schemas.microsoft.com/office/drawing/2014/main" val="1852690860"/>
                  </a:ext>
                </a:extLst>
              </a:tr>
              <a:tr h="527598">
                <a:tc>
                  <a:txBody>
                    <a:bodyPr/>
                    <a:lstStyle/>
                    <a:p>
                      <a:pPr algn="ctr" fontAlgn="ctr">
                        <a:buNone/>
                      </a:pPr>
                      <a:r>
                        <a:rPr lang="en-GB" sz="1300" u="none" strike="noStrike" dirty="0">
                          <a:effectLst/>
                        </a:rPr>
                        <a:t>Not provided</a:t>
                      </a:r>
                      <a:endParaRPr lang="en-GB" sz="1300" b="0" i="0" u="none" strike="noStrike" dirty="0">
                        <a:solidFill>
                          <a:srgbClr val="000000"/>
                        </a:solidFill>
                        <a:effectLst/>
                        <a:latin typeface="Calibri" panose="020F0502020204030204" pitchFamily="34" charset="0"/>
                      </a:endParaRPr>
                    </a:p>
                  </a:txBody>
                  <a:tcPr marL="7244" marR="7244" marT="7244" marB="0" anchor="ctr"/>
                </a:tc>
                <a:tc>
                  <a:txBody>
                    <a:bodyPr/>
                    <a:lstStyle/>
                    <a:p>
                      <a:pPr algn="ctr" fontAlgn="ctr">
                        <a:buNone/>
                      </a:pPr>
                      <a:r>
                        <a:rPr lang="en-GB" sz="1300" u="none" strike="noStrike" dirty="0">
                          <a:effectLst/>
                        </a:rPr>
                        <a:t>1</a:t>
                      </a:r>
                      <a:endParaRPr lang="en-GB" sz="1300" b="0" i="0" u="none" strike="noStrike" dirty="0">
                        <a:solidFill>
                          <a:srgbClr val="000000"/>
                        </a:solidFill>
                        <a:effectLst/>
                        <a:latin typeface="Calibri" panose="020F0502020204030204" pitchFamily="34" charset="0"/>
                      </a:endParaRPr>
                    </a:p>
                  </a:txBody>
                  <a:tcPr marL="7244" marR="7244" marT="7244" marB="0" anchor="ctr"/>
                </a:tc>
                <a:tc>
                  <a:txBody>
                    <a:bodyPr/>
                    <a:lstStyle/>
                    <a:p>
                      <a:pPr algn="ctr" fontAlgn="ctr">
                        <a:buNone/>
                      </a:pPr>
                      <a:r>
                        <a:rPr lang="en-GB" sz="1300" u="none" strike="noStrike" dirty="0">
                          <a:effectLst/>
                        </a:rPr>
                        <a:t>1.60%</a:t>
                      </a:r>
                      <a:endParaRPr lang="en-GB" sz="1300" b="0" i="0" u="none" strike="noStrike" dirty="0">
                        <a:solidFill>
                          <a:srgbClr val="000000"/>
                        </a:solidFill>
                        <a:effectLst/>
                        <a:latin typeface="Calibri" panose="020F0502020204030204" pitchFamily="34" charset="0"/>
                      </a:endParaRPr>
                    </a:p>
                  </a:txBody>
                  <a:tcPr marL="7244" marR="7244" marT="7244" marB="0" anchor="ctr"/>
                </a:tc>
                <a:extLst>
                  <a:ext uri="{0D108BD9-81ED-4DB2-BD59-A6C34878D82A}">
                    <a16:rowId xmlns:a16="http://schemas.microsoft.com/office/drawing/2014/main" val="3691382036"/>
                  </a:ext>
                </a:extLst>
              </a:tr>
              <a:tr h="527598">
                <a:tc>
                  <a:txBody>
                    <a:bodyPr/>
                    <a:lstStyle/>
                    <a:p>
                      <a:pPr algn="ctr" fontAlgn="ctr">
                        <a:buNone/>
                      </a:pPr>
                      <a:r>
                        <a:rPr lang="en-GB" sz="1300" u="none" strike="noStrike" kern="1200" dirty="0">
                          <a:solidFill>
                            <a:schemeClr val="dk1"/>
                          </a:solidFill>
                          <a:effectLst/>
                          <a:latin typeface="+mn-lt"/>
                          <a:ea typeface="+mn-ea"/>
                          <a:cs typeface="+mn-cs"/>
                        </a:rPr>
                        <a:t>Total</a:t>
                      </a:r>
                    </a:p>
                  </a:txBody>
                  <a:tcPr marL="7244" marR="7244" marT="7244" marB="0" anchor="ctr"/>
                </a:tc>
                <a:tc>
                  <a:txBody>
                    <a:bodyPr/>
                    <a:lstStyle/>
                    <a:p>
                      <a:pPr algn="ctr" fontAlgn="ctr">
                        <a:buNone/>
                      </a:pPr>
                      <a:r>
                        <a:rPr lang="en-GB" sz="1300" u="none" strike="noStrike" kern="1200" dirty="0">
                          <a:solidFill>
                            <a:schemeClr val="dk1"/>
                          </a:solidFill>
                          <a:effectLst/>
                          <a:latin typeface="+mn-lt"/>
                          <a:ea typeface="+mn-ea"/>
                          <a:cs typeface="+mn-cs"/>
                        </a:rPr>
                        <a:t>61</a:t>
                      </a:r>
                    </a:p>
                  </a:txBody>
                  <a:tcPr marL="7244" marR="7244" marT="724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300" u="none" strike="noStrike" kern="1200" dirty="0">
                          <a:solidFill>
                            <a:schemeClr val="dk1"/>
                          </a:solidFill>
                          <a:effectLst/>
                          <a:latin typeface="+mn-lt"/>
                          <a:ea typeface="+mn-ea"/>
                          <a:cs typeface="+mn-cs"/>
                        </a:rPr>
                        <a:t>100%</a:t>
                      </a:r>
                    </a:p>
                  </a:txBody>
                  <a:tcPr marL="7244" marR="7244" marT="7244" marB="0" anchor="ctr"/>
                </a:tc>
                <a:extLst>
                  <a:ext uri="{0D108BD9-81ED-4DB2-BD59-A6C34878D82A}">
                    <a16:rowId xmlns:a16="http://schemas.microsoft.com/office/drawing/2014/main" val="1098643509"/>
                  </a:ext>
                </a:extLst>
              </a:tr>
            </a:tbl>
          </a:graphicData>
        </a:graphic>
      </p:graphicFrame>
    </p:spTree>
    <p:extLst>
      <p:ext uri="{BB962C8B-B14F-4D97-AF65-F5344CB8AC3E}">
        <p14:creationId xmlns:p14="http://schemas.microsoft.com/office/powerpoint/2010/main" val="11270400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387BA2-378C-4878-AACE-9008B90CA9AA}"/>
              </a:ext>
            </a:extLst>
          </p:cNvPr>
          <p:cNvSpPr>
            <a:spLocks noGrp="1"/>
          </p:cNvSpPr>
          <p:nvPr>
            <p:ph type="body" sz="quarter" idx="10"/>
          </p:nvPr>
        </p:nvSpPr>
        <p:spPr/>
        <p:txBody>
          <a:bodyPr anchor="ctr"/>
          <a:lstStyle/>
          <a:p>
            <a:pPr algn="ctr"/>
            <a:r>
              <a:rPr lang="en-US" sz="4800" dirty="0"/>
              <a:t>Thank you</a:t>
            </a:r>
            <a:endParaRPr lang="en-GB" sz="4800" dirty="0"/>
          </a:p>
        </p:txBody>
      </p:sp>
      <p:pic>
        <p:nvPicPr>
          <p:cNvPr id="5" name="Picture 4" descr="A blue text on a white background&#10;&#10;AI-generated content may be incorrect.">
            <a:extLst>
              <a:ext uri="{FF2B5EF4-FFF2-40B4-BE49-F238E27FC236}">
                <a16:creationId xmlns:a16="http://schemas.microsoft.com/office/drawing/2014/main" id="{D6AC5FEA-A933-4CA4-66E2-28E9397E2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578" y="492661"/>
            <a:ext cx="3949700" cy="889000"/>
          </a:xfrm>
          <a:prstGeom prst="rect">
            <a:avLst/>
          </a:prstGeom>
        </p:spPr>
      </p:pic>
      <p:pic>
        <p:nvPicPr>
          <p:cNvPr id="6" name="object 14">
            <a:extLst>
              <a:ext uri="{FF2B5EF4-FFF2-40B4-BE49-F238E27FC236}">
                <a16:creationId xmlns:a16="http://schemas.microsoft.com/office/drawing/2014/main" id="{6F36B2DF-F646-22F2-6C28-235A84BE8455}"/>
              </a:ext>
            </a:extLst>
          </p:cNvPr>
          <p:cNvPicPr/>
          <p:nvPr/>
        </p:nvPicPr>
        <p:blipFill>
          <a:blip r:embed="rId3" cstate="screen">
            <a:extLst>
              <a:ext uri="{28A0092B-C50C-407E-A947-70E740481C1C}">
                <a14:useLocalDpi xmlns:a14="http://schemas.microsoft.com/office/drawing/2010/main"/>
              </a:ext>
            </a:extLst>
          </a:blip>
          <a:stretch>
            <a:fillRect/>
          </a:stretch>
        </p:blipFill>
        <p:spPr>
          <a:xfrm>
            <a:off x="412729" y="3868077"/>
            <a:ext cx="235269" cy="235609"/>
          </a:xfrm>
          <a:prstGeom prst="rect">
            <a:avLst/>
          </a:prstGeom>
        </p:spPr>
      </p:pic>
      <p:pic>
        <p:nvPicPr>
          <p:cNvPr id="7" name="object 15">
            <a:extLst>
              <a:ext uri="{FF2B5EF4-FFF2-40B4-BE49-F238E27FC236}">
                <a16:creationId xmlns:a16="http://schemas.microsoft.com/office/drawing/2014/main" id="{467DA818-2211-DEC9-4D5B-7EA8F9C60B00}"/>
              </a:ext>
            </a:extLst>
          </p:cNvPr>
          <p:cNvPicPr/>
          <p:nvPr/>
        </p:nvPicPr>
        <p:blipFill>
          <a:blip r:embed="rId4" cstate="screen">
            <a:extLst>
              <a:ext uri="{28A0092B-C50C-407E-A947-70E740481C1C}">
                <a14:useLocalDpi xmlns:a14="http://schemas.microsoft.com/office/drawing/2010/main"/>
              </a:ext>
            </a:extLst>
          </a:blip>
          <a:stretch>
            <a:fillRect/>
          </a:stretch>
        </p:blipFill>
        <p:spPr>
          <a:xfrm>
            <a:off x="410477" y="4228128"/>
            <a:ext cx="237532" cy="235609"/>
          </a:xfrm>
          <a:prstGeom prst="rect">
            <a:avLst/>
          </a:prstGeom>
        </p:spPr>
      </p:pic>
      <p:pic>
        <p:nvPicPr>
          <p:cNvPr id="8" name="object 16">
            <a:extLst>
              <a:ext uri="{FF2B5EF4-FFF2-40B4-BE49-F238E27FC236}">
                <a16:creationId xmlns:a16="http://schemas.microsoft.com/office/drawing/2014/main" id="{206F4E79-BE3E-1755-AFEF-4B296ECF6D0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11591" y="4576223"/>
            <a:ext cx="236407" cy="236293"/>
          </a:xfrm>
          <a:prstGeom prst="rect">
            <a:avLst/>
          </a:prstGeom>
        </p:spPr>
      </p:pic>
      <p:sp>
        <p:nvSpPr>
          <p:cNvPr id="9" name="object 17">
            <a:extLst>
              <a:ext uri="{FF2B5EF4-FFF2-40B4-BE49-F238E27FC236}">
                <a16:creationId xmlns:a16="http://schemas.microsoft.com/office/drawing/2014/main" id="{C6814150-B650-10E7-BEEF-360C4298991B}"/>
              </a:ext>
            </a:extLst>
          </p:cNvPr>
          <p:cNvSpPr txBox="1"/>
          <p:nvPr/>
        </p:nvSpPr>
        <p:spPr>
          <a:xfrm>
            <a:off x="854929" y="3880062"/>
            <a:ext cx="2667012" cy="900246"/>
          </a:xfrm>
          <a:prstGeom prst="rect">
            <a:avLst/>
          </a:prstGeom>
        </p:spPr>
        <p:txBody>
          <a:bodyPr vert="horz" wrap="square" lIns="0" tIns="12700" rIns="0" bIns="0" rtlCol="0">
            <a:spAutoFit/>
          </a:bodyPr>
          <a:lstStyle/>
          <a:p>
            <a:pPr marL="50800">
              <a:lnSpc>
                <a:spcPct val="100000"/>
              </a:lnSpc>
              <a:spcBef>
                <a:spcPts val="100"/>
              </a:spcBef>
            </a:pPr>
            <a:r>
              <a:rPr sz="1200" dirty="0">
                <a:solidFill>
                  <a:srgbClr val="FFFFFF"/>
                </a:solidFill>
                <a:latin typeface="Poppins" panose="00000500000000000000" pitchFamily="2" charset="0"/>
                <a:cs typeface="Poppins" panose="00000500000000000000" pitchFamily="2" charset="0"/>
              </a:rPr>
              <a:t>www</a:t>
            </a:r>
            <a:r>
              <a:rPr lang="en-GB" sz="1200" dirty="0">
                <a:solidFill>
                  <a:srgbClr val="FFFFFF"/>
                </a:solidFill>
                <a:latin typeface="Poppins" panose="00000500000000000000" pitchFamily="2" charset="0"/>
                <a:cs typeface="Poppins" panose="00000500000000000000" pitchFamily="2" charset="0"/>
              </a:rPr>
              <a:t>.</a:t>
            </a:r>
            <a:r>
              <a:rPr sz="1200" dirty="0">
                <a:solidFill>
                  <a:srgbClr val="FFFFFF"/>
                </a:solidFill>
                <a:latin typeface="Poppins" panose="00000500000000000000" pitchFamily="2" charset="0"/>
                <a:cs typeface="Poppins" panose="00000500000000000000" pitchFamily="2" charset="0"/>
              </a:rPr>
              <a:t>healthwatch</a:t>
            </a:r>
            <a:r>
              <a:rPr lang="en-GB" sz="1200" dirty="0">
                <a:solidFill>
                  <a:srgbClr val="FFFFFF"/>
                </a:solidFill>
                <a:latin typeface="Poppins" panose="00000500000000000000" pitchFamily="2" charset="0"/>
                <a:cs typeface="Poppins" panose="00000500000000000000" pitchFamily="2" charset="0"/>
              </a:rPr>
              <a:t>hounslow.</a:t>
            </a:r>
            <a:r>
              <a:rPr sz="1200" dirty="0">
                <a:solidFill>
                  <a:srgbClr val="FFFFFF"/>
                </a:solidFill>
                <a:latin typeface="Poppins" panose="00000500000000000000" pitchFamily="2" charset="0"/>
                <a:cs typeface="Poppins" panose="00000500000000000000" pitchFamily="2" charset="0"/>
              </a:rPr>
              <a:t>co</a:t>
            </a:r>
            <a:r>
              <a:rPr lang="en-GB" sz="1200" dirty="0">
                <a:solidFill>
                  <a:srgbClr val="FFFFFF"/>
                </a:solidFill>
                <a:latin typeface="Poppins" panose="00000500000000000000" pitchFamily="2" charset="0"/>
                <a:cs typeface="Poppins" panose="00000500000000000000" pitchFamily="2" charset="0"/>
              </a:rPr>
              <a:t>.</a:t>
            </a:r>
            <a:r>
              <a:rPr sz="1200" dirty="0">
                <a:solidFill>
                  <a:srgbClr val="FFFFFF"/>
                </a:solidFill>
                <a:latin typeface="Poppins" panose="00000500000000000000" pitchFamily="2" charset="0"/>
                <a:cs typeface="Poppins" panose="00000500000000000000" pitchFamily="2" charset="0"/>
              </a:rPr>
              <a:t>uk</a:t>
            </a:r>
            <a:endParaRPr sz="1200" dirty="0">
              <a:latin typeface="Poppins" panose="00000500000000000000" pitchFamily="2" charset="0"/>
              <a:cs typeface="Poppins" panose="00000500000000000000" pitchFamily="2" charset="0"/>
            </a:endParaRPr>
          </a:p>
          <a:p>
            <a:pPr marL="50800">
              <a:lnSpc>
                <a:spcPct val="100000"/>
              </a:lnSpc>
              <a:spcBef>
                <a:spcPts val="1280"/>
              </a:spcBef>
            </a:pPr>
            <a:r>
              <a:rPr sz="1200" dirty="0">
                <a:solidFill>
                  <a:srgbClr val="FFFFFF"/>
                </a:solidFill>
                <a:latin typeface="Poppins" panose="00000500000000000000" pitchFamily="2" charset="0"/>
                <a:cs typeface="Poppins" panose="00000500000000000000" pitchFamily="2" charset="0"/>
              </a:rPr>
              <a:t>0</a:t>
            </a:r>
            <a:r>
              <a:rPr lang="en-GB" sz="1200" dirty="0">
                <a:solidFill>
                  <a:srgbClr val="FFFFFF"/>
                </a:solidFill>
                <a:latin typeface="Poppins" panose="00000500000000000000" pitchFamily="2" charset="0"/>
                <a:cs typeface="Poppins" panose="00000500000000000000" pitchFamily="2" charset="0"/>
              </a:rPr>
              <a:t>20 3603 2438</a:t>
            </a:r>
          </a:p>
          <a:p>
            <a:pPr marL="50800">
              <a:lnSpc>
                <a:spcPct val="100000"/>
              </a:lnSpc>
              <a:spcBef>
                <a:spcPts val="1280"/>
              </a:spcBef>
            </a:pPr>
            <a:r>
              <a:rPr lang="en-GB" sz="1200" dirty="0">
                <a:solidFill>
                  <a:srgbClr val="FFFFFF"/>
                </a:solidFill>
                <a:latin typeface="Poppins" panose="00000500000000000000" pitchFamily="2" charset="0"/>
                <a:cs typeface="Poppins" panose="00000500000000000000" pitchFamily="2" charset="0"/>
              </a:rPr>
              <a:t>info</a:t>
            </a:r>
            <a:r>
              <a:rPr sz="1200" dirty="0">
                <a:solidFill>
                  <a:srgbClr val="FFFFFF"/>
                </a:solidFill>
                <a:latin typeface="Poppins" panose="00000500000000000000" pitchFamily="2" charset="0"/>
                <a:cs typeface="Poppins" panose="00000500000000000000" pitchFamily="2" charset="0"/>
              </a:rPr>
              <a:t>@healthwatch</a:t>
            </a:r>
            <a:r>
              <a:rPr lang="en-GB" sz="1200" dirty="0">
                <a:solidFill>
                  <a:srgbClr val="FFFFFF"/>
                </a:solidFill>
                <a:latin typeface="Poppins" panose="00000500000000000000" pitchFamily="2" charset="0"/>
                <a:cs typeface="Poppins" panose="00000500000000000000" pitchFamily="2" charset="0"/>
              </a:rPr>
              <a:t>hounslow.</a:t>
            </a:r>
            <a:r>
              <a:rPr sz="1200" dirty="0">
                <a:solidFill>
                  <a:srgbClr val="FFFFFF"/>
                </a:solidFill>
                <a:latin typeface="Poppins" panose="00000500000000000000" pitchFamily="2" charset="0"/>
                <a:cs typeface="Poppins" panose="00000500000000000000" pitchFamily="2" charset="0"/>
              </a:rPr>
              <a:t>co</a:t>
            </a:r>
            <a:r>
              <a:rPr lang="en-GB" sz="1200" dirty="0">
                <a:solidFill>
                  <a:srgbClr val="FFFFFF"/>
                </a:solidFill>
                <a:latin typeface="Poppins" panose="00000500000000000000" pitchFamily="2" charset="0"/>
                <a:cs typeface="Poppins" panose="00000500000000000000" pitchFamily="2" charset="0"/>
              </a:rPr>
              <a:t>.</a:t>
            </a:r>
            <a:r>
              <a:rPr sz="1200" dirty="0">
                <a:solidFill>
                  <a:srgbClr val="FFFFFF"/>
                </a:solidFill>
                <a:latin typeface="Poppins" panose="00000500000000000000" pitchFamily="2" charset="0"/>
                <a:cs typeface="Poppins" panose="00000500000000000000" pitchFamily="2" charset="0"/>
              </a:rPr>
              <a:t>uk</a:t>
            </a:r>
            <a:endParaRPr sz="1200" dirty="0">
              <a:latin typeface="Poppins" panose="00000500000000000000" pitchFamily="2" charset="0"/>
              <a:cs typeface="Poppins" panose="00000500000000000000" pitchFamily="2" charset="0"/>
            </a:endParaRPr>
          </a:p>
        </p:txBody>
      </p:sp>
      <p:pic>
        <p:nvPicPr>
          <p:cNvPr id="10" name="object 18">
            <a:extLst>
              <a:ext uri="{FF2B5EF4-FFF2-40B4-BE49-F238E27FC236}">
                <a16:creationId xmlns:a16="http://schemas.microsoft.com/office/drawing/2014/main" id="{3BD88DD7-D970-7B46-416A-7D709FD5E3E5}"/>
              </a:ext>
            </a:extLst>
          </p:cNvPr>
          <p:cNvPicPr/>
          <p:nvPr/>
        </p:nvPicPr>
        <p:blipFill>
          <a:blip r:embed="rId6" cstate="screen">
            <a:extLst>
              <a:ext uri="{28A0092B-C50C-407E-A947-70E740481C1C}">
                <a14:useLocalDpi xmlns:a14="http://schemas.microsoft.com/office/drawing/2010/main"/>
              </a:ext>
            </a:extLst>
          </a:blip>
          <a:stretch>
            <a:fillRect/>
          </a:stretch>
        </p:blipFill>
        <p:spPr>
          <a:xfrm>
            <a:off x="410454" y="5073059"/>
            <a:ext cx="237578" cy="237591"/>
          </a:xfrm>
          <a:prstGeom prst="rect">
            <a:avLst/>
          </a:prstGeom>
        </p:spPr>
      </p:pic>
      <p:pic>
        <p:nvPicPr>
          <p:cNvPr id="11" name="object 19">
            <a:extLst>
              <a:ext uri="{FF2B5EF4-FFF2-40B4-BE49-F238E27FC236}">
                <a16:creationId xmlns:a16="http://schemas.microsoft.com/office/drawing/2014/main" id="{4F9EB188-7366-21E0-C4B8-90CAF589B33B}"/>
              </a:ext>
            </a:extLst>
          </p:cNvPr>
          <p:cNvPicPr/>
          <p:nvPr/>
        </p:nvPicPr>
        <p:blipFill>
          <a:blip r:embed="rId7" cstate="screen">
            <a:extLst>
              <a:ext uri="{28A0092B-C50C-407E-A947-70E740481C1C}">
                <a14:useLocalDpi xmlns:a14="http://schemas.microsoft.com/office/drawing/2010/main"/>
              </a:ext>
            </a:extLst>
          </a:blip>
          <a:stretch>
            <a:fillRect/>
          </a:stretch>
        </p:blipFill>
        <p:spPr>
          <a:xfrm>
            <a:off x="410454" y="5392863"/>
            <a:ext cx="237578" cy="237591"/>
          </a:xfrm>
          <a:prstGeom prst="rect">
            <a:avLst/>
          </a:prstGeom>
        </p:spPr>
      </p:pic>
      <p:pic>
        <p:nvPicPr>
          <p:cNvPr id="12" name="object 20">
            <a:extLst>
              <a:ext uri="{FF2B5EF4-FFF2-40B4-BE49-F238E27FC236}">
                <a16:creationId xmlns:a16="http://schemas.microsoft.com/office/drawing/2014/main" id="{09B1FAD5-3FB9-FDA5-30AC-4296C1C2A149}"/>
              </a:ext>
            </a:extLst>
          </p:cNvPr>
          <p:cNvPicPr/>
          <p:nvPr/>
        </p:nvPicPr>
        <p:blipFill>
          <a:blip r:embed="rId8" cstate="screen">
            <a:extLst>
              <a:ext uri="{28A0092B-C50C-407E-A947-70E740481C1C}">
                <a14:useLocalDpi xmlns:a14="http://schemas.microsoft.com/office/drawing/2010/main"/>
              </a:ext>
            </a:extLst>
          </a:blip>
          <a:stretch>
            <a:fillRect/>
          </a:stretch>
        </p:blipFill>
        <p:spPr>
          <a:xfrm>
            <a:off x="410454" y="5760686"/>
            <a:ext cx="237578" cy="237591"/>
          </a:xfrm>
          <a:prstGeom prst="rect">
            <a:avLst/>
          </a:prstGeom>
        </p:spPr>
      </p:pic>
      <p:pic>
        <p:nvPicPr>
          <p:cNvPr id="13" name="object 21">
            <a:extLst>
              <a:ext uri="{FF2B5EF4-FFF2-40B4-BE49-F238E27FC236}">
                <a16:creationId xmlns:a16="http://schemas.microsoft.com/office/drawing/2014/main" id="{EF97907A-6012-AF98-939A-3D576BC1BC44}"/>
              </a:ext>
            </a:extLst>
          </p:cNvPr>
          <p:cNvPicPr/>
          <p:nvPr/>
        </p:nvPicPr>
        <p:blipFill>
          <a:blip r:embed="rId9" cstate="screen">
            <a:extLst>
              <a:ext uri="{28A0092B-C50C-407E-A947-70E740481C1C}">
                <a14:useLocalDpi xmlns:a14="http://schemas.microsoft.com/office/drawing/2010/main"/>
              </a:ext>
            </a:extLst>
          </a:blip>
          <a:stretch>
            <a:fillRect/>
          </a:stretch>
        </p:blipFill>
        <p:spPr>
          <a:xfrm>
            <a:off x="410454" y="6107339"/>
            <a:ext cx="237578" cy="237591"/>
          </a:xfrm>
          <a:prstGeom prst="rect">
            <a:avLst/>
          </a:prstGeom>
        </p:spPr>
      </p:pic>
      <p:sp>
        <p:nvSpPr>
          <p:cNvPr id="14" name="object 24">
            <a:extLst>
              <a:ext uri="{FF2B5EF4-FFF2-40B4-BE49-F238E27FC236}">
                <a16:creationId xmlns:a16="http://schemas.microsoft.com/office/drawing/2014/main" id="{BC708050-1608-61C5-58FC-AAEF252C4E8A}"/>
              </a:ext>
            </a:extLst>
          </p:cNvPr>
          <p:cNvSpPr txBox="1"/>
          <p:nvPr/>
        </p:nvSpPr>
        <p:spPr>
          <a:xfrm>
            <a:off x="854941" y="5073059"/>
            <a:ext cx="3333766" cy="1610441"/>
          </a:xfrm>
          <a:prstGeom prst="rect">
            <a:avLst/>
          </a:prstGeom>
        </p:spPr>
        <p:txBody>
          <a:bodyPr vert="horz" wrap="square" lIns="0" tIns="12700" rIns="0" bIns="0" rtlCol="0">
            <a:spAutoFit/>
          </a:bodyPr>
          <a:lstStyle/>
          <a:p>
            <a:pPr marL="12700">
              <a:lnSpc>
                <a:spcPct val="100000"/>
              </a:lnSpc>
              <a:spcBef>
                <a:spcPts val="100"/>
              </a:spcBef>
            </a:pPr>
            <a:r>
              <a:rPr lang="en-US" sz="1200" dirty="0">
                <a:solidFill>
                  <a:srgbClr val="FFFFFF"/>
                </a:solidFill>
                <a:latin typeface="Poppins" panose="00000500000000000000" pitchFamily="2" charset="0"/>
                <a:cs typeface="Poppins" panose="00000500000000000000" pitchFamily="2" charset="0"/>
              </a:rPr>
              <a:t>/</a:t>
            </a:r>
            <a:r>
              <a:rPr sz="1200" dirty="0">
                <a:solidFill>
                  <a:srgbClr val="FFFFFF"/>
                </a:solidFill>
                <a:latin typeface="Poppins" panose="00000500000000000000" pitchFamily="2" charset="0"/>
                <a:cs typeface="Poppins" panose="00000500000000000000" pitchFamily="2" charset="0"/>
              </a:rPr>
              <a:t>Healthwatch</a:t>
            </a:r>
            <a:r>
              <a:rPr lang="en-GB" sz="1200" dirty="0">
                <a:solidFill>
                  <a:srgbClr val="FFFFFF"/>
                </a:solidFill>
                <a:latin typeface="Poppins" panose="00000500000000000000" pitchFamily="2" charset="0"/>
                <a:cs typeface="Poppins" panose="00000500000000000000" pitchFamily="2" charset="0"/>
              </a:rPr>
              <a:t>.hounslow1 </a:t>
            </a:r>
            <a:br>
              <a:rPr lang="en-GB" sz="1200" dirty="0">
                <a:solidFill>
                  <a:srgbClr val="FFFFFF"/>
                </a:solidFill>
                <a:latin typeface="Poppins" panose="00000500000000000000" pitchFamily="2" charset="0"/>
                <a:cs typeface="Poppins" panose="00000500000000000000" pitchFamily="2" charset="0"/>
              </a:rPr>
            </a:br>
            <a:br>
              <a:rPr lang="en-GB" sz="1200" dirty="0">
                <a:solidFill>
                  <a:srgbClr val="FFFFFF"/>
                </a:solidFill>
                <a:latin typeface="Poppins" panose="00000500000000000000" pitchFamily="2" charset="0"/>
                <a:cs typeface="Poppins" panose="00000500000000000000" pitchFamily="2" charset="0"/>
              </a:rPr>
            </a:br>
            <a:r>
              <a:rPr lang="en-US" sz="1200" dirty="0">
                <a:solidFill>
                  <a:srgbClr val="FFFFFF"/>
                </a:solidFill>
                <a:latin typeface="Poppins" panose="00000500000000000000" pitchFamily="2" charset="0"/>
                <a:cs typeface="Poppins" panose="00000500000000000000" pitchFamily="2" charset="0"/>
              </a:rPr>
              <a:t>@</a:t>
            </a:r>
            <a:r>
              <a:rPr lang="en-GB" sz="1200" dirty="0">
                <a:solidFill>
                  <a:srgbClr val="FFFFFF"/>
                </a:solidFill>
                <a:latin typeface="Poppins" panose="00000500000000000000" pitchFamily="2" charset="0"/>
                <a:cs typeface="Poppins" panose="00000500000000000000" pitchFamily="2" charset="0"/>
              </a:rPr>
              <a:t>HWHounslow</a:t>
            </a:r>
          </a:p>
          <a:p>
            <a:pPr marL="12700" marR="5080">
              <a:lnSpc>
                <a:spcPct val="197000"/>
              </a:lnSpc>
            </a:pPr>
            <a:r>
              <a:rPr lang="en-US" sz="1200" dirty="0">
                <a:solidFill>
                  <a:srgbClr val="FFFFFF"/>
                </a:solidFill>
                <a:latin typeface="Poppins" panose="00000500000000000000" pitchFamily="2" charset="0"/>
                <a:cs typeface="Poppins" panose="00000500000000000000" pitchFamily="2" charset="0"/>
              </a:rPr>
              <a:t>@Healthwatch_Hounslow</a:t>
            </a:r>
            <a:br>
              <a:rPr lang="en-US" sz="1200" dirty="0">
                <a:solidFill>
                  <a:srgbClr val="FFFFFF"/>
                </a:solidFill>
                <a:latin typeface="Poppins" panose="00000500000000000000" pitchFamily="2" charset="0"/>
                <a:cs typeface="Poppins" panose="00000500000000000000" pitchFamily="2" charset="0"/>
              </a:rPr>
            </a:br>
            <a:r>
              <a:rPr lang="en-US" sz="1200" dirty="0">
                <a:solidFill>
                  <a:srgbClr val="FFFFFF"/>
                </a:solidFill>
                <a:latin typeface="Poppins" panose="00000500000000000000" pitchFamily="2" charset="0"/>
                <a:cs typeface="Poppins" panose="00000500000000000000" pitchFamily="2" charset="0"/>
              </a:rPr>
              <a:t>healthwatch-hounslow-860162200</a:t>
            </a:r>
            <a:br>
              <a:rPr lang="en-US" sz="1200" dirty="0">
                <a:solidFill>
                  <a:srgbClr val="FFFFFF"/>
                </a:solidFill>
                <a:latin typeface="Poppins" panose="00000500000000000000" pitchFamily="2" charset="0"/>
                <a:cs typeface="Poppins" panose="00000500000000000000" pitchFamily="2" charset="0"/>
              </a:rPr>
            </a:br>
            <a:endParaRPr lang="en-US" sz="12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14424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E434F-0D4A-3C36-A503-FB11E6A185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09C198-3F4A-CB1F-3603-DB5A7A69DD47}"/>
              </a:ext>
            </a:extLst>
          </p:cNvPr>
          <p:cNvSpPr>
            <a:spLocks noGrp="1"/>
          </p:cNvSpPr>
          <p:nvPr>
            <p:ph idx="1"/>
          </p:nvPr>
        </p:nvSpPr>
        <p:spPr>
          <a:xfrm>
            <a:off x="495300" y="1337480"/>
            <a:ext cx="11058300" cy="4697055"/>
          </a:xfrm>
        </p:spPr>
        <p:txBody>
          <a:bodyPr/>
          <a:lstStyle/>
          <a:p>
            <a:r>
              <a:rPr lang="en-US" sz="1600" dirty="0">
                <a:latin typeface="+mn-lt"/>
                <a:cs typeface="Poppins"/>
              </a:rPr>
              <a:t>We collaborated with the London Borough of Hounslow’s Public Health team and the 0–4 Programme Delivery Manager at North West London Integrated Care Board (NWL ICB). We also worked in partnership with a multidisciplinary ‘working group’ of Hounslow health and care organisations set up to address this topic.</a:t>
            </a:r>
          </a:p>
          <a:p>
            <a:r>
              <a:rPr lang="en-US" sz="1600" dirty="0">
                <a:latin typeface="+mn-lt"/>
                <a:cs typeface="Poppins"/>
              </a:rPr>
              <a:t>Together we designed an online survey to gather feedback from parents and carers of children aged 0–4 who were attending A&amp;E or had attended recently. The survey was promoted through our website, social media channels, and by the initial assessment nurse at West Middlesex Hospital’s A&amp;E department.</a:t>
            </a:r>
          </a:p>
          <a:p>
            <a:r>
              <a:rPr lang="en-US" sz="1600" dirty="0">
                <a:latin typeface="+mn-lt"/>
                <a:cs typeface="Poppins"/>
              </a:rPr>
              <a:t>To explore parents’ decision-making in more depth, we also developed a semi-structured, open-ended interview guide. In total, we heard from 61 parents and carers through the online survey and five parents through semi-structured interviews.</a:t>
            </a:r>
          </a:p>
          <a:p>
            <a:r>
              <a:rPr lang="en-US" sz="1600" dirty="0">
                <a:latin typeface="+mn-lt"/>
                <a:cs typeface="Poppins"/>
              </a:rPr>
              <a:t>Our Healthwatch officers and trained volunteers collected feedback in person at West Middlesex Hospital A&amp;E, at Children and Family Hubs, and during out-of-hours GP appointments across all five PCNs in Hounslow.</a:t>
            </a:r>
          </a:p>
          <a:p>
            <a:endParaRPr lang="en-US" sz="1400" dirty="0">
              <a:latin typeface="+mn-lt"/>
            </a:endParaRPr>
          </a:p>
          <a:p>
            <a:endParaRPr lang="en-US" b="1" dirty="0">
              <a:latin typeface="+mj-lt"/>
              <a:cs typeface="Poppins"/>
            </a:endParaRPr>
          </a:p>
        </p:txBody>
      </p:sp>
      <p:sp>
        <p:nvSpPr>
          <p:cNvPr id="5" name="Slide Number Placeholder 4">
            <a:extLst>
              <a:ext uri="{FF2B5EF4-FFF2-40B4-BE49-F238E27FC236}">
                <a16:creationId xmlns:a16="http://schemas.microsoft.com/office/drawing/2014/main" id="{C9E2DA07-FE06-5CD4-8BCB-5A42F3A302D7}"/>
              </a:ext>
            </a:extLst>
          </p:cNvPr>
          <p:cNvSpPr>
            <a:spLocks noGrp="1"/>
          </p:cNvSpPr>
          <p:nvPr>
            <p:ph type="sldNum" sz="quarter" idx="12"/>
          </p:nvPr>
        </p:nvSpPr>
        <p:spPr/>
        <p:txBody>
          <a:bodyPr/>
          <a:lstStyle/>
          <a:p>
            <a:fld id="{9295DF58-4118-4551-8C61-1A7ED177FA2D}" type="slidenum">
              <a:rPr lang="en-GB">
                <a:solidFill>
                  <a:prstClr val="white"/>
                </a:solidFill>
                <a:latin typeface="Poppins"/>
              </a:rPr>
              <a:pPr/>
              <a:t>5</a:t>
            </a:fld>
            <a:endParaRPr lang="en-GB" dirty="0">
              <a:solidFill>
                <a:prstClr val="white"/>
              </a:solidFill>
              <a:latin typeface="Poppins"/>
            </a:endParaRPr>
          </a:p>
        </p:txBody>
      </p:sp>
      <p:sp>
        <p:nvSpPr>
          <p:cNvPr id="7" name="Title 1">
            <a:extLst>
              <a:ext uri="{FF2B5EF4-FFF2-40B4-BE49-F238E27FC236}">
                <a16:creationId xmlns:a16="http://schemas.microsoft.com/office/drawing/2014/main" id="{0AE44CE2-665F-8D43-6FB4-CFBC9F1C5AB5}"/>
              </a:ext>
            </a:extLst>
          </p:cNvPr>
          <p:cNvSpPr>
            <a:spLocks noGrp="1"/>
          </p:cNvSpPr>
          <p:nvPr>
            <p:ph type="title"/>
          </p:nvPr>
        </p:nvSpPr>
        <p:spPr>
          <a:xfrm>
            <a:off x="495300" y="617525"/>
            <a:ext cx="11058300" cy="468000"/>
          </a:xfrm>
        </p:spPr>
        <p:txBody>
          <a:bodyPr/>
          <a:lstStyle/>
          <a:p>
            <a:r>
              <a:rPr lang="en-US" dirty="0">
                <a:latin typeface="+mj-lt"/>
              </a:rPr>
              <a:t>Methodology</a:t>
            </a:r>
          </a:p>
        </p:txBody>
      </p:sp>
    </p:spTree>
    <p:extLst>
      <p:ext uri="{BB962C8B-B14F-4D97-AF65-F5344CB8AC3E}">
        <p14:creationId xmlns:p14="http://schemas.microsoft.com/office/powerpoint/2010/main" val="1550690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CD661E-8123-6622-FB00-482710CCFEB5}"/>
              </a:ext>
            </a:extLst>
          </p:cNvPr>
          <p:cNvSpPr txBox="1"/>
          <p:nvPr/>
        </p:nvSpPr>
        <p:spPr>
          <a:xfrm>
            <a:off x="372286" y="5186967"/>
            <a:ext cx="6184490" cy="769441"/>
          </a:xfrm>
          <a:prstGeom prst="rect">
            <a:avLst/>
          </a:prstGeom>
          <a:noFill/>
        </p:spPr>
        <p:txBody>
          <a:bodyPr wrap="square" rtlCol="0">
            <a:spAutoFit/>
          </a:bodyPr>
          <a:lstStyle/>
          <a:p>
            <a:r>
              <a:rPr lang="en-US" sz="4400" b="1" dirty="0">
                <a:solidFill>
                  <a:prstClr val="white"/>
                </a:solidFill>
                <a:latin typeface="Poppins"/>
              </a:rPr>
              <a:t>The Survey</a:t>
            </a:r>
            <a:endParaRPr lang="en-GB" sz="4400" b="1" dirty="0">
              <a:solidFill>
                <a:prstClr val="white"/>
              </a:solidFill>
              <a:latin typeface="Poppins"/>
            </a:endParaRPr>
          </a:p>
        </p:txBody>
      </p:sp>
    </p:spTree>
    <p:extLst>
      <p:ext uri="{BB962C8B-B14F-4D97-AF65-F5344CB8AC3E}">
        <p14:creationId xmlns:p14="http://schemas.microsoft.com/office/powerpoint/2010/main" val="254274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latin typeface="+mj-lt"/>
                <a:cs typeface="Poppins"/>
              </a:rPr>
              <a:t>Survey Questions</a:t>
            </a:r>
          </a:p>
        </p:txBody>
      </p:sp>
      <p:sp>
        <p:nvSpPr>
          <p:cNvPr id="16" name="Slide Number Placeholder 15"/>
          <p:cNvSpPr>
            <a:spLocks noGrp="1"/>
          </p:cNvSpPr>
          <p:nvPr>
            <p:ph type="sldNum" sz="quarter" idx="12"/>
          </p:nvPr>
        </p:nvSpPr>
        <p:spPr/>
        <p:txBody>
          <a:bodyPr/>
          <a:lstStyle/>
          <a:p>
            <a:fld id="{9295DF58-4118-4551-8C61-1A7ED177FA2D}" type="slidenum">
              <a:rPr lang="en-GB">
                <a:solidFill>
                  <a:prstClr val="white"/>
                </a:solidFill>
                <a:latin typeface="+mj-lt"/>
              </a:rPr>
              <a:pPr/>
              <a:t>7</a:t>
            </a:fld>
            <a:endParaRPr lang="en-GB" dirty="0">
              <a:solidFill>
                <a:prstClr val="white"/>
              </a:solidFill>
              <a:latin typeface="+mj-lt"/>
            </a:endParaRPr>
          </a:p>
        </p:txBody>
      </p:sp>
      <p:sp>
        <p:nvSpPr>
          <p:cNvPr id="3" name="Text Placeholder 2">
            <a:extLst>
              <a:ext uri="{FF2B5EF4-FFF2-40B4-BE49-F238E27FC236}">
                <a16:creationId xmlns:a16="http://schemas.microsoft.com/office/drawing/2014/main" id="{0BD3B8CF-E6B6-4A18-B746-C70065FB890D}"/>
              </a:ext>
            </a:extLst>
          </p:cNvPr>
          <p:cNvSpPr>
            <a:spLocks noGrp="1"/>
          </p:cNvSpPr>
          <p:nvPr>
            <p:ph type="body" sz="quarter" idx="13"/>
          </p:nvPr>
        </p:nvSpPr>
        <p:spPr>
          <a:xfrm>
            <a:off x="609601" y="1273269"/>
            <a:ext cx="10962883" cy="3810149"/>
          </a:xfrm>
        </p:spPr>
        <p:txBody>
          <a:bodyPr/>
          <a:lstStyle/>
          <a:p>
            <a:r>
              <a:rPr lang="en-US" sz="1600" b="0" dirty="0">
                <a:solidFill>
                  <a:schemeClr val="tx1"/>
                </a:solidFill>
                <a:latin typeface="+mn-lt"/>
                <a:cs typeface="Poppins"/>
              </a:rPr>
              <a:t>The survey included a total of 17 questions covering parents’ experiences, behaviours, and reasons for attending A&amp;E with a 0–4-year-old. It also included a small number of demographic questions, such as age, gender, ethnicity, and where in Hounslow participants live.</a:t>
            </a:r>
          </a:p>
          <a:p>
            <a:r>
              <a:rPr lang="en-US" sz="1600" b="0" dirty="0">
                <a:solidFill>
                  <a:schemeClr val="tx1"/>
                </a:solidFill>
                <a:latin typeface="+mn-lt"/>
                <a:cs typeface="Poppins"/>
              </a:rPr>
              <a:t>The main areas explored in the survey were:</a:t>
            </a:r>
          </a:p>
          <a:p>
            <a:pPr marL="285750" indent="-285750">
              <a:buFont typeface="Arial"/>
              <a:buChar char="•"/>
            </a:pPr>
            <a:r>
              <a:rPr lang="en-US" sz="1600" b="0" dirty="0">
                <a:solidFill>
                  <a:schemeClr val="tx1"/>
                </a:solidFill>
                <a:latin typeface="+mn-lt"/>
                <a:cs typeface="Poppins"/>
              </a:rPr>
              <a:t>Reasons for attending A&amp;E.</a:t>
            </a:r>
          </a:p>
          <a:p>
            <a:pPr marL="285750" indent="-285750">
              <a:buFont typeface="Arial"/>
              <a:buChar char="•"/>
            </a:pPr>
            <a:r>
              <a:rPr lang="en-US" sz="1600" b="0" dirty="0">
                <a:solidFill>
                  <a:schemeClr val="tx1"/>
                </a:solidFill>
                <a:latin typeface="+mn-lt"/>
                <a:cs typeface="Poppins"/>
              </a:rPr>
              <a:t>Access to and experiences with GP services.</a:t>
            </a:r>
          </a:p>
          <a:p>
            <a:pPr marL="285750" indent="-285750">
              <a:buFont typeface="Arial"/>
              <a:buChar char="•"/>
            </a:pPr>
            <a:r>
              <a:rPr lang="en-US" sz="1600" b="0" dirty="0">
                <a:solidFill>
                  <a:schemeClr val="tx1"/>
                </a:solidFill>
                <a:latin typeface="+mn-lt"/>
                <a:cs typeface="Poppins"/>
              </a:rPr>
              <a:t>Awareness and use of NHS 111, pharmacies, family hubs, and other local services.</a:t>
            </a:r>
          </a:p>
          <a:p>
            <a:pPr marL="285750" indent="-285750">
              <a:buFont typeface="Arial"/>
              <a:buChar char="•"/>
            </a:pPr>
            <a:r>
              <a:rPr lang="en-US" sz="1600" b="0" dirty="0">
                <a:solidFill>
                  <a:schemeClr val="tx1"/>
                </a:solidFill>
                <a:latin typeface="+mn-lt"/>
                <a:cs typeface="Poppins"/>
              </a:rPr>
              <a:t>Information needs and preferred communication methods to access healthcare for young children.</a:t>
            </a:r>
          </a:p>
          <a:p>
            <a:pPr marL="285750" indent="-285750">
              <a:buFont typeface="Arial"/>
              <a:buChar char="•"/>
            </a:pPr>
            <a:endParaRPr lang="en-US" sz="1400" b="0" dirty="0">
              <a:solidFill>
                <a:schemeClr val="tx1"/>
              </a:solidFill>
              <a:latin typeface="+mn-lt"/>
              <a:cs typeface="Poppins"/>
            </a:endParaRPr>
          </a:p>
          <a:p>
            <a:endParaRPr lang="en-US" sz="1400" dirty="0">
              <a:solidFill>
                <a:srgbClr val="004C6B"/>
              </a:solidFill>
              <a:latin typeface="+mn-lt"/>
              <a:cs typeface="Calibri"/>
            </a:endParaRPr>
          </a:p>
          <a:p>
            <a:br>
              <a:rPr lang="en-US" sz="1400" dirty="0">
                <a:latin typeface="+mn-lt"/>
                <a:cs typeface="Calibri" panose="020F0502020204030204" pitchFamily="34" charset="0"/>
              </a:rPr>
            </a:br>
            <a:endParaRPr lang="en-US" sz="1400" b="0" dirty="0">
              <a:latin typeface="+mn-lt"/>
              <a:cs typeface="Calibri"/>
            </a:endParaRPr>
          </a:p>
          <a:p>
            <a:endParaRPr lang="en-US" sz="1400" dirty="0">
              <a:latin typeface="+mj-lt"/>
              <a:cs typeface="Calibri" panose="020F0502020204030204" pitchFamily="34" charset="0"/>
            </a:endParaRPr>
          </a:p>
          <a:p>
            <a:endParaRPr lang="en-GB" sz="1400" dirty="0">
              <a:latin typeface="+mj-lt"/>
            </a:endParaRPr>
          </a:p>
        </p:txBody>
      </p:sp>
      <p:sp>
        <p:nvSpPr>
          <p:cNvPr id="8" name="Content Placeholder 4"/>
          <p:cNvSpPr txBox="1">
            <a:spLocks/>
          </p:cNvSpPr>
          <p:nvPr/>
        </p:nvSpPr>
        <p:spPr>
          <a:xfrm>
            <a:off x="1981200" y="919882"/>
            <a:ext cx="8147248" cy="766864"/>
          </a:xfrm>
          <a:prstGeom prst="rect">
            <a:avLst/>
          </a:prstGeom>
        </p:spPr>
        <p:txBody>
          <a:bodyPr vert="horz" lIns="0" tIns="0" rIns="0" bIns="0" rtlCol="0" anchor="t" anchorCtr="0">
            <a:noAutofit/>
          </a:bodyPr>
          <a:lstStyle>
            <a:lvl1pPr marL="0" indent="0" algn="l" defTabSz="914400" rtl="0" eaLnBrk="1" latinLnBrk="0" hangingPunct="1">
              <a:spcBef>
                <a:spcPts val="0"/>
              </a:spcBef>
              <a:spcAft>
                <a:spcPts val="1200"/>
              </a:spcAft>
              <a:buFont typeface="Arial" pitchFamily="34" charset="0"/>
              <a:buNone/>
              <a:defRPr sz="1800" kern="1200">
                <a:solidFill>
                  <a:schemeClr val="tx1"/>
                </a:solidFill>
                <a:latin typeface="Century Gothic" panose="020B0502020202020204" pitchFamily="34" charset="0"/>
                <a:ea typeface="+mn-ea"/>
                <a:cs typeface="+mn-cs"/>
              </a:defRPr>
            </a:lvl1pPr>
            <a:lvl2pPr marL="144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2pPr>
            <a:lvl3pPr marL="360000" indent="-144000" algn="l" defTabSz="914400" rtl="0" eaLnBrk="1" latinLnBrk="0" hangingPunct="1">
              <a:lnSpc>
                <a:spcPts val="2000"/>
              </a:lnSpc>
              <a:spcBef>
                <a:spcPts val="0"/>
              </a:spcBef>
              <a:spcAft>
                <a:spcPts val="1200"/>
              </a:spcAft>
              <a:buClr>
                <a:schemeClr val="accent1"/>
              </a:buClr>
              <a:buSzPct val="100000"/>
              <a:buFont typeface="Arial"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en-GB" sz="1600" dirty="0">
              <a:solidFill>
                <a:srgbClr val="004C6B"/>
              </a:solidFill>
              <a:latin typeface="+mj-lt"/>
            </a:endParaRPr>
          </a:p>
        </p:txBody>
      </p:sp>
    </p:spTree>
    <p:extLst>
      <p:ext uri="{BB962C8B-B14F-4D97-AF65-F5344CB8AC3E}">
        <p14:creationId xmlns:p14="http://schemas.microsoft.com/office/powerpoint/2010/main" val="396957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CFB7-7DAF-4C6F-BFDB-B05988DACBC6}"/>
              </a:ext>
            </a:extLst>
          </p:cNvPr>
          <p:cNvSpPr>
            <a:spLocks noGrp="1"/>
          </p:cNvSpPr>
          <p:nvPr>
            <p:ph type="title"/>
          </p:nvPr>
        </p:nvSpPr>
        <p:spPr/>
        <p:txBody>
          <a:bodyPr/>
          <a:lstStyle/>
          <a:p>
            <a:r>
              <a:rPr lang="en-US" dirty="0">
                <a:latin typeface="+mj-lt"/>
              </a:rPr>
              <a:t>How to read this report</a:t>
            </a:r>
          </a:p>
        </p:txBody>
      </p:sp>
      <p:sp>
        <p:nvSpPr>
          <p:cNvPr id="3" name="Content Placeholder 2">
            <a:extLst>
              <a:ext uri="{FF2B5EF4-FFF2-40B4-BE49-F238E27FC236}">
                <a16:creationId xmlns:a16="http://schemas.microsoft.com/office/drawing/2014/main" id="{76A02C7D-AC35-4A4D-8ED0-AA22244A1FC6}"/>
              </a:ext>
            </a:extLst>
          </p:cNvPr>
          <p:cNvSpPr>
            <a:spLocks noGrp="1"/>
          </p:cNvSpPr>
          <p:nvPr>
            <p:ph idx="1"/>
          </p:nvPr>
        </p:nvSpPr>
        <p:spPr>
          <a:xfrm>
            <a:off x="609600" y="1371600"/>
            <a:ext cx="10944000" cy="4662935"/>
          </a:xfrm>
        </p:spPr>
        <p:txBody>
          <a:bodyPr/>
          <a:lstStyle/>
          <a:p>
            <a:r>
              <a:rPr lang="en-US" sz="1600" dirty="0">
                <a:latin typeface="+mn-lt"/>
              </a:rPr>
              <a:t>The main body of the report is divided up into three sections:</a:t>
            </a:r>
          </a:p>
          <a:p>
            <a:pPr marL="285750" indent="-285750">
              <a:buFont typeface="Arial" panose="020B0604020202020204" pitchFamily="34" charset="0"/>
              <a:buChar char="•"/>
            </a:pPr>
            <a:r>
              <a:rPr lang="en-US" sz="1600" dirty="0">
                <a:latin typeface="+mn-lt"/>
              </a:rPr>
              <a:t>Key findings based on themes.</a:t>
            </a:r>
          </a:p>
          <a:p>
            <a:pPr marL="285750" indent="-285750">
              <a:buFont typeface="Arial" panose="020B0604020202020204" pitchFamily="34" charset="0"/>
              <a:buChar char="•"/>
            </a:pPr>
            <a:r>
              <a:rPr lang="en-US" sz="1600" dirty="0">
                <a:latin typeface="+mn-lt"/>
              </a:rPr>
              <a:t>Semi-structured interviews and key drivers of A&amp;E attendance.</a:t>
            </a:r>
          </a:p>
          <a:p>
            <a:pPr marL="285750" indent="-285750">
              <a:buFont typeface="Arial" panose="020B0604020202020204" pitchFamily="34" charset="0"/>
              <a:buChar char="•"/>
            </a:pPr>
            <a:r>
              <a:rPr lang="en-US" sz="1600" dirty="0">
                <a:latin typeface="+mn-lt"/>
              </a:rPr>
              <a:t>Recommendations.</a:t>
            </a:r>
          </a:p>
          <a:p>
            <a:r>
              <a:rPr lang="en-US" sz="1600" dirty="0">
                <a:latin typeface="+mn-lt"/>
              </a:rPr>
              <a:t>Further information, including a full demographic breakdown of respondents and all charts, are included in the Appendix.</a:t>
            </a:r>
          </a:p>
          <a:p>
            <a:r>
              <a:rPr lang="en-US" sz="1600" b="1" dirty="0">
                <a:latin typeface="+mn-lt"/>
                <a:cs typeface="Poppins"/>
              </a:rPr>
              <a:t>Terminology</a:t>
            </a:r>
            <a:r>
              <a:rPr lang="en-US" sz="1600" dirty="0">
                <a:latin typeface="+mn-lt"/>
                <a:cs typeface="Poppins"/>
              </a:rPr>
              <a:t> -Throughout the report we have used A&amp;E and GP, which denotes Accident &amp; Emergency and General Practitioner respectively.</a:t>
            </a:r>
          </a:p>
        </p:txBody>
      </p:sp>
      <p:sp>
        <p:nvSpPr>
          <p:cNvPr id="5" name="Slide Number Placeholder 4">
            <a:extLst>
              <a:ext uri="{FF2B5EF4-FFF2-40B4-BE49-F238E27FC236}">
                <a16:creationId xmlns:a16="http://schemas.microsoft.com/office/drawing/2014/main" id="{0D94BB97-4C3D-4650-99F6-A7E430555A9C}"/>
              </a:ext>
            </a:extLst>
          </p:cNvPr>
          <p:cNvSpPr>
            <a:spLocks noGrp="1"/>
          </p:cNvSpPr>
          <p:nvPr>
            <p:ph type="sldNum" sz="quarter" idx="12"/>
          </p:nvPr>
        </p:nvSpPr>
        <p:spPr/>
        <p:txBody>
          <a:bodyPr/>
          <a:lstStyle/>
          <a:p>
            <a:fld id="{9295DF58-4118-4551-8C61-1A7ED177FA2D}" type="slidenum">
              <a:rPr lang="en-GB">
                <a:solidFill>
                  <a:prstClr val="white"/>
                </a:solidFill>
                <a:latin typeface="Poppins"/>
              </a:rPr>
              <a:pPr/>
              <a:t>8</a:t>
            </a:fld>
            <a:endParaRPr lang="en-GB" dirty="0">
              <a:solidFill>
                <a:prstClr val="white"/>
              </a:solidFill>
              <a:latin typeface="Poppins"/>
            </a:endParaRPr>
          </a:p>
        </p:txBody>
      </p:sp>
    </p:spTree>
    <p:extLst>
      <p:ext uri="{BB962C8B-B14F-4D97-AF65-F5344CB8AC3E}">
        <p14:creationId xmlns:p14="http://schemas.microsoft.com/office/powerpoint/2010/main" val="2202563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CFB7-7DAF-4C6F-BFDB-B05988DACBC6}"/>
              </a:ext>
            </a:extLst>
          </p:cNvPr>
          <p:cNvSpPr>
            <a:spLocks noGrp="1"/>
          </p:cNvSpPr>
          <p:nvPr>
            <p:ph type="title"/>
          </p:nvPr>
        </p:nvSpPr>
        <p:spPr/>
        <p:txBody>
          <a:bodyPr/>
          <a:lstStyle/>
          <a:p>
            <a:r>
              <a:rPr lang="en-US" dirty="0">
                <a:latin typeface="+mj-lt"/>
              </a:rPr>
              <a:t>Limitations</a:t>
            </a:r>
            <a:br>
              <a:rPr lang="en-US" dirty="0">
                <a:latin typeface="+mj-lt"/>
              </a:rPr>
            </a:br>
            <a:endParaRPr lang="en-US" dirty="0">
              <a:latin typeface="+mj-lt"/>
            </a:endParaRPr>
          </a:p>
        </p:txBody>
      </p:sp>
      <p:sp>
        <p:nvSpPr>
          <p:cNvPr id="3" name="Content Placeholder 2">
            <a:extLst>
              <a:ext uri="{FF2B5EF4-FFF2-40B4-BE49-F238E27FC236}">
                <a16:creationId xmlns:a16="http://schemas.microsoft.com/office/drawing/2014/main" id="{76A02C7D-AC35-4A4D-8ED0-AA22244A1FC6}"/>
              </a:ext>
            </a:extLst>
          </p:cNvPr>
          <p:cNvSpPr>
            <a:spLocks noGrp="1"/>
          </p:cNvSpPr>
          <p:nvPr>
            <p:ph idx="1"/>
          </p:nvPr>
        </p:nvSpPr>
        <p:spPr>
          <a:xfrm>
            <a:off x="609600" y="1301262"/>
            <a:ext cx="10944000" cy="4733273"/>
          </a:xfrm>
        </p:spPr>
        <p:txBody>
          <a:bodyPr/>
          <a:lstStyle/>
          <a:p>
            <a:r>
              <a:rPr lang="en-US" sz="1600" dirty="0">
                <a:latin typeface="+mn-lt"/>
              </a:rPr>
              <a:t>The feedback gathered offers valuable insight but is only a snapshot of the experiences of parents and carers of 0-4-year-olds in Hounslow. It is not a fully representative picture. Some people we interviewed asked for clarification on certain terms and services referred to in the survey. This indicates that not everyone who took part in the survey fully understood the questions we asked. As our engagement relied on those who chose to participate – either in A&amp;E, community settings, or online – self-selection or unintended bias is possible. In addition, to reflect participant feedback, we adjusted a small number of survey questions during the project. This may have influenced how some people interpreted the questions they were asked.</a:t>
            </a:r>
          </a:p>
          <a:p>
            <a:r>
              <a:rPr lang="en-US" sz="3200" b="1" dirty="0">
                <a:solidFill>
                  <a:schemeClr val="accent1"/>
                </a:solidFill>
                <a:latin typeface="+mj-lt"/>
                <a:ea typeface="+mj-ea"/>
                <a:cs typeface="+mj-cs"/>
              </a:rPr>
              <a:t>Acknowledgements</a:t>
            </a:r>
          </a:p>
          <a:p>
            <a:r>
              <a:rPr lang="en-US" sz="1600" dirty="0">
                <a:latin typeface="+mn-lt"/>
              </a:rPr>
              <a:t>We would like to thank the London Borough of Hounslow’s Public Health team, the Urgent Treatment Centre (UTC) Lead GP and the A&amp;E Paediatric Consultant at West Middlesex Hospital. Thanks also goes to the North West London Integrated Care Board (NWL ICB) Programme Delivery Manager, and the Children’s and Family Hub Coordinator for supporting this project and facilitating our outreach and engagement with families. </a:t>
            </a:r>
          </a:p>
          <a:p>
            <a:r>
              <a:rPr lang="en-US" sz="1600" dirty="0">
                <a:latin typeface="+mn-lt"/>
              </a:rPr>
              <a:t>Finally, we would like to extend our thanks to all the parents and carers who shared their experiences with us, as well as the volunteers and staff who contributed their time to help with data collection and analysis.</a:t>
            </a:r>
          </a:p>
          <a:p>
            <a:endParaRPr lang="en-US" sz="1400" dirty="0">
              <a:latin typeface="+mn-lt"/>
            </a:endParaRPr>
          </a:p>
          <a:p>
            <a:endParaRPr lang="en-US" sz="1400" dirty="0">
              <a:latin typeface="+mj-lt"/>
            </a:endParaRPr>
          </a:p>
        </p:txBody>
      </p:sp>
      <p:sp>
        <p:nvSpPr>
          <p:cNvPr id="5" name="Slide Number Placeholder 4">
            <a:extLst>
              <a:ext uri="{FF2B5EF4-FFF2-40B4-BE49-F238E27FC236}">
                <a16:creationId xmlns:a16="http://schemas.microsoft.com/office/drawing/2014/main" id="{0D94BB97-4C3D-4650-99F6-A7E430555A9C}"/>
              </a:ext>
            </a:extLst>
          </p:cNvPr>
          <p:cNvSpPr>
            <a:spLocks noGrp="1"/>
          </p:cNvSpPr>
          <p:nvPr>
            <p:ph type="sldNum" sz="quarter" idx="12"/>
          </p:nvPr>
        </p:nvSpPr>
        <p:spPr/>
        <p:txBody>
          <a:bodyPr/>
          <a:lstStyle/>
          <a:p>
            <a:fld id="{9295DF58-4118-4551-8C61-1A7ED177FA2D}" type="slidenum">
              <a:rPr lang="en-GB">
                <a:solidFill>
                  <a:prstClr val="white"/>
                </a:solidFill>
                <a:latin typeface="Poppins"/>
              </a:rPr>
              <a:pPr/>
              <a:t>9</a:t>
            </a:fld>
            <a:endParaRPr lang="en-GB" dirty="0">
              <a:solidFill>
                <a:prstClr val="white"/>
              </a:solidFill>
              <a:latin typeface="Poppins"/>
            </a:endParaRPr>
          </a:p>
        </p:txBody>
      </p:sp>
    </p:spTree>
    <p:extLst>
      <p:ext uri="{BB962C8B-B14F-4D97-AF65-F5344CB8AC3E}">
        <p14:creationId xmlns:p14="http://schemas.microsoft.com/office/powerpoint/2010/main" val="3528892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ealthwatch Theme 2021">
  <a:themeElements>
    <a:clrScheme name="Healthwatch">
      <a:dk1>
        <a:srgbClr val="004C6B"/>
      </a:dk1>
      <a:lt1>
        <a:sysClr val="window" lastClr="FFFFFF"/>
      </a:lt1>
      <a:dk2>
        <a:srgbClr val="BFBFBF"/>
      </a:dk2>
      <a:lt2>
        <a:srgbClr val="FFFFFF"/>
      </a:lt2>
      <a:accent1>
        <a:srgbClr val="E73E97"/>
      </a:accent1>
      <a:accent2>
        <a:srgbClr val="84BD00"/>
      </a:accent2>
      <a:accent3>
        <a:srgbClr val="F9B93E"/>
      </a:accent3>
      <a:accent4>
        <a:srgbClr val="00B38C"/>
      </a:accent4>
      <a:accent5>
        <a:srgbClr val="7FCBEB"/>
      </a:accent5>
      <a:accent6>
        <a:srgbClr val="FFFFFF"/>
      </a:accent6>
      <a:hlink>
        <a:srgbClr val="A81563"/>
      </a:hlink>
      <a:folHlink>
        <a:srgbClr val="A81563"/>
      </a:folHlink>
    </a:clrScheme>
    <a:fontScheme name="Custom 2">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7c94103-e41f-44fe-adc6-db987faa1700">
      <Terms xmlns="http://schemas.microsoft.com/office/infopath/2007/PartnerControls"/>
    </lcf76f155ced4ddcb4097134ff3c332f>
    <TaxCatchAll xmlns="bf709b5d-1bb5-43e8-a3d4-54559460095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C17A2564A1A24684E7A28BC8E2828B" ma:contentTypeVersion="10" ma:contentTypeDescription="Create a new document." ma:contentTypeScope="" ma:versionID="c8d63a814e19d2dcd2a5fa4425b8acc2">
  <xsd:schema xmlns:xsd="http://www.w3.org/2001/XMLSchema" xmlns:xs="http://www.w3.org/2001/XMLSchema" xmlns:p="http://schemas.microsoft.com/office/2006/metadata/properties" xmlns:ns2="77c94103-e41f-44fe-adc6-db987faa1700" xmlns:ns3="bf709b5d-1bb5-43e8-a3d4-545594600955" targetNamespace="http://schemas.microsoft.com/office/2006/metadata/properties" ma:root="true" ma:fieldsID="2d86565ff374d231b85676d940a84f9b" ns2:_="" ns3:_="">
    <xsd:import namespace="77c94103-e41f-44fe-adc6-db987faa1700"/>
    <xsd:import namespace="bf709b5d-1bb5-43e8-a3d4-54559460095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c94103-e41f-44fe-adc6-db987faa17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8edbc65-89d6-4427-b4b3-5786e8def121"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709b5d-1bb5-43e8-a3d4-54559460095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5264b05-6b78-4979-b8c5-9d2c5cf61721}" ma:internalName="TaxCatchAll" ma:showField="CatchAllData" ma:web="bf709b5d-1bb5-43e8-a3d4-5455946009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D15842-24A9-4276-8BE6-FB2A960D2186}">
  <ds:schemaRefs>
    <ds:schemaRef ds:uri="http://purl.org/dc/elements/1.1/"/>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bf709b5d-1bb5-43e8-a3d4-545594600955"/>
    <ds:schemaRef ds:uri="http://schemas.microsoft.com/office/2006/metadata/properties"/>
    <ds:schemaRef ds:uri="77c94103-e41f-44fe-adc6-db987faa1700"/>
    <ds:schemaRef ds:uri="http://purl.org/dc/dcmitype/"/>
    <ds:schemaRef ds:uri="http://purl.org/dc/terms/"/>
  </ds:schemaRefs>
</ds:datastoreItem>
</file>

<file path=customXml/itemProps2.xml><?xml version="1.0" encoding="utf-8"?>
<ds:datastoreItem xmlns:ds="http://schemas.openxmlformats.org/officeDocument/2006/customXml" ds:itemID="{C64770B2-A868-4A8A-9168-5618D129EDF7}">
  <ds:schemaRefs>
    <ds:schemaRef ds:uri="http://schemas.microsoft.com/sharepoint/v3/contenttype/forms"/>
  </ds:schemaRefs>
</ds:datastoreItem>
</file>

<file path=customXml/itemProps3.xml><?xml version="1.0" encoding="utf-8"?>
<ds:datastoreItem xmlns:ds="http://schemas.openxmlformats.org/officeDocument/2006/customXml" ds:itemID="{06A3A464-CE1B-42A3-A502-1DCC4E1C0974}">
  <ds:schemaRefs>
    <ds:schemaRef ds:uri="77c94103-e41f-44fe-adc6-db987faa1700"/>
    <ds:schemaRef ds:uri="bf709b5d-1bb5-43e8-a3d4-54559460095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20069</TotalTime>
  <Words>5384</Words>
  <Application>Microsoft Office PowerPoint</Application>
  <PresentationFormat>Widescreen</PresentationFormat>
  <Paragraphs>548</Paragraphs>
  <Slides>47</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47</vt:i4>
      </vt:variant>
    </vt:vector>
  </HeadingPairs>
  <TitlesOfParts>
    <vt:vector size="56" baseType="lpstr">
      <vt:lpstr>Arial</vt:lpstr>
      <vt:lpstr>Calibri</vt:lpstr>
      <vt:lpstr>Calibri Light</vt:lpstr>
      <vt:lpstr>Century Gothic</vt:lpstr>
      <vt:lpstr>Courier New</vt:lpstr>
      <vt:lpstr>Poppins</vt:lpstr>
      <vt:lpstr>Office Theme</vt:lpstr>
      <vt:lpstr>Healthwatch Theme 2021</vt:lpstr>
      <vt:lpstr>1_Office Theme</vt:lpstr>
      <vt:lpstr>PowerPoint Presentation</vt:lpstr>
      <vt:lpstr>Contents</vt:lpstr>
      <vt:lpstr>What we do </vt:lpstr>
      <vt:lpstr>Project background</vt:lpstr>
      <vt:lpstr>Methodology</vt:lpstr>
      <vt:lpstr>PowerPoint Presentation</vt:lpstr>
      <vt:lpstr>Survey Questions</vt:lpstr>
      <vt:lpstr>How to read this report</vt:lpstr>
      <vt:lpstr>Limitations </vt:lpstr>
      <vt:lpstr>PowerPoint Presentation</vt:lpstr>
      <vt:lpstr> 1. Parents’ perceptions of GP access influenced their decision not to contact their GP before attending A&amp;E</vt:lpstr>
      <vt:lpstr>PowerPoint Presentation</vt:lpstr>
      <vt:lpstr> 2. Most children were brought to A&amp;E with common childhood symptoms</vt:lpstr>
      <vt:lpstr>PowerPoint Presentation</vt:lpstr>
      <vt:lpstr> 3. Anxiety, reassurance and the need for rapid assessment were key reasons that influenced parents’ decision to attend A&amp;E</vt:lpstr>
      <vt:lpstr>PowerPoint Presentation</vt:lpstr>
      <vt:lpstr>4. Awareness of community, early-help and online services was low</vt:lpstr>
      <vt:lpstr>PowerPoint Presentation</vt:lpstr>
      <vt:lpstr>5. Parents mainly relied on NHS 111, GP phone advice and family/friends before attending A&amp;E</vt:lpstr>
      <vt:lpstr>PowerPoint Presentation</vt:lpstr>
      <vt:lpstr>6. Additional feedback on A&amp;E services</vt:lpstr>
      <vt:lpstr>PowerPoint Presentation</vt:lpstr>
      <vt:lpstr>PowerPoint Presentation</vt:lpstr>
      <vt:lpstr>PowerPoint Presentation</vt:lpstr>
      <vt:lpstr>PowerPoint Presentation</vt:lpstr>
      <vt:lpstr>7. Time of attendance at A&amp;E</vt:lpstr>
      <vt:lpstr>PowerPoint Presentation</vt:lpstr>
      <vt:lpstr>Findings from semi-structured interview (5 Participants)</vt:lpstr>
      <vt:lpstr>PowerPoint Presentation</vt:lpstr>
      <vt:lpstr>Bringing the findings together</vt:lpstr>
      <vt:lpstr>PowerPoint Presentation</vt:lpstr>
      <vt:lpstr>Recommendations</vt:lpstr>
      <vt:lpstr>PowerPoint Presentation</vt:lpstr>
      <vt:lpstr>PowerPoint Presentation</vt:lpstr>
      <vt:lpstr>PowerPoint Presentation</vt:lpstr>
      <vt:lpstr>PowerPoint Presentation</vt:lpstr>
      <vt:lpstr>PowerPoint Presentation</vt:lpstr>
      <vt:lpstr>PowerPoint Presentation</vt:lpstr>
      <vt:lpstr>Names of GP Practices</vt:lpstr>
      <vt:lpstr>All Charts</vt:lpstr>
      <vt:lpstr>PowerPoint Presentation</vt:lpstr>
      <vt:lpstr>PowerPoint Presentation</vt:lpstr>
      <vt:lpstr>PowerPoint Presentation</vt:lpstr>
      <vt:lpstr>Demographics of Parents/Carers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Samreen Nawshin</dc:creator>
  <cp:lastModifiedBy>Fiona Duffin</cp:lastModifiedBy>
  <cp:revision>73</cp:revision>
  <dcterms:created xsi:type="dcterms:W3CDTF">2023-11-15T08:34:50Z</dcterms:created>
  <dcterms:modified xsi:type="dcterms:W3CDTF">2026-01-21T09:13:02Z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0x010100AFC17A2564A1A24684E7A28BC8E2828B</vt:lpwstr>
  </property>
  <property fmtid="{D5CDD505-2E9C-101B-9397-08002B2CF9AE}" pid="3" name="MediaServiceImageTags">
    <vt:lpwstr/>
  </property>
</Properties>
</file>